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6B"/>
    <a:srgbClr val="F6C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3E57F-5627-275D-3B07-2165F0BBD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E6A676-9A72-C5F7-8C3B-296F1DA69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55553-F8C5-4379-657A-797FCC20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6C8666-B50D-4324-5633-42609D78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B695A-7BE0-AB3F-280F-F86DFACD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2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44D4C-9D47-E5B4-E762-DF3A623E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DF0555-06AC-A6B6-B686-C751A150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89B6B-F9FF-7007-52E2-533FAFDC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554651-110C-94AD-DE41-B0F5DCB4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34D3B2-5B17-71DD-BCD3-75AECD46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1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15391C7-27D6-F2F3-E4B4-7219B041C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A7BA66-828D-DF22-E585-054FCBFA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DC4D74-C9AD-8274-686A-86C743DA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CE4AA2-58F0-A98A-B6D8-BD42BD9E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32601-A450-BC10-99D8-1C49F57E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1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C55E6-EF4F-7DF9-4775-CFF57080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572F4F-9C83-ECF0-D9B1-A89A41D2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D2BFEE-7588-A62E-D21D-F0B44115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B910A-6205-5FAF-0EA3-6C2D7A66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B6DC6B-9D88-D762-8C00-4D7AF07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4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8450E-CB1B-3071-AD63-4C578EA7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E35E85-A797-BC9C-8D1D-1793B4FA6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31110-02AD-8CEB-EF4A-5D80AE12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49778-BAC5-4376-8FC5-6D80A71D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FA305-E5F1-E40D-FCDE-F33C538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29498-2739-7CC6-7780-03C60AA8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C712A-520D-3E64-41B6-A0F807A3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B1A650-477E-E360-3FC4-0E29B733F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91D5FD-C1AE-F884-FC80-2FE9300D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593AFD-0EE1-F3FE-6D43-AE8A458C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ECB639-3A7D-595D-1696-B077396D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D51BA-BE1A-FA5B-2DB8-98B45C7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368D5B-9D2B-571E-BCFC-8BCF3F7C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3455D4-AF03-CB13-7156-CE163B2B6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A9C3E8-16DC-C4D4-829A-E54C74FB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3ABFA0-440D-9510-FABB-F3095382C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E3C621-E5AC-823E-A48D-A55B990C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B8B5C7-45F3-E2B6-78C2-1035FB03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EDCB54-06BE-02DB-C242-A82B2C2F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BC304-3694-0DCC-7C80-AC011AD7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BBF276-6796-B6D8-416C-E9BEDFE1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8C953-048D-8C78-0996-6EE29D0F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74D9AA-B59D-D067-0CEF-AB110B11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4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287CC-EFAA-8092-5F5B-FF002477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A0C8B6-760A-796A-DC36-0F140E9B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9F8F6B-55CD-A694-5007-594666F6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BBB81-EEB7-DC61-918B-83B21F0C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4BB44F-F80E-2920-9DD1-BE3C36B8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2AA5A-B75C-29AB-969D-8AA4F45F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B94C7E-6076-BA55-7339-7F45756C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3B69B1-93B1-784E-49CA-6BBBDE51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50AC6-D310-3A62-9BA3-14A21087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1C659-EB2B-4A18-69E7-B8B5ED43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321A01-3765-2F39-DF34-90CF74C3F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93A421-5930-68A0-D01E-073525929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80CFD3-03A8-C639-BC38-DE7F04BB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43B625-36F1-FAC1-1A1D-D969009D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9C5C5E-55DA-EF8E-AD88-BB48B01A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2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C714DD-91FD-0160-A424-4E761292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611FD-2AC6-0125-DF3C-ED5108427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C895F-53BD-A73F-6852-4EBCE9E9A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5CFC-0BD7-48BE-B7AA-90CFE8432C2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EC36A2-04F7-79CE-D219-BAFD9E773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9F411-7F58-2A71-7568-9E45C8EB6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ACCB-E406-4BE1-BE0D-43214C096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3" y="5317949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99C310C-F3EF-43C6-B327-476CA3C85645}"/>
              </a:ext>
            </a:extLst>
          </p:cNvPr>
          <p:cNvSpPr txBox="1"/>
          <p:nvPr/>
        </p:nvSpPr>
        <p:spPr>
          <a:xfrm>
            <a:off x="624950" y="1159113"/>
            <a:ext cx="78834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000" dirty="0">
                <a:solidFill>
                  <a:srgbClr val="F6C86C"/>
                </a:solidFill>
                <a:latin typeface="DINCond-Black" pitchFamily="50" charset="0"/>
              </a:rPr>
              <a:t>INAUGURAL INTERNATIONAL SOCIETY FOR </a:t>
            </a:r>
          </a:p>
          <a:p>
            <a:pPr>
              <a:lnSpc>
                <a:spcPts val="4000"/>
              </a:lnSpc>
            </a:pPr>
            <a:r>
              <a:rPr lang="en-US" altLang="zh-CN" sz="4000" dirty="0">
                <a:solidFill>
                  <a:srgbClr val="F6C86C"/>
                </a:solidFill>
                <a:latin typeface="DINCond-Black" pitchFamily="50" charset="0"/>
              </a:rPr>
              <a:t>ENERGY TRANSITION STUDIES (ISETS) </a:t>
            </a:r>
          </a:p>
          <a:p>
            <a:pPr>
              <a:lnSpc>
                <a:spcPts val="4000"/>
              </a:lnSpc>
            </a:pPr>
            <a:r>
              <a:rPr lang="en-US" altLang="zh-CN" sz="4000" dirty="0">
                <a:solidFill>
                  <a:srgbClr val="F6C86C"/>
                </a:solidFill>
                <a:latin typeface="DINCond-Black" pitchFamily="50" charset="0"/>
              </a:rPr>
              <a:t>INTERNATIONAL CONFERENCE</a:t>
            </a:r>
            <a:endParaRPr lang="zh-CN" altLang="en-US" sz="4000" dirty="0">
              <a:solidFill>
                <a:srgbClr val="F6C86C"/>
              </a:solidFill>
              <a:latin typeface="DINCond-Black" pitchFamily="50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3518EC-54DA-2A5F-B155-80F2FE34F97E}"/>
              </a:ext>
            </a:extLst>
          </p:cNvPr>
          <p:cNvSpPr txBox="1"/>
          <p:nvPr/>
        </p:nvSpPr>
        <p:spPr>
          <a:xfrm>
            <a:off x="624950" y="3023486"/>
            <a:ext cx="603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DINCond-Bold" pitchFamily="50" charset="0"/>
              </a:rPr>
              <a:t>“ENERGY TRANSITION AMID UNPRECEDENTED CHANGES”</a:t>
            </a:r>
            <a:endParaRPr lang="zh-CN" altLang="en-US" sz="2400" dirty="0">
              <a:solidFill>
                <a:schemeClr val="bg1"/>
              </a:solidFill>
              <a:latin typeface="DINCond-Bold" pitchFamily="50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D3A2A4-1886-3CAF-5074-FE9B9F004B66}"/>
              </a:ext>
            </a:extLst>
          </p:cNvPr>
          <p:cNvSpPr txBox="1"/>
          <p:nvPr/>
        </p:nvSpPr>
        <p:spPr>
          <a:xfrm>
            <a:off x="624950" y="3636689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DINCond-Black" pitchFamily="50" charset="0"/>
              </a:rPr>
              <a:t>15-19 October 2023</a:t>
            </a:r>
            <a:endParaRPr lang="zh-CN" altLang="en-US" sz="2400" dirty="0">
              <a:solidFill>
                <a:schemeClr val="bg1"/>
              </a:solidFill>
              <a:latin typeface="DINCond-Black" pitchFamily="50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648035-5C3D-1AAD-47B6-A5B041732A48}"/>
              </a:ext>
            </a:extLst>
          </p:cNvPr>
          <p:cNvSpPr txBox="1"/>
          <p:nvPr/>
        </p:nvSpPr>
        <p:spPr>
          <a:xfrm>
            <a:off x="624949" y="4161460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DINCond-Black" pitchFamily="50" charset="0"/>
              </a:rPr>
              <a:t>Bangkok, Thailand</a:t>
            </a:r>
            <a:endParaRPr lang="zh-CN" altLang="en-US" sz="2400" dirty="0">
              <a:solidFill>
                <a:schemeClr val="bg1"/>
              </a:solidFill>
              <a:latin typeface="DINCond-Black" pitchFamily="50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F7233E-918C-C09F-8CF0-1206CBD897DA}"/>
              </a:ext>
            </a:extLst>
          </p:cNvPr>
          <p:cNvCxnSpPr>
            <a:cxnSpLocks/>
          </p:cNvCxnSpPr>
          <p:nvPr/>
        </p:nvCxnSpPr>
        <p:spPr>
          <a:xfrm>
            <a:off x="724076" y="4135474"/>
            <a:ext cx="2078329" cy="0"/>
          </a:xfrm>
          <a:prstGeom prst="line">
            <a:avLst/>
          </a:prstGeom>
          <a:ln w="28575">
            <a:solidFill>
              <a:srgbClr val="F6C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29000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093049" cy="1398833"/>
            <a:chOff x="31686" y="5952"/>
            <a:chExt cx="19914" cy="34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19914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Co-Chair, ISETS Advisory Committee;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Executive Director Emeritus, International Energy Agency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Nobuo Tanaka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90602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4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29000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093049" cy="2137264"/>
            <a:chOff x="31686" y="5952"/>
            <a:chExt cx="19914" cy="52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19914" cy="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Senior Policy Fellow for Energy and Environment, Economic Research institute for ASEAN and East Asia (ERIA);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Project Professor, Graduate School of Public Policy, The University of Tokyo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 Aoife Foley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76088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50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29000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093049" cy="1768252"/>
            <a:chOff x="31686" y="5952"/>
            <a:chExt cx="19914" cy="435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19914" cy="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ISES Advisor; Professor and Chair in Net Zero, University of Manchester; Editor-in-Chief, Renewable and Sustainable Energy Reviews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 Jun Arima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76088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9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14" y="3375636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183552" y="3857283"/>
            <a:ext cx="3047787" cy="1361716"/>
            <a:chOff x="31686" y="5608"/>
            <a:chExt cx="32283" cy="465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4409" cy="2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ISETS Councilor; Conference Co-Chair;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Section Chief, Energy Division, ESCAP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608"/>
              <a:ext cx="32283" cy="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Mr</a:t>
              </a: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. Michael Williamson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367938" y="347956"/>
            <a:ext cx="6925945" cy="954107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Navigating challenges ahead: the energy transition in Asia and the Pacific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Black" panose="020B0A02040204020203" charset="0"/>
              <a:ea typeface="等线" panose="02010600030101010101" pitchFamily="2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150E21-D175-A119-B8AA-0865F502B926}"/>
              </a:ext>
            </a:extLst>
          </p:cNvPr>
          <p:cNvSpPr txBox="1"/>
          <p:nvPr/>
        </p:nvSpPr>
        <p:spPr>
          <a:xfrm>
            <a:off x="498429" y="1689484"/>
            <a:ext cx="230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F7C96B"/>
                </a:solidFill>
                <a:effectLst/>
                <a:uLnTx/>
                <a:uFillTx/>
                <a:latin typeface="Segoe UI" panose="020B0502040204020203" charset="0"/>
                <a:ea typeface="Source Han Sans TC" panose="020B0500000000000000" charset="-120"/>
                <a:cs typeface="Segoe UI" panose="020B0502040204020203" charset="0"/>
              </a:rPr>
              <a:t>Moderator</a:t>
            </a: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737C96FE-7DDF-E304-71CF-772A515A6385}"/>
              </a:ext>
            </a:extLst>
          </p:cNvPr>
          <p:cNvGrpSpPr>
            <a:grpSpLocks noChangeAspect="1"/>
          </p:cNvGrpSpPr>
          <p:nvPr/>
        </p:nvGrpSpPr>
        <p:grpSpPr>
          <a:xfrm>
            <a:off x="2997428" y="3873281"/>
            <a:ext cx="2660986" cy="1199635"/>
            <a:chOff x="31686" y="5952"/>
            <a:chExt cx="25011" cy="4653"/>
          </a:xfrm>
        </p:grpSpPr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61E18C2E-63B1-7E50-79B8-87D789E2127F}"/>
                </a:ext>
              </a:extLst>
            </p:cNvPr>
            <p:cNvSpPr txBox="1"/>
            <p:nvPr/>
          </p:nvSpPr>
          <p:spPr>
            <a:xfrm>
              <a:off x="31686" y="7349"/>
              <a:ext cx="19914" cy="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Co-Chair, ISETS Advisory Committee: Vice Chairperson of </a:t>
              </a:r>
              <a:r>
                <a:rPr kumimoji="0" lang="en-US" altLang="zh-CN" sz="16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AlT</a:t>
              </a: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, and former Deputy Prime Minister of Thailand</a:t>
              </a:r>
            </a:p>
          </p:txBody>
        </p:sp>
        <p:sp>
          <p:nvSpPr>
            <p:cNvPr id="11" name="文本框 3">
              <a:extLst>
                <a:ext uri="{FF2B5EF4-FFF2-40B4-BE49-F238E27FC236}">
                  <a16:creationId xmlns:a16="http://schemas.microsoft.com/office/drawing/2014/main" id="{02192DCD-A423-0DB7-6838-F5987CD5385B}"/>
                </a:ext>
              </a:extLst>
            </p:cNvPr>
            <p:cNvSpPr txBox="1"/>
            <p:nvPr/>
          </p:nvSpPr>
          <p:spPr>
            <a:xfrm>
              <a:off x="31686" y="5952"/>
              <a:ext cx="25011" cy="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Dr. </a:t>
              </a:r>
              <a:r>
                <a:rPr kumimoji="0" lang="en-US" altLang="zh-CN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Suwit</a:t>
              </a: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</a:t>
              </a:r>
              <a:r>
                <a:rPr kumimoji="0" lang="en-US" altLang="zh-CN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Khunkitti</a:t>
              </a:r>
              <a:endPara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13" name="椭圆 11">
            <a:extLst>
              <a:ext uri="{FF2B5EF4-FFF2-40B4-BE49-F238E27FC236}">
                <a16:creationId xmlns:a16="http://schemas.microsoft.com/office/drawing/2014/main" id="{C24DBF57-06D5-B77A-DB4E-6B3240172353}"/>
              </a:ext>
            </a:extLst>
          </p:cNvPr>
          <p:cNvSpPr>
            <a:spLocks noChangeAspect="1"/>
          </p:cNvSpPr>
          <p:nvPr/>
        </p:nvSpPr>
        <p:spPr>
          <a:xfrm>
            <a:off x="3185739" y="2089594"/>
            <a:ext cx="1661468" cy="16614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F87FBB-0095-2973-02AB-7F989C459EEF}"/>
              </a:ext>
            </a:extLst>
          </p:cNvPr>
          <p:cNvGrpSpPr>
            <a:grpSpLocks noChangeAspect="1"/>
          </p:cNvGrpSpPr>
          <p:nvPr/>
        </p:nvGrpSpPr>
        <p:grpSpPr>
          <a:xfrm>
            <a:off x="5356150" y="3857283"/>
            <a:ext cx="2169239" cy="1447720"/>
            <a:chOff x="31686" y="5952"/>
            <a:chExt cx="19914" cy="5438"/>
          </a:xfrm>
        </p:grpSpPr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id="{ACACD21A-CFF0-A793-866C-55F6DB8F2263}"/>
                </a:ext>
              </a:extLst>
            </p:cNvPr>
            <p:cNvSpPr txBox="1"/>
            <p:nvPr/>
          </p:nvSpPr>
          <p:spPr>
            <a:xfrm>
              <a:off x="31686" y="7349"/>
              <a:ext cx="19914" cy="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Co-Chair, ISETS Advisory Committee;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Executive Director Emeritus, International Energy Agency</a:t>
              </a: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6F1FD266-41DE-B100-88A0-08881C1C89BC}"/>
                </a:ext>
              </a:extLst>
            </p:cNvPr>
            <p:cNvSpPr txBox="1"/>
            <p:nvPr/>
          </p:nvSpPr>
          <p:spPr>
            <a:xfrm>
              <a:off x="31686" y="5952"/>
              <a:ext cx="15972" cy="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Nobuo Tanaka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F856EB45-DD08-9CB6-033B-4FA19CB39FBF}"/>
              </a:ext>
            </a:extLst>
          </p:cNvPr>
          <p:cNvSpPr>
            <a:spLocks noChangeAspect="1"/>
          </p:cNvSpPr>
          <p:nvPr/>
        </p:nvSpPr>
        <p:spPr>
          <a:xfrm>
            <a:off x="411221" y="2153003"/>
            <a:ext cx="1577114" cy="157711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A03F396-43D8-29A0-D80A-7A6B94474B8F}"/>
              </a:ext>
            </a:extLst>
          </p:cNvPr>
          <p:cNvSpPr>
            <a:spLocks noChangeAspect="1"/>
          </p:cNvSpPr>
          <p:nvPr/>
        </p:nvSpPr>
        <p:spPr>
          <a:xfrm>
            <a:off x="5395908" y="2068648"/>
            <a:ext cx="1661469" cy="16614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FB605B-7CEC-4D55-38D9-6C1937F7ADC9}"/>
              </a:ext>
            </a:extLst>
          </p:cNvPr>
          <p:cNvSpPr>
            <a:spLocks noChangeAspect="1"/>
          </p:cNvSpPr>
          <p:nvPr/>
        </p:nvSpPr>
        <p:spPr>
          <a:xfrm>
            <a:off x="7659225" y="2052708"/>
            <a:ext cx="1709058" cy="170905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D20932C-9433-5B36-6DEE-B3B5A36E83B3}"/>
              </a:ext>
            </a:extLst>
          </p:cNvPr>
          <p:cNvGrpSpPr>
            <a:grpSpLocks noChangeAspect="1"/>
          </p:cNvGrpSpPr>
          <p:nvPr/>
        </p:nvGrpSpPr>
        <p:grpSpPr>
          <a:xfrm>
            <a:off x="9905072" y="3836776"/>
            <a:ext cx="2309280" cy="1516318"/>
            <a:chOff x="31686" y="5952"/>
            <a:chExt cx="20223" cy="586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2076694-D9DF-3A75-353D-5BC06CDEFAFF}"/>
                </a:ext>
              </a:extLst>
            </p:cNvPr>
            <p:cNvSpPr txBox="1"/>
            <p:nvPr/>
          </p:nvSpPr>
          <p:spPr>
            <a:xfrm>
              <a:off x="31686" y="7349"/>
              <a:ext cx="19914" cy="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Senior Policy Fellow for Energy and Environment, Economic Research institute for ASEAN and East Asia (ERIA);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Project Professor, Graduate School of Public Policy, The University of Tokyo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2A5A65C-9B59-56FE-EDA2-99EE3F557276}"/>
                </a:ext>
              </a:extLst>
            </p:cNvPr>
            <p:cNvSpPr txBox="1"/>
            <p:nvPr/>
          </p:nvSpPr>
          <p:spPr>
            <a:xfrm>
              <a:off x="31686" y="5952"/>
              <a:ext cx="20223" cy="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</a:t>
              </a:r>
              <a:r>
                <a:rPr lang="en-US" altLang="zh-CN" b="1" kern="100" dirty="0">
                  <a:solidFill>
                    <a:prstClr val="white"/>
                  </a:solidFill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Jun Arima</a:t>
              </a:r>
              <a:endPara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29A1F3BD-16A1-0961-D221-7EB0F0EEF2E2}"/>
              </a:ext>
            </a:extLst>
          </p:cNvPr>
          <p:cNvSpPr>
            <a:spLocks noChangeAspect="1"/>
          </p:cNvSpPr>
          <p:nvPr/>
        </p:nvSpPr>
        <p:spPr>
          <a:xfrm>
            <a:off x="10026569" y="2032644"/>
            <a:ext cx="1738678" cy="173867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772A9B1-62FB-5491-1CD0-C6DC2C62DF79}"/>
              </a:ext>
            </a:extLst>
          </p:cNvPr>
          <p:cNvGrpSpPr>
            <a:grpSpLocks noChangeAspect="1"/>
          </p:cNvGrpSpPr>
          <p:nvPr/>
        </p:nvGrpSpPr>
        <p:grpSpPr>
          <a:xfrm>
            <a:off x="7535130" y="3858722"/>
            <a:ext cx="2360849" cy="689984"/>
            <a:chOff x="31686" y="5952"/>
            <a:chExt cx="19914" cy="283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C1714D-87AD-4D5A-4FF9-B50F007CBAFC}"/>
                </a:ext>
              </a:extLst>
            </p:cNvPr>
            <p:cNvSpPr txBox="1"/>
            <p:nvPr/>
          </p:nvSpPr>
          <p:spPr>
            <a:xfrm>
              <a:off x="31686" y="7349"/>
              <a:ext cx="19914" cy="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ISES Advisor; Professor and Chair in Net Zero, University of Manchester; Editor-in-Chief, Renewable and Sustainable Energy Reviews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B4BF75C-9AF4-1448-D7C9-BE65AC74FC71}"/>
                </a:ext>
              </a:extLst>
            </p:cNvPr>
            <p:cNvSpPr txBox="1"/>
            <p:nvPr/>
          </p:nvSpPr>
          <p:spPr>
            <a:xfrm>
              <a:off x="31686" y="5952"/>
              <a:ext cx="18298" cy="2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zh-CN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 Aoife Foley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DA34DBF-0C87-E7D2-2204-CE2BE6F67BFD}"/>
              </a:ext>
            </a:extLst>
          </p:cNvPr>
          <p:cNvSpPr/>
          <p:nvPr/>
        </p:nvSpPr>
        <p:spPr>
          <a:xfrm flipH="1">
            <a:off x="2580478" y="2376382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14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3"/>
            <a:ext cx="8664041" cy="1029414"/>
            <a:chOff x="31686" y="5952"/>
            <a:chExt cx="21319" cy="253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1319" cy="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Inspector General, Ministry of Energy, Thailand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Dr. </a:t>
              </a:r>
              <a:r>
                <a:rPr lang="en-US" altLang="zh-CN" sz="2800" b="1" kern="100" dirty="0" err="1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Sompop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</a:t>
              </a:r>
              <a:r>
                <a:rPr lang="en-US" altLang="zh-CN" sz="2800" b="1" kern="100" dirty="0" err="1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Pattanariyankool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dirty="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Opening Session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A5D6272-6D5E-2023-06F7-47CB58B2630D}"/>
              </a:ext>
            </a:extLst>
          </p:cNvPr>
          <p:cNvGrpSpPr/>
          <p:nvPr/>
        </p:nvGrpSpPr>
        <p:grpSpPr>
          <a:xfrm>
            <a:off x="1206542" y="2134434"/>
            <a:ext cx="1692951" cy="1672717"/>
            <a:chOff x="1978" y="3826"/>
            <a:chExt cx="2008" cy="1984"/>
          </a:xfrm>
          <a:blipFill dpi="0" rotWithShape="1">
            <a:blip r:embed="rId6"/>
            <a:srcRect/>
            <a:stretch>
              <a:fillRect/>
            </a:stretch>
          </a:blipFill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1384A60-6243-15F8-F579-E3ED894B0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8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89AEE7B-75E8-5D45-E079-BF1F38B38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2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5" y="5691923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251636" y="1664833"/>
            <a:ext cx="8664041" cy="1230989"/>
            <a:chOff x="31686" y="5952"/>
            <a:chExt cx="21319" cy="302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6936"/>
              <a:ext cx="21319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Under-Secretary-General,  United Nations and Executive Secretary,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Economic and Social Commission for Asia and the Pacific (ESCAP)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Opening Session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A5D6272-6D5E-2023-06F7-47CB58B2630D}"/>
              </a:ext>
            </a:extLst>
          </p:cNvPr>
          <p:cNvGrpSpPr/>
          <p:nvPr/>
        </p:nvGrpSpPr>
        <p:grpSpPr>
          <a:xfrm>
            <a:off x="930246" y="1464927"/>
            <a:ext cx="1692951" cy="1672717"/>
            <a:chOff x="1978" y="3826"/>
            <a:chExt cx="2008" cy="1984"/>
          </a:xfrm>
          <a:blipFill dpi="0" rotWithShape="1">
            <a:blip r:embed="rId6"/>
            <a:srcRect/>
            <a:stretch>
              <a:fillRect/>
            </a:stretch>
          </a:blipFill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1384A60-6243-15F8-F579-E3ED894B0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8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89AEE7B-75E8-5D45-E079-BF1F38B38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2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2925724" y="1698372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3082F3-DE59-90A1-97C6-46648D93AC33}"/>
              </a:ext>
            </a:extLst>
          </p:cNvPr>
          <p:cNvSpPr txBox="1"/>
          <p:nvPr/>
        </p:nvSpPr>
        <p:spPr>
          <a:xfrm>
            <a:off x="3251636" y="1436762"/>
            <a:ext cx="672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Ms. Armida </a:t>
            </a:r>
            <a:r>
              <a:rPr lang="en-US" altLang="zh-CN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Salsiah</a:t>
            </a:r>
            <a:r>
              <a:rPr lang="en-US" altLang="zh-C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Alisjahbana</a:t>
            </a:r>
            <a:endParaRPr lang="zh-CN" alt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8584BA-390C-0139-63DC-50ADA1C40843}"/>
              </a:ext>
            </a:extLst>
          </p:cNvPr>
          <p:cNvGrpSpPr/>
          <p:nvPr/>
        </p:nvGrpSpPr>
        <p:grpSpPr>
          <a:xfrm>
            <a:off x="893730" y="3754127"/>
            <a:ext cx="1692951" cy="1672717"/>
            <a:chOff x="1978" y="3826"/>
            <a:chExt cx="2008" cy="1984"/>
          </a:xfrm>
          <a:blipFill dpi="0" rotWithShape="1">
            <a:blip r:embed="rId7"/>
            <a:srcRect/>
            <a:stretch>
              <a:fillRect/>
            </a:stretch>
          </a:blipFill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0244A53-AC7A-0B95-EBD6-E59CA9F6A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8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7DCCAD-2F02-7D85-C7C9-474AB9268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2" y="3826"/>
              <a:ext cx="1984" cy="1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1FAA14-FAA2-CE41-F964-B80C66F824F9}"/>
              </a:ext>
            </a:extLst>
          </p:cNvPr>
          <p:cNvGrpSpPr>
            <a:grpSpLocks noChangeAspect="1"/>
          </p:cNvGrpSpPr>
          <p:nvPr/>
        </p:nvGrpSpPr>
        <p:grpSpPr>
          <a:xfrm>
            <a:off x="3297355" y="4048629"/>
            <a:ext cx="8664041" cy="861571"/>
            <a:chOff x="31686" y="5952"/>
            <a:chExt cx="21319" cy="212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88C08DB-9352-13D7-EABB-AAB86151D5AA}"/>
                </a:ext>
              </a:extLst>
            </p:cNvPr>
            <p:cNvSpPr txBox="1"/>
            <p:nvPr/>
          </p:nvSpPr>
          <p:spPr>
            <a:xfrm>
              <a:off x="31686" y="6936"/>
              <a:ext cx="21319" cy="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Deputy Executive Secretary, ESCAP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56B5BD7-1737-5D6D-E22A-2DEC92D435F7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2F05757-A1EF-2C39-B416-C7A64FB43517}"/>
              </a:ext>
            </a:extLst>
          </p:cNvPr>
          <p:cNvSpPr/>
          <p:nvPr/>
        </p:nvSpPr>
        <p:spPr>
          <a:xfrm flipH="1">
            <a:off x="2971443" y="4089393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4C6099-A752-CE2B-AC0C-2841BF3E0E8B}"/>
              </a:ext>
            </a:extLst>
          </p:cNvPr>
          <p:cNvSpPr txBox="1"/>
          <p:nvPr/>
        </p:nvSpPr>
        <p:spPr>
          <a:xfrm>
            <a:off x="3297355" y="3827783"/>
            <a:ext cx="672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Ms. Lin Yang</a:t>
            </a:r>
            <a:endParaRPr lang="zh-CN" alt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C84D15E-E3CA-96D2-103C-C1E318948FA5}"/>
              </a:ext>
            </a:extLst>
          </p:cNvPr>
          <p:cNvSpPr txBox="1"/>
          <p:nvPr/>
        </p:nvSpPr>
        <p:spPr>
          <a:xfrm>
            <a:off x="3297355" y="3157205"/>
            <a:ext cx="6726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Delivered by</a:t>
            </a:r>
            <a:endParaRPr lang="zh-CN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664041" cy="1398833"/>
            <a:chOff x="31686" y="5952"/>
            <a:chExt cx="21319" cy="34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1319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Council Chairman, ISETS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Former Secretary General, International Energy Forum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Dr. </a:t>
              </a:r>
              <a:r>
                <a:rPr kumimoji="0" lang="en-US" altLang="zh-CN" sz="28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Xiansheng</a:t>
              </a: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Sun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Opening Session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0FA9144-C23F-1736-44AC-FB6A94539624}"/>
              </a:ext>
            </a:extLst>
          </p:cNvPr>
          <p:cNvGrpSpPr/>
          <p:nvPr/>
        </p:nvGrpSpPr>
        <p:grpSpPr>
          <a:xfrm>
            <a:off x="1176088" y="2086661"/>
            <a:ext cx="1731607" cy="1778738"/>
            <a:chOff x="6164" y="4408"/>
            <a:chExt cx="1984" cy="20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F4CCF8-C1D5-8D9F-F31D-A3552AFD4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4" y="4408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image18_879">
              <a:extLst>
                <a:ext uri="{FF2B5EF4-FFF2-40B4-BE49-F238E27FC236}">
                  <a16:creationId xmlns:a16="http://schemas.microsoft.com/office/drawing/2014/main" id="{C6E83AFA-F1EE-1B4B-DA88-61C49F6B2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9331"/>
            <a:stretch>
              <a:fillRect/>
            </a:stretch>
          </p:blipFill>
          <p:spPr>
            <a:xfrm>
              <a:off x="6310" y="4474"/>
              <a:ext cx="1636" cy="197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2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2888978" y="2241114"/>
            <a:ext cx="8993384" cy="2137264"/>
            <a:chOff x="31686" y="5952"/>
            <a:chExt cx="21319" cy="52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1319" cy="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Senior Policy Fellow for Energy and Environment;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100" dirty="0">
                  <a:solidFill>
                    <a:prstClr val="white"/>
                  </a:solidFill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Economic Research Institute for ASEAN and East Asia (ERIA);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Project Professor, Graduate School of Public Policy</a:t>
              </a:r>
              <a:r>
                <a:rPr lang="en-US" altLang="zh-CN" sz="2400" kern="100" dirty="0">
                  <a:solidFill>
                    <a:prstClr val="white"/>
                  </a:solidFill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, The University of Tokyo</a:t>
              </a:r>
              <a:endPara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 Jun Arima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Opening Session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2592733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498429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6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5"/>
            <a:ext cx="8664041" cy="1768253"/>
            <a:chOff x="31686" y="5952"/>
            <a:chExt cx="21319" cy="435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1319" cy="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Director of Collaborative Innovation Center for Emissions Trading System Co-constructed by the Province and Ministry;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President of Hubei University of Economics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100" dirty="0">
                  <a:solidFill>
                    <a:prstClr val="white"/>
                  </a:solidFill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Prof.</a:t>
              </a: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Jie Fang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Opening Session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D6B1E4F-EA15-7CD8-F0E4-8A813AA082D4}"/>
              </a:ext>
            </a:extLst>
          </p:cNvPr>
          <p:cNvSpPr>
            <a:spLocks noChangeAspect="1"/>
          </p:cNvSpPr>
          <p:nvPr/>
        </p:nvSpPr>
        <p:spPr>
          <a:xfrm>
            <a:off x="1180927" y="2171330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18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664041" cy="1398833"/>
            <a:chOff x="31686" y="5952"/>
            <a:chExt cx="21319" cy="34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21319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ISETS Councilor; Conference Co-Chair;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Section Chief, Energy Division, ESCAP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Mr</a:t>
              </a: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. Michael Williamson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76088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150E21-D175-A119-B8AA-0865F502B926}"/>
              </a:ext>
            </a:extLst>
          </p:cNvPr>
          <p:cNvSpPr txBox="1"/>
          <p:nvPr/>
        </p:nvSpPr>
        <p:spPr>
          <a:xfrm>
            <a:off x="1176088" y="3862675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F7C96B"/>
                </a:solidFill>
                <a:effectLst/>
                <a:latin typeface="Segoe UI" panose="020B0502040204020203" charset="0"/>
                <a:ea typeface="Source Han Sans TC" panose="020B0500000000000000" charset="-120"/>
                <a:cs typeface="Segoe UI" panose="020B0502040204020203" charset="0"/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103169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33693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093049" cy="1398833"/>
            <a:chOff x="31686" y="5952"/>
            <a:chExt cx="19914" cy="34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19914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Secretary, Department of Energy, Republic of the Philippines (Pre-recorded)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100" dirty="0" err="1">
                  <a:solidFill>
                    <a:prstClr val="white"/>
                  </a:solidFill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Mr</a:t>
              </a: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. Raphael P.M. </a:t>
              </a:r>
              <a:r>
                <a:rPr kumimoji="0" lang="en-US" altLang="zh-CN" sz="28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Lotilla</a:t>
              </a:r>
              <a:endPara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76088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2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343EF56-4DA8-DB7A-56FD-2A0DAF77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47" y="3429000"/>
            <a:ext cx="6567453" cy="34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FF5E-4146-00B1-6E6E-2F7D61FB9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5651777"/>
            <a:ext cx="5276099" cy="929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E192-4CF3-D9A1-4698-4E2FF0BA1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30" y="548453"/>
            <a:ext cx="3429884" cy="4631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B31BA04-FF73-7B1C-B293-902C8692C5E1}"/>
              </a:ext>
            </a:extLst>
          </p:cNvPr>
          <p:cNvGrpSpPr>
            <a:grpSpLocks noChangeAspect="1"/>
          </p:cNvGrpSpPr>
          <p:nvPr/>
        </p:nvGrpSpPr>
        <p:grpSpPr>
          <a:xfrm>
            <a:off x="3566637" y="2241114"/>
            <a:ext cx="8093049" cy="1398833"/>
            <a:chOff x="31686" y="5952"/>
            <a:chExt cx="19914" cy="344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A73B0E-C1B1-04A8-651A-2D8339E1449F}"/>
                </a:ext>
              </a:extLst>
            </p:cNvPr>
            <p:cNvSpPr txBox="1"/>
            <p:nvPr/>
          </p:nvSpPr>
          <p:spPr>
            <a:xfrm>
              <a:off x="31686" y="7349"/>
              <a:ext cx="19914" cy="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Co-Chair, ISETS Advisory Committee: Vice Chairperson of </a:t>
              </a:r>
              <a:r>
                <a:rPr kumimoji="0" lang="en-US" altLang="zh-CN" sz="2400" b="0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AlT</a:t>
              </a:r>
              <a:r>
                <a: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, and former Deputy Prime Minister of Thailand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A8FEBC-6EEF-3313-DF57-B236567CFB11}"/>
                </a:ext>
              </a:extLst>
            </p:cNvPr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Dr. </a:t>
              </a:r>
              <a:r>
                <a:rPr kumimoji="0" lang="en-US" altLang="zh-CN" sz="28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Suwit</a:t>
              </a:r>
              <a:r>
                <a:rPr kumimoji="0" lang="en-US" altLang="zh-CN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 </a:t>
              </a:r>
              <a:r>
                <a:rPr kumimoji="0" lang="en-US" altLang="zh-CN" sz="2800" b="1" i="0" u="none" strike="noStrike" kern="1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Khunkitti</a:t>
              </a:r>
              <a:endPara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E18C225-3E16-174E-5644-3B697DB642B1}"/>
              </a:ext>
            </a:extLst>
          </p:cNvPr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charset="0"/>
                <a:ea typeface="等线" panose="02010600030101010101" pitchFamily="2" charset="-122"/>
                <a:cs typeface="Segoe UI Black" panose="020B0A02040204020203" charset="0"/>
                <a:sym typeface="+mn-ea"/>
              </a:rPr>
              <a:t>Ministerial Dialogue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304F23F-AF28-75B6-2CC6-8CA24CD1F48C}"/>
              </a:ext>
            </a:extLst>
          </p:cNvPr>
          <p:cNvSpPr/>
          <p:nvPr/>
        </p:nvSpPr>
        <p:spPr>
          <a:xfrm flipH="1">
            <a:off x="3270392" y="2375680"/>
            <a:ext cx="45719" cy="1190226"/>
          </a:xfrm>
          <a:prstGeom prst="rect">
            <a:avLst/>
          </a:prstGeom>
          <a:solidFill>
            <a:srgbClr val="F7C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F4CCF8-C1D5-8D9F-F31D-A3552AFD4713}"/>
              </a:ext>
            </a:extLst>
          </p:cNvPr>
          <p:cNvSpPr>
            <a:spLocks noChangeAspect="1"/>
          </p:cNvSpPr>
          <p:nvPr/>
        </p:nvSpPr>
        <p:spPr>
          <a:xfrm>
            <a:off x="1176088" y="2086661"/>
            <a:ext cx="1731607" cy="173160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3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437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DINCond-Black</vt:lpstr>
      <vt:lpstr>DINCond-Bold</vt:lpstr>
      <vt:lpstr>等线</vt:lpstr>
      <vt:lpstr>等线 Light</vt:lpstr>
      <vt:lpstr>Arial</vt:lpstr>
      <vt:lpstr>Segoe UI</vt:lpstr>
      <vt:lpstr>Segoe UI Black</vt:lpstr>
      <vt:lpstr>Segoe UI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彦旭 赵</dc:creator>
  <cp:lastModifiedBy>Roc Shi</cp:lastModifiedBy>
  <cp:revision>10</cp:revision>
  <dcterms:created xsi:type="dcterms:W3CDTF">2023-10-11T07:15:44Z</dcterms:created>
  <dcterms:modified xsi:type="dcterms:W3CDTF">2023-10-16T00:45:10Z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2023-10-15T23:07:56Z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38dc946d-ca18-4700-b81c-40a3aedf4708</vt:lpwstr>
  </property>
  <property fmtid="{D5CDD505-2E9C-101B-9397-08002B2CF9AE}" pid="8" name="MSIP_Label_51a6c3db-1667-4f49-995a-8b9973972958_ContentBits">
    <vt:lpwstr>0</vt:lpwstr>
  </property>
</Properties>
</file>