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2"/>
  </p:notesMasterIdLst>
  <p:handoutMasterIdLst>
    <p:handoutMasterId r:id="rId13"/>
  </p:handoutMasterIdLst>
  <p:sldIdLst>
    <p:sldId id="291" r:id="rId2"/>
    <p:sldId id="715" r:id="rId3"/>
    <p:sldId id="716" r:id="rId4"/>
    <p:sldId id="259" r:id="rId5"/>
    <p:sldId id="261" r:id="rId6"/>
    <p:sldId id="1585" r:id="rId7"/>
    <p:sldId id="1584" r:id="rId8"/>
    <p:sldId id="1598" r:id="rId9"/>
    <p:sldId id="1590" r:id="rId10"/>
    <p:sldId id="339" r:id="rId11"/>
  </p:sldIdLst>
  <p:sldSz cx="9144000" cy="6858000" type="screen4x3"/>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geru Kimura" initials="SK" lastIdx="9" clrIdx="0">
    <p:extLst>
      <p:ext uri="{19B8F6BF-5375-455C-9EA6-DF929625EA0E}">
        <p15:presenceInfo xmlns:p15="http://schemas.microsoft.com/office/powerpoint/2012/main" userId="S-1-5-21-111350882-979059285-380168941-1669" providerId="AD"/>
      </p:ext>
    </p:extLst>
  </p:cmAuthor>
  <p:cmAuthor id="2" name="Kamiyama Shigeki" initials="KS" lastIdx="9" clrIdx="1">
    <p:extLst>
      <p:ext uri="{19B8F6BF-5375-455C-9EA6-DF929625EA0E}">
        <p15:presenceInfo xmlns:p15="http://schemas.microsoft.com/office/powerpoint/2012/main" userId="Kamiyama Shigek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7D80"/>
    <a:srgbClr val="E45641"/>
    <a:srgbClr val="00CCFF"/>
    <a:srgbClr val="F4BABA"/>
    <a:srgbClr val="66CCFF"/>
    <a:srgbClr val="33CCFF"/>
    <a:srgbClr val="66FFFF"/>
    <a:srgbClr val="38A0AE"/>
    <a:srgbClr val="5D4C46"/>
    <a:srgbClr val="FFDB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87" autoAdjust="0"/>
  </p:normalViewPr>
  <p:slideViewPr>
    <p:cSldViewPr snapToGrid="0">
      <p:cViewPr varScale="1">
        <p:scale>
          <a:sx n="75" d="100"/>
          <a:sy n="75" d="100"/>
        </p:scale>
        <p:origin x="860" y="48"/>
      </p:cViewPr>
      <p:guideLst>
        <p:guide orient="horz" pos="2160"/>
        <p:guide pos="2880"/>
      </p:guideLst>
    </p:cSldViewPr>
  </p:slideViewPr>
  <p:notesTextViewPr>
    <p:cViewPr>
      <p:scale>
        <a:sx n="1" d="1"/>
        <a:sy n="1" d="1"/>
      </p:scale>
      <p:origin x="0" y="0"/>
    </p:cViewPr>
  </p:notesTextViewPr>
  <p:sorterViewPr>
    <p:cViewPr>
      <p:scale>
        <a:sx n="100" d="100"/>
        <a:sy n="100" d="100"/>
      </p:scale>
      <p:origin x="0" y="-820"/>
    </p:cViewPr>
  </p:sorterViewPr>
  <p:notesViewPr>
    <p:cSldViewPr snapToGrid="0">
      <p:cViewPr varScale="1">
        <p:scale>
          <a:sx n="53" d="100"/>
          <a:sy n="53" d="100"/>
        </p:scale>
        <p:origin x="2580"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5"/>
            <a:ext cx="2971587" cy="49521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825" y="5"/>
            <a:ext cx="2971587" cy="495210"/>
          </a:xfrm>
          <a:prstGeom prst="rect">
            <a:avLst/>
          </a:prstGeom>
        </p:spPr>
        <p:txBody>
          <a:bodyPr vert="horz" lIns="91440" tIns="45720" rIns="91440" bIns="45720" rtlCol="0"/>
          <a:lstStyle>
            <a:lvl1pPr algn="r">
              <a:defRPr sz="1200"/>
            </a:lvl1pPr>
          </a:lstStyle>
          <a:p>
            <a:fld id="{8067B3CE-4DC0-4B36-950E-0746934F05AE}" type="datetimeFigureOut">
              <a:rPr lang="en-US" smtClean="0"/>
              <a:pPr/>
              <a:t>10/14/2023</a:t>
            </a:fld>
            <a:endParaRPr lang="en-US"/>
          </a:p>
        </p:txBody>
      </p:sp>
      <p:sp>
        <p:nvSpPr>
          <p:cNvPr id="4" name="Footer Placeholder 3"/>
          <p:cNvSpPr>
            <a:spLocks noGrp="1"/>
          </p:cNvSpPr>
          <p:nvPr>
            <p:ph type="ftr" sz="quarter" idx="2"/>
          </p:nvPr>
        </p:nvSpPr>
        <p:spPr>
          <a:xfrm>
            <a:off x="11" y="9379040"/>
            <a:ext cx="2971587" cy="49521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825" y="9379040"/>
            <a:ext cx="2971587" cy="495210"/>
          </a:xfrm>
          <a:prstGeom prst="rect">
            <a:avLst/>
          </a:prstGeom>
        </p:spPr>
        <p:txBody>
          <a:bodyPr vert="horz" lIns="91440" tIns="45720" rIns="91440" bIns="45720" rtlCol="0" anchor="b"/>
          <a:lstStyle>
            <a:lvl1pPr algn="r">
              <a:defRPr sz="1200"/>
            </a:lvl1pPr>
          </a:lstStyle>
          <a:p>
            <a:fld id="{8E6329EA-C1E9-4955-8DC1-EB2D60B7EBA7}" type="slidenum">
              <a:rPr lang="en-US" smtClean="0"/>
              <a:pPr/>
              <a:t>‹#›</a:t>
            </a:fld>
            <a:endParaRPr lang="en-US"/>
          </a:p>
        </p:txBody>
      </p:sp>
    </p:spTree>
    <p:extLst>
      <p:ext uri="{BB962C8B-B14F-4D97-AF65-F5344CB8AC3E}">
        <p14:creationId xmlns:p14="http://schemas.microsoft.com/office/powerpoint/2010/main" val="2036639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5"/>
            <a:ext cx="2971800" cy="49542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4" y="5"/>
            <a:ext cx="2971800" cy="495427"/>
          </a:xfrm>
          <a:prstGeom prst="rect">
            <a:avLst/>
          </a:prstGeom>
        </p:spPr>
        <p:txBody>
          <a:bodyPr vert="horz" lIns="91440" tIns="45720" rIns="91440" bIns="45720" rtlCol="0"/>
          <a:lstStyle>
            <a:lvl1pPr algn="r">
              <a:defRPr sz="1200"/>
            </a:lvl1pPr>
          </a:lstStyle>
          <a:p>
            <a:fld id="{722C0BB7-D159-45D8-9D28-11E47C97C18C}" type="datetimeFigureOut">
              <a:rPr lang="en-AU" smtClean="0"/>
              <a:pPr/>
              <a:t>14/10/2023</a:t>
            </a:fld>
            <a:endParaRPr lang="en-AU"/>
          </a:p>
        </p:txBody>
      </p:sp>
      <p:sp>
        <p:nvSpPr>
          <p:cNvPr id="4" name="Slide Image Placeholder 3"/>
          <p:cNvSpPr>
            <a:spLocks noGrp="1" noRot="1" noChangeAspect="1"/>
          </p:cNvSpPr>
          <p:nvPr>
            <p:ph type="sldImg" idx="2"/>
          </p:nvPr>
        </p:nvSpPr>
        <p:spPr>
          <a:xfrm>
            <a:off x="1208088" y="1233488"/>
            <a:ext cx="4441825" cy="3332162"/>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751984"/>
            <a:ext cx="548640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378829"/>
            <a:ext cx="2971800" cy="495426"/>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4" y="9378829"/>
            <a:ext cx="2971800" cy="495426"/>
          </a:xfrm>
          <a:prstGeom prst="rect">
            <a:avLst/>
          </a:prstGeom>
        </p:spPr>
        <p:txBody>
          <a:bodyPr vert="horz" lIns="91440" tIns="45720" rIns="91440" bIns="45720" rtlCol="0" anchor="b"/>
          <a:lstStyle>
            <a:lvl1pPr algn="r">
              <a:defRPr sz="1200"/>
            </a:lvl1pPr>
          </a:lstStyle>
          <a:p>
            <a:fld id="{C2CA929F-2645-4770-B199-CA17457971A4}" type="slidenum">
              <a:rPr lang="en-AU" smtClean="0"/>
              <a:pPr/>
              <a:t>‹#›</a:t>
            </a:fld>
            <a:endParaRPr lang="en-AU"/>
          </a:p>
        </p:txBody>
      </p:sp>
    </p:spTree>
    <p:extLst>
      <p:ext uri="{BB962C8B-B14F-4D97-AF65-F5344CB8AC3E}">
        <p14:creationId xmlns:p14="http://schemas.microsoft.com/office/powerpoint/2010/main" val="635643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 1"/>
          <p:cNvSpPr>
            <a:spLocks noGrp="1" noRot="1" noChangeAspect="1" noTextEdit="1"/>
          </p:cNvSpPr>
          <p:nvPr>
            <p:ph type="sldImg"/>
          </p:nvPr>
        </p:nvSpPr>
        <p:spPr bwMode="auto">
          <a:xfrm>
            <a:off x="436563" y="0"/>
            <a:ext cx="5729287" cy="4295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 2"/>
          <p:cNvSpPr>
            <a:spLocks noGrp="1"/>
          </p:cNvSpPr>
          <p:nvPr>
            <p:ph type="body" idx="1"/>
          </p:nvPr>
        </p:nvSpPr>
        <p:spPr bwMode="auto">
          <a:xfrm>
            <a:off x="209679" y="4445696"/>
            <a:ext cx="6438642" cy="50451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z="1800" dirty="0">
              <a:latin typeface="Arial" panose="020B0604020202020204" pitchFamily="34" charset="0"/>
              <a:cs typeface="Arial" panose="020B0604020202020204" pitchFamily="34" charset="0"/>
            </a:endParaRPr>
          </a:p>
        </p:txBody>
      </p:sp>
      <p:sp>
        <p:nvSpPr>
          <p:cNvPr id="1229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33CCF6-F1E9-4F9B-935B-8B35642095C6}" type="slidenum">
              <a:rPr lang="en-US" altLang="ja-JP" smtClean="0">
                <a:solidFill>
                  <a:srgbClr val="000000"/>
                </a:solidFill>
                <a:latin typeface="Times New Roman" panose="02020603050405020304" pitchFamily="18" charset="0"/>
              </a:rPr>
              <a:pPr/>
              <a:t>1</a:t>
            </a:fld>
            <a:endParaRPr lang="en-US" altLang="ja-JP">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160173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68313" y="4751984"/>
            <a:ext cx="6094412" cy="3887986"/>
          </a:xfrm>
        </p:spPr>
        <p:txBody>
          <a:bodyPr/>
          <a:lstStyle/>
          <a:p>
            <a:pPr>
              <a:lnSpc>
                <a:spcPct val="150000"/>
              </a:lnSpc>
            </a:pPr>
            <a:r>
              <a:rPr lang="en-GB" altLang="ja-JP" sz="1800" kern="100">
                <a:solidFill>
                  <a:srgbClr val="000000"/>
                </a:solidFill>
                <a:effectLst/>
                <a:latin typeface="Arial" panose="020B0604020202020204" pitchFamily="34" charset="0"/>
                <a:ea typeface="游明朝" panose="02020400000000000000" pitchFamily="18" charset="-128"/>
                <a:cs typeface="Times New Roman" panose="02020603050405020304" pitchFamily="18" charset="0"/>
              </a:rPr>
              <a:t>Thank </a:t>
            </a:r>
            <a:r>
              <a:rPr lang="en-GB" altLang="ja-JP" sz="1800" kern="100" dirty="0">
                <a:solidFill>
                  <a:srgbClr val="000000"/>
                </a:solidFill>
                <a:effectLst/>
                <a:latin typeface="Arial" panose="020B0604020202020204" pitchFamily="34" charset="0"/>
                <a:ea typeface="游明朝" panose="02020400000000000000" pitchFamily="18" charset="-128"/>
                <a:cs typeface="Times New Roman" panose="02020603050405020304" pitchFamily="18" charset="0"/>
              </a:rPr>
              <a:t>you very much for your attention.</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2CA929F-2645-4770-B199-CA17457971A4}" type="slidenum">
              <a:rPr lang="en-AU" smtClean="0"/>
              <a:pPr/>
              <a:t>10</a:t>
            </a:fld>
            <a:endParaRPr lang="en-AU" dirty="0"/>
          </a:p>
        </p:txBody>
      </p:sp>
    </p:spTree>
    <p:extLst>
      <p:ext uri="{BB962C8B-B14F-4D97-AF65-F5344CB8AC3E}">
        <p14:creationId xmlns:p14="http://schemas.microsoft.com/office/powerpoint/2010/main" val="176346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799" y="4751984"/>
            <a:ext cx="5620407" cy="3887986"/>
          </a:xfrm>
        </p:spPr>
        <p:txBody>
          <a:bodyPr/>
          <a:lstStyle/>
          <a:p>
            <a:pPr defTabSz="309563" hangingPunct="0"/>
            <a:r>
              <a:rPr lang="en-US" altLang="ja-JP" sz="1800" dirty="0">
                <a:latin typeface="Arial" panose="020B0604020202020204" pitchFamily="34" charset="0"/>
                <a:cs typeface="Arial" panose="020B0604020202020204" pitchFamily="34" charset="0"/>
                <a:sym typeface="Helvetica Neue"/>
              </a:rPr>
              <a:t>In the power generation, RE becomes the main source accounting for 54-56% in 2060. Hydrogen and ammonia including cofiring will be a part of decarbonization of power sector after 2040</a:t>
            </a:r>
            <a:r>
              <a:rPr lang="en-US" altLang="ja-JP" sz="1600" b="1" dirty="0">
                <a:latin typeface="Arial" panose="020B0604020202020204" pitchFamily="34" charset="0"/>
                <a:cs typeface="Arial" panose="020B0604020202020204" pitchFamily="34" charset="0"/>
                <a:sym typeface="Helvetica Neue"/>
              </a:rPr>
              <a:t>. </a:t>
            </a:r>
            <a:endParaRPr lang="ja-JP" altLang="en-US" sz="1600" b="1" dirty="0">
              <a:latin typeface="Arial" panose="020B0604020202020204" pitchFamily="34" charset="0"/>
              <a:cs typeface="Arial" panose="020B0604020202020204" pitchFamily="34" charset="0"/>
              <a:sym typeface="Helvetica Neue"/>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2CA929F-2645-4770-B199-CA17457971A4}" type="slidenum">
              <a:rPr lang="en-AU" smtClean="0"/>
              <a:pPr/>
              <a:t>2</a:t>
            </a:fld>
            <a:endParaRPr lang="en-AU"/>
          </a:p>
        </p:txBody>
      </p:sp>
    </p:spTree>
    <p:extLst>
      <p:ext uri="{BB962C8B-B14F-4D97-AF65-F5344CB8AC3E}">
        <p14:creationId xmlns:p14="http://schemas.microsoft.com/office/powerpoint/2010/main" val="3922488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57201" y="4751984"/>
            <a:ext cx="5896302" cy="3887986"/>
          </a:xfrm>
        </p:spPr>
        <p:txBody>
          <a:bodyPr/>
          <a:lstStyle/>
          <a:p>
            <a:pPr marL="285750" indent="-285750" defTabSz="309563" hangingPunct="0">
              <a:buClr>
                <a:schemeClr val="tx1"/>
              </a:buClr>
              <a:buFont typeface="Arial" panose="020B0604020202020204" pitchFamily="34" charset="0"/>
              <a:buChar char="•"/>
            </a:pPr>
            <a:r>
              <a:rPr lang="en-US" altLang="ja-JP" sz="1800" dirty="0">
                <a:latin typeface="Arial" panose="020B0604020202020204" pitchFamily="34" charset="0"/>
                <a:cs typeface="Arial" panose="020B0604020202020204" pitchFamily="34" charset="0"/>
              </a:rPr>
              <a:t>However, energy transition towards carbon neutrality does not happen overnight. </a:t>
            </a:r>
          </a:p>
          <a:p>
            <a:pPr marL="285750" indent="-285750" defTabSz="309563" hangingPunct="0">
              <a:buClr>
                <a:schemeClr val="tx1"/>
              </a:buClr>
              <a:buFont typeface="Arial" panose="020B0604020202020204" pitchFamily="34" charset="0"/>
              <a:buChar char="•"/>
            </a:pPr>
            <a:r>
              <a:rPr lang="en-US" altLang="ja-JP" sz="1800" dirty="0">
                <a:latin typeface="Arial" panose="020B0604020202020204" pitchFamily="34" charset="0"/>
                <a:cs typeface="Arial" panose="020B0604020202020204" pitchFamily="34" charset="0"/>
              </a:rPr>
              <a:t>In the short-mid term, efficient gas fired plants will curb CO2 emissions from fossil fuel power generation.</a:t>
            </a:r>
          </a:p>
          <a:p>
            <a:pPr marL="285750" indent="-285750" defTabSz="309563" hangingPunct="0">
              <a:buClr>
                <a:schemeClr val="tx1"/>
              </a:buClr>
              <a:buFont typeface="Arial" panose="020B0604020202020204" pitchFamily="34" charset="0"/>
              <a:buChar char="•"/>
            </a:pPr>
            <a:r>
              <a:rPr lang="en-US" altLang="ja-JP" sz="1800" dirty="0">
                <a:solidFill>
                  <a:srgbClr val="222222"/>
                </a:solidFill>
                <a:latin typeface="Arial" panose="020B0604020202020204" pitchFamily="34" charset="0"/>
                <a:cs typeface="Arial" panose="020B0604020202020204" pitchFamily="34" charset="0"/>
              </a:rPr>
              <a:t>Therefore, the role of natural gas is crucial not only for energy security but also for </a:t>
            </a:r>
            <a:endParaRPr lang="en-US" altLang="ja-JP" sz="1800" i="0" dirty="0">
              <a:solidFill>
                <a:srgbClr val="222222"/>
              </a:solidFill>
              <a:effectLst/>
              <a:latin typeface="Arial" panose="020B0604020202020204" pitchFamily="34" charset="0"/>
              <a:cs typeface="Arial" panose="020B0604020202020204" pitchFamily="34" charset="0"/>
            </a:endParaRPr>
          </a:p>
          <a:p>
            <a:pPr marL="285750" indent="-285750" defTabSz="309563" hangingPunct="0">
              <a:buClr>
                <a:schemeClr val="tx1"/>
              </a:buClr>
              <a:buFont typeface="Arial" panose="020B0604020202020204" pitchFamily="34" charset="0"/>
              <a:buChar char="•"/>
            </a:pPr>
            <a:r>
              <a:rPr lang="en-US" altLang="ja-JP" sz="1800" dirty="0">
                <a:latin typeface="Arial" panose="020B0604020202020204" pitchFamily="34" charset="0"/>
                <a:cs typeface="Arial" panose="020B0604020202020204" pitchFamily="34" charset="0"/>
              </a:rPr>
              <a:t>In the longer-term, CCUS, cofiring with ammonia or hydrogen and 100% ammonia and hydrogen will play vital role. </a:t>
            </a:r>
            <a:endParaRPr lang="ja-JP" altLang="en-US" sz="1800" dirty="0">
              <a:latin typeface="Arial" panose="020B0604020202020204" pitchFamily="34" charset="0"/>
              <a:cs typeface="Arial" panose="020B0604020202020204" pitchFamily="34" charset="0"/>
              <a:sym typeface="Helvetica Neue"/>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2CA929F-2645-4770-B199-CA17457971A4}" type="slidenum">
              <a:rPr lang="en-AU" smtClean="0"/>
              <a:pPr/>
              <a:t>3</a:t>
            </a:fld>
            <a:endParaRPr lang="en-AU"/>
          </a:p>
        </p:txBody>
      </p:sp>
    </p:spTree>
    <p:extLst>
      <p:ext uri="{BB962C8B-B14F-4D97-AF65-F5344CB8AC3E}">
        <p14:creationId xmlns:p14="http://schemas.microsoft.com/office/powerpoint/2010/main" val="2673109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800" dirty="0">
                <a:latin typeface="Arial" panose="020B0604020202020204" pitchFamily="34" charset="0"/>
                <a:cs typeface="Arial" panose="020B0604020202020204" pitchFamily="34" charset="0"/>
              </a:rPr>
              <a:t>The vintage of coal power plants in Asian countries is much younger than that in developed countries.</a:t>
            </a:r>
          </a:p>
          <a:p>
            <a:endParaRPr kumimoji="1" lang="en-US" altLang="ja-JP" sz="1800" dirty="0">
              <a:latin typeface="Arial" panose="020B0604020202020204" pitchFamily="34" charset="0"/>
              <a:cs typeface="Arial" panose="020B0604020202020204" pitchFamily="34" charset="0"/>
            </a:endParaRPr>
          </a:p>
          <a:p>
            <a:r>
              <a:rPr kumimoji="1" lang="en-US" altLang="ja-JP" sz="1800" dirty="0">
                <a:latin typeface="Arial" panose="020B0604020202020204" pitchFamily="34" charset="0"/>
                <a:cs typeface="Arial" panose="020B0604020202020204" pitchFamily="34" charset="0"/>
              </a:rPr>
              <a:t>In ASEAN, 58% of coal power plants are under 10 years. </a:t>
            </a:r>
          </a:p>
          <a:p>
            <a:endParaRPr kumimoji="1" lang="en-US" altLang="ja-JP" sz="1800" dirty="0">
              <a:latin typeface="Arial" panose="020B0604020202020204" pitchFamily="34" charset="0"/>
              <a:cs typeface="Arial" panose="020B0604020202020204" pitchFamily="34" charset="0"/>
            </a:endParaRPr>
          </a:p>
          <a:p>
            <a:r>
              <a:rPr kumimoji="1" lang="en-US" altLang="ja-JP" sz="1800" dirty="0">
                <a:latin typeface="Arial" panose="020B0604020202020204" pitchFamily="34" charset="0"/>
                <a:cs typeface="Arial" panose="020B0604020202020204" pitchFamily="34" charset="0"/>
              </a:rPr>
              <a:t>It is not realistic to assume that such “young” coal power plants are obliged to retire in the middle of their lifetime. </a:t>
            </a:r>
          </a:p>
          <a:p>
            <a:endParaRPr kumimoji="1" lang="ja-JP" altLang="en-US" sz="1800"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C2CA929F-2645-4770-B199-CA17457971A4}" type="slidenum">
              <a:rPr lang="en-AU" smtClean="0"/>
              <a:pPr/>
              <a:t>4</a:t>
            </a:fld>
            <a:endParaRPr lang="en-AU"/>
          </a:p>
        </p:txBody>
      </p:sp>
    </p:spTree>
    <p:extLst>
      <p:ext uri="{BB962C8B-B14F-4D97-AF65-F5344CB8AC3E}">
        <p14:creationId xmlns:p14="http://schemas.microsoft.com/office/powerpoint/2010/main" val="2006370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800" dirty="0">
                <a:latin typeface="Arial" panose="020B0604020202020204" pitchFamily="34" charset="0"/>
                <a:cs typeface="Arial" panose="020B0604020202020204" pitchFamily="34" charset="0"/>
              </a:rPr>
              <a:t>Under that situation, cofiring of ammonia in coal power plants is a pragmatic solution for reducing CO2 in power sector. </a:t>
            </a:r>
          </a:p>
          <a:p>
            <a:endParaRPr kumimoji="1" lang="en-US" altLang="ja-JP" sz="1800" dirty="0">
              <a:latin typeface="Arial" panose="020B0604020202020204" pitchFamily="34" charset="0"/>
              <a:cs typeface="Arial" panose="020B0604020202020204" pitchFamily="34" charset="0"/>
            </a:endParaRPr>
          </a:p>
          <a:p>
            <a:r>
              <a:rPr kumimoji="1" lang="en-US" altLang="ja-JP" sz="1800" dirty="0">
                <a:latin typeface="Arial" panose="020B0604020202020204" pitchFamily="34" charset="0"/>
                <a:cs typeface="Arial" panose="020B0604020202020204" pitchFamily="34" charset="0"/>
              </a:rPr>
              <a:t>Carbon intensity can be lowered to an equivalent level to gas-fired power generation if the co-firing ratio is raised to 50%</a:t>
            </a:r>
          </a:p>
          <a:p>
            <a:endParaRPr kumimoji="1" lang="ja-JP" altLang="en-US" sz="1800"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C2CA929F-2645-4770-B199-CA17457971A4}" type="slidenum">
              <a:rPr lang="en-AU" smtClean="0"/>
              <a:pPr/>
              <a:t>5</a:t>
            </a:fld>
            <a:endParaRPr lang="en-AU"/>
          </a:p>
        </p:txBody>
      </p:sp>
    </p:spTree>
    <p:extLst>
      <p:ext uri="{BB962C8B-B14F-4D97-AF65-F5344CB8AC3E}">
        <p14:creationId xmlns:p14="http://schemas.microsoft.com/office/powerpoint/2010/main" val="4214264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751983"/>
            <a:ext cx="5486400" cy="4706341"/>
          </a:xfrm>
        </p:spPr>
        <p:txBody>
          <a:bodyPr/>
          <a:lstStyle/>
          <a:p>
            <a:r>
              <a:rPr kumimoji="1" lang="en-US" altLang="ja-JP" sz="1800" dirty="0">
                <a:latin typeface="Arial" panose="020B0604020202020204" pitchFamily="34" charset="0"/>
                <a:cs typeface="Arial" panose="020B0604020202020204" pitchFamily="34" charset="0"/>
              </a:rPr>
              <a:t>Let me also highlight the importance of transition technologies. As our scenario analysis indicates, early, partial and deep decarbonization of fossil power generation is crucial for ASEAN’s decarbonization pathways.</a:t>
            </a:r>
          </a:p>
          <a:p>
            <a:endParaRPr kumimoji="1" lang="en-US" altLang="ja-JP" sz="1800" dirty="0">
              <a:latin typeface="Arial" panose="020B0604020202020204" pitchFamily="34" charset="0"/>
              <a:cs typeface="Arial" panose="020B0604020202020204" pitchFamily="34" charset="0"/>
            </a:endParaRPr>
          </a:p>
          <a:p>
            <a:endParaRPr kumimoji="1" lang="ja-JP" altLang="en-US" sz="1800"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C2CA929F-2645-4770-B199-CA17457971A4}" type="slidenum">
              <a:rPr lang="en-AU" smtClean="0"/>
              <a:pPr/>
              <a:t>6</a:t>
            </a:fld>
            <a:endParaRPr lang="en-AU"/>
          </a:p>
        </p:txBody>
      </p:sp>
    </p:spTree>
    <p:extLst>
      <p:ext uri="{BB962C8B-B14F-4D97-AF65-F5344CB8AC3E}">
        <p14:creationId xmlns:p14="http://schemas.microsoft.com/office/powerpoint/2010/main" val="4010346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751984"/>
            <a:ext cx="5486400" cy="4944466"/>
          </a:xfrm>
        </p:spPr>
        <p:txBody>
          <a:bodyPr/>
          <a:lstStyle/>
          <a:p>
            <a:pPr>
              <a:buClr>
                <a:srgbClr val="FF0000"/>
              </a:buClr>
            </a:pPr>
            <a:r>
              <a:rPr kumimoji="1" lang="en-US" altLang="ja-JP" sz="1800" dirty="0">
                <a:latin typeface="Arial" panose="020B0604020202020204" pitchFamily="34" charset="0"/>
                <a:cs typeface="Arial" panose="020B0604020202020204" pitchFamily="34" charset="0"/>
              </a:rPr>
              <a:t>With this in mind, we published “Technology List and Perspectives on Transition Finance in Asia”. </a:t>
            </a:r>
          </a:p>
          <a:p>
            <a:pPr>
              <a:buClr>
                <a:srgbClr val="FF0000"/>
              </a:buClr>
            </a:pPr>
            <a:endParaRPr lang="en-US" altLang="ja-JP" sz="1800" dirty="0">
              <a:latin typeface="Arial" panose="020B0604020202020204" pitchFamily="34" charset="0"/>
              <a:cs typeface="Arial" panose="020B0604020202020204" pitchFamily="34" charset="0"/>
            </a:endParaRPr>
          </a:p>
          <a:p>
            <a:pPr algn="just">
              <a:buClr>
                <a:srgbClr val="FF0000"/>
              </a:buClr>
            </a:pPr>
            <a:r>
              <a:rPr kumimoji="1" lang="en-US" altLang="ja-JP" sz="1800" dirty="0">
                <a:latin typeface="Arial" panose="020B0604020202020204" pitchFamily="34" charset="0"/>
                <a:cs typeface="Arial" panose="020B0604020202020204" pitchFamily="34" charset="0"/>
              </a:rPr>
              <a:t>It covers transition technologies in upstream and power sector accounting for over 50% of total regional CO2 emissions. They include such technologies as CCGT, low carbon ammonia and hydrogen, CCUS. </a:t>
            </a:r>
          </a:p>
          <a:p>
            <a:pPr>
              <a:buClr>
                <a:srgbClr val="FF0000"/>
              </a:buClr>
            </a:pPr>
            <a:endParaRPr kumimoji="1" lang="en-US" altLang="ja-JP" sz="1800" dirty="0">
              <a:latin typeface="Arial" panose="020B0604020202020204" pitchFamily="34" charset="0"/>
              <a:cs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2CA929F-2645-4770-B199-CA17457971A4}" type="slidenum">
              <a:rPr lang="en-AU" smtClean="0"/>
              <a:pPr/>
              <a:t>7</a:t>
            </a:fld>
            <a:endParaRPr lang="en-AU"/>
          </a:p>
        </p:txBody>
      </p:sp>
    </p:spTree>
    <p:extLst>
      <p:ext uri="{BB962C8B-B14F-4D97-AF65-F5344CB8AC3E}">
        <p14:creationId xmlns:p14="http://schemas.microsoft.com/office/powerpoint/2010/main" val="2297833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256478" y="4400549"/>
            <a:ext cx="6434254" cy="4553879"/>
          </a:xfrm>
        </p:spPr>
        <p:txBody>
          <a:bodyPr/>
          <a:lstStyle/>
          <a:p>
            <a:pPr algn="just"/>
            <a:r>
              <a:rPr lang="en-US" altLang="ja-JP" sz="1800" dirty="0">
                <a:latin typeface="Arial" panose="020B0604020202020204" pitchFamily="34" charset="0"/>
                <a:cs typeface="Arial" panose="020B0604020202020204" pitchFamily="34" charset="0"/>
              </a:rPr>
              <a:t>    Project utilizing transition finance has not materialized. Potential receivers of transition finance aren’t aware of TF references.</a:t>
            </a:r>
          </a:p>
          <a:p>
            <a:pPr algn="just"/>
            <a:r>
              <a:rPr lang="en-US" altLang="ja-JP" sz="1800" dirty="0">
                <a:latin typeface="Arial" panose="020B0604020202020204" pitchFamily="34" charset="0"/>
                <a:cs typeface="Arial" panose="020B0604020202020204" pitchFamily="34" charset="0"/>
              </a:rPr>
              <a:t>    In order to materialize transition projects, public authorities need to provide sectorial/national transition regulation roadmap, local supply chain and carbon market. </a:t>
            </a:r>
          </a:p>
          <a:p>
            <a:pPr algn="just"/>
            <a:r>
              <a:rPr lang="en-US" altLang="ja-JP" sz="1800" dirty="0">
                <a:latin typeface="Arial" panose="020B0604020202020204" pitchFamily="34" charset="0"/>
                <a:cs typeface="Arial" panose="020B0604020202020204" pitchFamily="34" charset="0"/>
              </a:rPr>
              <a:t>    Financial assistance such as blended finance, and dedicated funds could facilitate transition pilot projects. </a:t>
            </a:r>
          </a:p>
          <a:p>
            <a:pPr algn="just"/>
            <a:r>
              <a:rPr kumimoji="1" lang="en-US" altLang="ja-JP" sz="1800" dirty="0">
                <a:latin typeface="Arial" panose="020B0604020202020204" pitchFamily="34" charset="0"/>
                <a:cs typeface="Arial" panose="020B0604020202020204" pitchFamily="34" charset="0"/>
              </a:rPr>
              <a:t>    Fundamental problem is different interpretation of “transition finance” between developed and developing countries with regard to the </a:t>
            </a:r>
            <a:r>
              <a:rPr lang="en-US" altLang="ja-JP" sz="1800" dirty="0">
                <a:latin typeface="Arial" panose="020B0604020202020204" pitchFamily="34" charset="0"/>
                <a:cs typeface="Arial" panose="020B0604020202020204" pitchFamily="34" charset="0"/>
              </a:rPr>
              <a:t>required consistency </a:t>
            </a:r>
            <a:r>
              <a:rPr kumimoji="1" lang="en-US" altLang="ja-JP" sz="1800" dirty="0">
                <a:latin typeface="Arial" panose="020B0604020202020204" pitchFamily="34" charset="0"/>
                <a:cs typeface="Arial" panose="020B0604020202020204" pitchFamily="34" charset="0"/>
              </a:rPr>
              <a:t>with 1.5 degree goal </a:t>
            </a:r>
            <a:r>
              <a:rPr kumimoji="1" lang="en-US" altLang="ja-JP" sz="1800" u="sng" dirty="0">
                <a:latin typeface="Arial" panose="020B0604020202020204" pitchFamily="34" charset="0"/>
                <a:cs typeface="Arial" panose="020B0604020202020204" pitchFamily="34" charset="0"/>
              </a:rPr>
              <a:t>OR</a:t>
            </a:r>
            <a:r>
              <a:rPr kumimoji="1" lang="en-US" altLang="ja-JP" sz="1800" dirty="0">
                <a:latin typeface="Arial" panose="020B0604020202020204" pitchFamily="34" charset="0"/>
                <a:cs typeface="Arial" panose="020B0604020202020204" pitchFamily="34" charset="0"/>
              </a:rPr>
              <a:t> Paris Agreement temperature goal.    </a:t>
            </a:r>
          </a:p>
          <a:p>
            <a:pPr algn="just"/>
            <a:r>
              <a:rPr kumimoji="1" lang="en-US" altLang="ja-JP" sz="1800" dirty="0">
                <a:latin typeface="Arial" panose="020B0604020202020204" pitchFamily="34" charset="0"/>
                <a:cs typeface="Arial" panose="020B0604020202020204" pitchFamily="34" charset="0"/>
              </a:rPr>
              <a:t>    Since developed countries have strong influence in global standard setting, finance</a:t>
            </a:r>
            <a:r>
              <a:rPr kumimoji="1" lang="ja-JP" altLang="en-US" sz="1800" dirty="0">
                <a:latin typeface="Arial" panose="020B0604020202020204" pitchFamily="34" charset="0"/>
                <a:cs typeface="Arial" panose="020B0604020202020204" pitchFamily="34" charset="0"/>
              </a:rPr>
              <a:t> </a:t>
            </a:r>
            <a:r>
              <a:rPr kumimoji="1" lang="en-US" altLang="ja-JP" sz="1800" dirty="0">
                <a:latin typeface="Arial" panose="020B0604020202020204" pitchFamily="34" charset="0"/>
                <a:cs typeface="Arial" panose="020B0604020202020204" pitchFamily="34" charset="0"/>
              </a:rPr>
              <a:t>institutions</a:t>
            </a:r>
            <a:r>
              <a:rPr kumimoji="1" lang="ja-JP" altLang="en-US" sz="1800" dirty="0">
                <a:latin typeface="Arial" panose="020B0604020202020204" pitchFamily="34" charset="0"/>
                <a:cs typeface="Arial" panose="020B0604020202020204" pitchFamily="34" charset="0"/>
              </a:rPr>
              <a:t> </a:t>
            </a:r>
            <a:r>
              <a:rPr kumimoji="1" lang="en-US" altLang="ja-JP" sz="1800" dirty="0">
                <a:latin typeface="Arial" panose="020B0604020202020204" pitchFamily="34" charset="0"/>
                <a:cs typeface="Arial" panose="020B0604020202020204" pitchFamily="34" charset="0"/>
              </a:rPr>
              <a:t>tend to be hesitant in providing finance to transition technologies (e.g., CCGT, ammonia </a:t>
            </a:r>
            <a:r>
              <a:rPr kumimoji="1" lang="en-US" altLang="ja-JP" sz="1800" dirty="0" err="1">
                <a:latin typeface="Arial" panose="020B0604020202020204" pitchFamily="34" charset="0"/>
                <a:cs typeface="Arial" panose="020B0604020202020204" pitchFamily="34" charset="0"/>
              </a:rPr>
              <a:t>etc</a:t>
            </a:r>
            <a:r>
              <a:rPr kumimoji="1" lang="en-US" altLang="ja-JP" sz="1800" dirty="0">
                <a:latin typeface="Arial" panose="020B0604020202020204" pitchFamily="34" charset="0"/>
                <a:cs typeface="Arial" panose="020B0604020202020204" pitchFamily="34" charset="0"/>
              </a:rPr>
              <a:t>). Thi</a:t>
            </a:r>
            <a:r>
              <a:rPr lang="en-US" altLang="ja-JP" sz="1800" dirty="0">
                <a:latin typeface="Arial" panose="020B0604020202020204" pitchFamily="34" charset="0"/>
                <a:cs typeface="Arial" panose="020B0604020202020204" pitchFamily="34" charset="0"/>
              </a:rPr>
              <a:t>s could impede pragmatic transition. </a:t>
            </a:r>
            <a:r>
              <a:rPr kumimoji="1" lang="en-US" altLang="ja-JP" sz="1800" dirty="0">
                <a:latin typeface="Arial" panose="020B0604020202020204" pitchFamily="34" charset="0"/>
                <a:cs typeface="Arial" panose="020B0604020202020204" pitchFamily="34" charset="0"/>
              </a:rPr>
              <a:t>  </a:t>
            </a:r>
          </a:p>
          <a:p>
            <a:endParaRPr kumimoji="1" lang="ja-JP" altLang="en-US" dirty="0"/>
          </a:p>
        </p:txBody>
      </p:sp>
      <p:sp>
        <p:nvSpPr>
          <p:cNvPr id="4" name="スライド番号プレースホルダー 3"/>
          <p:cNvSpPr>
            <a:spLocks noGrp="1"/>
          </p:cNvSpPr>
          <p:nvPr>
            <p:ph type="sldNum" sz="quarter" idx="5"/>
          </p:nvPr>
        </p:nvSpPr>
        <p:spPr/>
        <p:txBody>
          <a:bodyPr/>
          <a:lstStyle/>
          <a:p>
            <a:fld id="{9909BF08-3FB2-487F-9F1F-7952412CE7ED}" type="slidenum">
              <a:rPr kumimoji="1" lang="ja-JP" altLang="en-US" smtClean="0"/>
              <a:t>8</a:t>
            </a:fld>
            <a:endParaRPr kumimoji="1" lang="ja-JP" altLang="en-US"/>
          </a:p>
        </p:txBody>
      </p:sp>
    </p:spTree>
    <p:extLst>
      <p:ext uri="{BB962C8B-B14F-4D97-AF65-F5344CB8AC3E}">
        <p14:creationId xmlns:p14="http://schemas.microsoft.com/office/powerpoint/2010/main" val="3802259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8088" y="1217613"/>
            <a:ext cx="4441825" cy="3332162"/>
          </a:xfrm>
        </p:spPr>
      </p:sp>
      <p:sp>
        <p:nvSpPr>
          <p:cNvPr id="3" name="ノート プレースホルダー 2"/>
          <p:cNvSpPr>
            <a:spLocks noGrp="1"/>
          </p:cNvSpPr>
          <p:nvPr>
            <p:ph type="body" idx="1"/>
          </p:nvPr>
        </p:nvSpPr>
        <p:spPr>
          <a:xfrm>
            <a:off x="110330" y="4549775"/>
            <a:ext cx="6357377" cy="4404653"/>
          </a:xfrm>
        </p:spPr>
        <p:txBody>
          <a:bodyPr/>
          <a:lstStyle/>
          <a:p>
            <a:r>
              <a:rPr kumimoji="1" lang="en-US" altLang="ja-JP" sz="1800" dirty="0">
                <a:latin typeface="Arial" panose="020B0604020202020204" pitchFamily="34" charset="0"/>
                <a:cs typeface="Arial" panose="020B0604020202020204" pitchFamily="34" charset="0"/>
              </a:rPr>
              <a:t>Let me sum up</a:t>
            </a:r>
          </a:p>
          <a:p>
            <a:pPr marL="355600" indent="-355600" algn="just">
              <a:lnSpc>
                <a:spcPts val="2100"/>
              </a:lnSpc>
              <a:buFont typeface="Arial" panose="020B0604020202020204" pitchFamily="34" charset="0"/>
              <a:buChar char="•"/>
              <a:tabLst>
                <a:tab pos="270510" algn="l"/>
              </a:tabLst>
            </a:pPr>
            <a:r>
              <a:rPr lang="en-US" altLang="ja-JP" sz="1800"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Pathways towards carbon neutrality could be diverse among countries reflecting their national circumstances. Transition pathways in Asian region are different from those in developed countries.  </a:t>
            </a:r>
          </a:p>
          <a:p>
            <a:pPr marL="355600" indent="-355600" algn="just">
              <a:lnSpc>
                <a:spcPts val="2100"/>
              </a:lnSpc>
              <a:buFont typeface="Arial" panose="020B0604020202020204" pitchFamily="34" charset="0"/>
              <a:buChar char="•"/>
              <a:tabLst>
                <a:tab pos="270510" algn="l"/>
              </a:tabLst>
            </a:pPr>
            <a:r>
              <a:rPr lang="en-US" altLang="ja-JP" sz="1800" dirty="0">
                <a:latin typeface="Arial" panose="020B0604020202020204" pitchFamily="34" charset="0"/>
                <a:cs typeface="Arial" panose="020B0604020202020204" pitchFamily="34" charset="0"/>
              </a:rPr>
              <a:t>Given continuous role of fossil fuel in the Asian region, ammonia, hydrogen and CCUS are vital for decarbonization.</a:t>
            </a:r>
          </a:p>
          <a:p>
            <a:pPr marL="355600" indent="-355600" algn="just">
              <a:lnSpc>
                <a:spcPts val="2100"/>
              </a:lnSpc>
              <a:buFont typeface="Arial" panose="020B0604020202020204" pitchFamily="34" charset="0"/>
              <a:buChar char="•"/>
              <a:tabLst>
                <a:tab pos="270510" algn="l"/>
              </a:tabLst>
            </a:pPr>
            <a:r>
              <a:rPr lang="en-GB" altLang="ja-JP" sz="1800" dirty="0">
                <a:effectLst/>
                <a:latin typeface="Arial" panose="020B0604020202020204" pitchFamily="34" charset="0"/>
                <a:ea typeface="游明朝" panose="02020400000000000000" pitchFamily="18" charset="-128"/>
                <a:cs typeface="Arial" panose="020B0604020202020204" pitchFamily="34" charset="0"/>
              </a:rPr>
              <a:t>Accordingly, transition finance tailored for Asian energy reality is absolutely necessary.</a:t>
            </a:r>
            <a:r>
              <a:rPr lang="en-US" altLang="ja-JP" sz="1800" dirty="0">
                <a:effectLst/>
                <a:latin typeface="Arial" panose="020B0604020202020204" pitchFamily="34" charset="0"/>
                <a:ea typeface="游明朝" panose="02020400000000000000" pitchFamily="18" charset="-128"/>
                <a:cs typeface="Arial" panose="020B0604020202020204" pitchFamily="34" charset="0"/>
              </a:rPr>
              <a:t> </a:t>
            </a:r>
          </a:p>
          <a:p>
            <a:pPr marL="355600" indent="-355600" algn="just">
              <a:lnSpc>
                <a:spcPts val="2100"/>
              </a:lnSpc>
              <a:buFont typeface="Arial" panose="020B0604020202020204" pitchFamily="34" charset="0"/>
              <a:buChar char="•"/>
              <a:tabLst>
                <a:tab pos="270510" algn="l"/>
              </a:tabLst>
            </a:pPr>
            <a:r>
              <a:rPr lang="en-US" altLang="ja-JP" sz="1800" dirty="0">
                <a:latin typeface="Arial" panose="020B0604020202020204" pitchFamily="34" charset="0"/>
                <a:ea typeface="游明朝" panose="02020400000000000000" pitchFamily="18" charset="-128"/>
                <a:cs typeface="Arial" panose="020B0604020202020204" pitchFamily="34" charset="0"/>
              </a:rPr>
              <a:t>Policies and measures for encouraging the demand for transition technologies are crucial. </a:t>
            </a:r>
            <a:endParaRPr lang="en-US" altLang="ja-JP" sz="1800" dirty="0">
              <a:latin typeface="Arial" panose="020B0604020202020204" pitchFamily="34" charset="0"/>
              <a:cs typeface="Arial" panose="020B0604020202020204" pitchFamily="34" charset="0"/>
            </a:endParaRPr>
          </a:p>
          <a:p>
            <a:pPr marL="355600" indent="-355600" algn="just">
              <a:lnSpc>
                <a:spcPts val="2100"/>
              </a:lnSpc>
              <a:buFont typeface="Arial" panose="020B0604020202020204" pitchFamily="34" charset="0"/>
              <a:buChar char="•"/>
              <a:tabLst>
                <a:tab pos="270510" algn="l"/>
              </a:tabLst>
            </a:pPr>
            <a:r>
              <a:rPr lang="en-GB" altLang="ja-JP" sz="1800" dirty="0">
                <a:effectLst/>
                <a:latin typeface="Arial" panose="020B0604020202020204" pitchFamily="34" charset="0"/>
                <a:ea typeface="游明朝" panose="02020400000000000000" pitchFamily="18" charset="-128"/>
                <a:cs typeface="Arial" panose="020B0604020202020204" pitchFamily="34" charset="0"/>
              </a:rPr>
              <a:t>Asian region should raise their voices in the global debate to ensure a smooth, realistic, and stepwise energy transition.</a:t>
            </a:r>
            <a:endParaRPr lang="en-US" altLang="ja-JP" sz="1600" dirty="0">
              <a:latin typeface="Arial" panose="020B0604020202020204" pitchFamily="34" charset="0"/>
              <a:cs typeface="Arial" panose="020B0604020202020204" pitchFamily="34" charset="0"/>
            </a:endParaRPr>
          </a:p>
          <a:p>
            <a:pPr marL="285750" indent="-285750">
              <a:lnSpc>
                <a:spcPct val="110000"/>
              </a:lnSpc>
              <a:buFont typeface="Arial" panose="020B0604020202020204" pitchFamily="34" charset="0"/>
              <a:buChar char="•"/>
            </a:pPr>
            <a:endParaRPr kumimoji="1" lang="en-US" altLang="ja-JP" sz="1600"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C2CA929F-2645-4770-B199-CA17457971A4}" type="slidenum">
              <a:rPr lang="en-AU" smtClean="0"/>
              <a:pPr/>
              <a:t>9</a:t>
            </a:fld>
            <a:endParaRPr lang="en-AU"/>
          </a:p>
        </p:txBody>
      </p:sp>
    </p:spTree>
    <p:extLst>
      <p:ext uri="{BB962C8B-B14F-4D97-AF65-F5344CB8AC3E}">
        <p14:creationId xmlns:p14="http://schemas.microsoft.com/office/powerpoint/2010/main" val="3503874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defTabSz="457200"/>
            <a:fld id="{2F6F1C2E-CD9A-4CE9-A961-DEB8EDDF6483}" type="datetime1">
              <a:rPr lang="en-US" altLang="ja-JP" smtClean="0">
                <a:solidFill>
                  <a:prstClr val="black">
                    <a:tint val="75000"/>
                  </a:prstClr>
                </a:solidFill>
              </a:rPr>
              <a:pPr defTabSz="457200"/>
              <a:t>10/14/2023</a:t>
            </a:fld>
            <a:endParaRPr 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defTabSz="457200"/>
            <a:endParaRPr 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defTabSz="457200"/>
            <a:fld id="{27971957-9CF1-5B4B-9934-F2B9C13569C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309954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defTabSz="457200"/>
            <a:fld id="{0B15122B-0FCC-4834-9021-5B0A2A3082AA}" type="datetime1">
              <a:rPr lang="en-US" altLang="ja-JP" smtClean="0">
                <a:solidFill>
                  <a:prstClr val="black">
                    <a:tint val="75000"/>
                  </a:prstClr>
                </a:solidFill>
              </a:rPr>
              <a:pPr defTabSz="457200"/>
              <a:t>10/14/2023</a:t>
            </a:fld>
            <a:endParaRPr 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defTabSz="457200"/>
            <a:endParaRPr 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defTabSz="457200"/>
            <a:fld id="{27971957-9CF1-5B4B-9934-F2B9C13569C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245914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defTabSz="457200"/>
            <a:fld id="{276C02A6-F8E5-440F-A170-13E5480B07EA}" type="datetime1">
              <a:rPr lang="en-US" altLang="ja-JP" smtClean="0">
                <a:solidFill>
                  <a:prstClr val="black">
                    <a:tint val="75000"/>
                  </a:prstClr>
                </a:solidFill>
              </a:rPr>
              <a:pPr defTabSz="457200"/>
              <a:t>10/14/2023</a:t>
            </a:fld>
            <a:endParaRPr 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defTabSz="457200"/>
            <a:endParaRPr 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defTabSz="457200"/>
            <a:fld id="{27971957-9CF1-5B4B-9934-F2B9C13569C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027639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8FAC8FEA-D767-4E8C-A122-A790B603AF17}" type="datetime1">
              <a:rPr kumimoji="1" lang="en-US" altLang="ja-JP" smtClean="0">
                <a:solidFill>
                  <a:prstClr val="black">
                    <a:tint val="75000"/>
                  </a:prstClr>
                </a:solidFill>
              </a:rPr>
              <a:pPr/>
              <a:t>10/14/2023</a:t>
            </a:fld>
            <a:endParaRPr kumimoji="1"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kumimoji="1"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6" name="タイトル 1"/>
          <p:cNvSpPr>
            <a:spLocks noGrp="1"/>
          </p:cNvSpPr>
          <p:nvPr>
            <p:ph type="title"/>
          </p:nvPr>
        </p:nvSpPr>
        <p:spPr>
          <a:xfrm>
            <a:off x="185051" y="202874"/>
            <a:ext cx="8774310" cy="433196"/>
          </a:xfrm>
        </p:spPr>
        <p:txBody>
          <a:bodyPr wrap="square">
            <a:spAutoFit/>
          </a:bodyPr>
          <a:lstStyle>
            <a:lvl1pPr algn="l">
              <a:defRPr lang="ja-JP" altLang="en-US" sz="2215"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マスター タイトルの書式設定</a:t>
            </a:r>
            <a:endParaRPr kumimoji="1" lang="ja-JP" altLang="en-US" dirty="0"/>
          </a:p>
        </p:txBody>
      </p:sp>
      <p:sp>
        <p:nvSpPr>
          <p:cNvPr id="8" name="テキスト プレースホルダー 9"/>
          <p:cNvSpPr>
            <a:spLocks noGrp="1"/>
          </p:cNvSpPr>
          <p:nvPr>
            <p:ph type="body" sz="quarter" idx="13" hasCustomPrompt="1"/>
          </p:nvPr>
        </p:nvSpPr>
        <p:spPr>
          <a:xfrm>
            <a:off x="185348" y="6309321"/>
            <a:ext cx="8673897" cy="149143"/>
          </a:xfrm>
          <a:noFill/>
        </p:spPr>
        <p:txBody>
          <a:bodyPr wrap="square" lIns="0" tIns="0" rIns="0" bIns="0">
            <a:spAutoFit/>
          </a:bodyPr>
          <a:lstStyle>
            <a:lvl1pPr marL="0" indent="0">
              <a:spcBef>
                <a:spcPts val="0"/>
              </a:spcBef>
              <a:spcAft>
                <a:spcPts val="0"/>
              </a:spcAft>
              <a:buNone/>
              <a:defRPr sz="96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（資料）●●</a:t>
            </a:r>
          </a:p>
        </p:txBody>
      </p:sp>
      <p:sp>
        <p:nvSpPr>
          <p:cNvPr id="9" name="テキスト プレースホルダー 9"/>
          <p:cNvSpPr>
            <a:spLocks noGrp="1"/>
          </p:cNvSpPr>
          <p:nvPr>
            <p:ph type="body" sz="quarter" idx="14" hasCustomPrompt="1"/>
          </p:nvPr>
        </p:nvSpPr>
        <p:spPr>
          <a:xfrm>
            <a:off x="185349" y="3104965"/>
            <a:ext cx="1715213" cy="284052"/>
          </a:xfrm>
          <a:noFill/>
        </p:spPr>
        <p:txBody>
          <a:bodyPr wrap="none" lIns="0" tIns="0" rIns="0" bIns="0">
            <a:spAutoFit/>
          </a:bodyPr>
          <a:lstStyle>
            <a:lvl1pPr marL="0" indent="0">
              <a:spcBef>
                <a:spcPts val="0"/>
              </a:spcBef>
              <a:spcAft>
                <a:spcPts val="0"/>
              </a:spcAft>
              <a:buNone/>
              <a:defRPr sz="1846">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
        <p:nvSpPr>
          <p:cNvPr id="10" name="テキスト プレースホルダー 9"/>
          <p:cNvSpPr>
            <a:spLocks noGrp="1"/>
          </p:cNvSpPr>
          <p:nvPr>
            <p:ph type="body" sz="quarter" idx="15" hasCustomPrompt="1"/>
          </p:nvPr>
        </p:nvSpPr>
        <p:spPr>
          <a:xfrm>
            <a:off x="185051" y="3769295"/>
            <a:ext cx="1194238" cy="198837"/>
          </a:xfrm>
          <a:noFill/>
        </p:spPr>
        <p:txBody>
          <a:bodyPr wrap="none" lIns="0" tIns="0" rIns="0" bIns="0">
            <a:spAutoFit/>
          </a:bodyPr>
          <a:lstStyle>
            <a:lvl1pPr marL="0" indent="0">
              <a:spcBef>
                <a:spcPts val="0"/>
              </a:spcBef>
              <a:spcAft>
                <a:spcPts val="0"/>
              </a:spcAft>
              <a:buNone/>
              <a:defRPr sz="1292">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14pt</a:t>
            </a:r>
            <a:r>
              <a:rPr kumimoji="1" lang="ja-JP" altLang="en-US" dirty="0"/>
              <a:t>）</a:t>
            </a:r>
          </a:p>
        </p:txBody>
      </p:sp>
      <p:sp>
        <p:nvSpPr>
          <p:cNvPr id="11" name="テキスト プレースホルダー 9"/>
          <p:cNvSpPr>
            <a:spLocks noGrp="1"/>
          </p:cNvSpPr>
          <p:nvPr>
            <p:ph type="body" sz="quarter" idx="16" hasCustomPrompt="1"/>
          </p:nvPr>
        </p:nvSpPr>
        <p:spPr>
          <a:xfrm>
            <a:off x="185051" y="4365105"/>
            <a:ext cx="1021113" cy="149143"/>
          </a:xfrm>
          <a:noFill/>
        </p:spPr>
        <p:txBody>
          <a:bodyPr wrap="none" lIns="0" tIns="0" rIns="0" bIns="0">
            <a:spAutoFit/>
          </a:bodyPr>
          <a:lstStyle>
            <a:lvl1pPr marL="0" indent="0">
              <a:spcBef>
                <a:spcPts val="0"/>
              </a:spcBef>
              <a:spcAft>
                <a:spcPts val="0"/>
              </a:spcAft>
              <a:buNone/>
              <a:defRPr sz="96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10.5pt</a:t>
            </a:r>
            <a:r>
              <a:rPr kumimoji="1" lang="ja-JP" altLang="en-US" dirty="0"/>
              <a:t>）</a:t>
            </a:r>
          </a:p>
        </p:txBody>
      </p:sp>
      <p:sp>
        <p:nvSpPr>
          <p:cNvPr id="12" name="テキスト プレースホルダー 11"/>
          <p:cNvSpPr>
            <a:spLocks noGrp="1"/>
          </p:cNvSpPr>
          <p:nvPr>
            <p:ph type="body" sz="quarter" idx="17"/>
          </p:nvPr>
        </p:nvSpPr>
        <p:spPr>
          <a:xfrm>
            <a:off x="184639" y="764705"/>
            <a:ext cx="8774723" cy="502161"/>
          </a:xfrm>
          <a:solidFill>
            <a:srgbClr val="0098D0">
              <a:alpha val="40000"/>
            </a:srgbClr>
          </a:solidFill>
          <a:ln>
            <a:noFill/>
          </a:ln>
        </p:spPr>
        <p:txBody>
          <a:bodyPr vert="horz" wrap="square" lIns="216000" tIns="108000" rIns="216000" bIns="108000" rtlCol="0" anchor="t" anchorCtr="0">
            <a:spAutoFit/>
          </a:bodyPr>
          <a:lstStyle>
            <a:lvl1pPr>
              <a:defRPr lang="ja-JP" altLang="en-US" sz="1846" dirty="0">
                <a:latin typeface="Meiryo UI" panose="020B0604030504040204" pitchFamily="50" charset="-128"/>
                <a:ea typeface="Meiryo UI" panose="020B0604030504040204" pitchFamily="50" charset="-128"/>
                <a:cs typeface="Meiryo UI" panose="020B0604030504040204" pitchFamily="50" charset="-128"/>
              </a:defRPr>
            </a:lvl1pPr>
          </a:lstStyle>
          <a:p>
            <a:pPr marL="237398" lvl="0" indent="-237398">
              <a:spcBef>
                <a:spcPts val="554"/>
              </a:spcBef>
              <a:spcAft>
                <a:spcPts val="554"/>
              </a:spcAft>
              <a:buClr>
                <a:srgbClr val="002060"/>
              </a:buClr>
              <a:buFont typeface="Wingdings" panose="05000000000000000000" pitchFamily="2" charset="2"/>
              <a:buChar char="l"/>
            </a:pPr>
            <a:r>
              <a:rPr kumimoji="1" lang="ja-JP" altLang="en-US"/>
              <a:t>マスター テキストの書式設定</a:t>
            </a:r>
          </a:p>
        </p:txBody>
      </p:sp>
    </p:spTree>
    <p:extLst>
      <p:ext uri="{BB962C8B-B14F-4D97-AF65-F5344CB8AC3E}">
        <p14:creationId xmlns:p14="http://schemas.microsoft.com/office/powerpoint/2010/main" val="1471143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pPr defTabSz="342900"/>
            <a:fld id="{D984B3C7-807B-4A39-B192-2D50A3F97303}" type="datetime1">
              <a:rPr lang="en-US" altLang="ja-JP" smtClean="0">
                <a:solidFill>
                  <a:prstClr val="black">
                    <a:tint val="75000"/>
                  </a:prstClr>
                </a:solidFill>
              </a:rPr>
              <a:pPr defTabSz="342900"/>
              <a:t>10/14/2023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3429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342900"/>
            <a:fld id="{27971957-9CF1-5B4B-9934-F2B9C13569C5}" type="slidenum">
              <a:rPr lang="en-US" smtClean="0">
                <a:solidFill>
                  <a:prstClr val="black">
                    <a:tint val="75000"/>
                  </a:prstClr>
                </a:solidFill>
              </a:rPr>
              <a:pPr defTabSz="342900"/>
              <a:t>‹#›</a:t>
            </a:fld>
            <a:endParaRPr lang="en-US">
              <a:solidFill>
                <a:prstClr val="black">
                  <a:tint val="75000"/>
                </a:prstClr>
              </a:solidFill>
            </a:endParaRPr>
          </a:p>
        </p:txBody>
      </p:sp>
    </p:spTree>
    <p:extLst>
      <p:ext uri="{BB962C8B-B14F-4D97-AF65-F5344CB8AC3E}">
        <p14:creationId xmlns:p14="http://schemas.microsoft.com/office/powerpoint/2010/main" val="229263178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defTabSz="457200"/>
            <a:fld id="{47F3D899-0215-4106-87E5-9CB70067976C}" type="datetime1">
              <a:rPr lang="en-US" altLang="ja-JP" smtClean="0">
                <a:solidFill>
                  <a:prstClr val="black">
                    <a:tint val="75000"/>
                  </a:prstClr>
                </a:solidFill>
              </a:rPr>
              <a:pPr defTabSz="457200"/>
              <a:t>10/14/2023</a:t>
            </a:fld>
            <a:endParaRPr 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defTabSz="457200"/>
            <a:endParaRPr 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defTabSz="457200"/>
            <a:fld id="{27971957-9CF1-5B4B-9934-F2B9C13569C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54491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defTabSz="457200"/>
            <a:fld id="{70846C76-9C27-49D8-AA3F-2DAA0F554664}" type="datetime1">
              <a:rPr lang="en-US" altLang="ja-JP" smtClean="0">
                <a:solidFill>
                  <a:prstClr val="black">
                    <a:tint val="75000"/>
                  </a:prstClr>
                </a:solidFill>
              </a:rPr>
              <a:pPr defTabSz="457200"/>
              <a:t>10/14/2023</a:t>
            </a:fld>
            <a:endParaRPr 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defTabSz="457200"/>
            <a:endParaRPr 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defTabSz="457200"/>
            <a:fld id="{27971957-9CF1-5B4B-9934-F2B9C13569C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244766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defTabSz="457200"/>
            <a:fld id="{51031C1D-0744-47E9-9FD8-04331C169FC3}" type="datetime1">
              <a:rPr lang="en-US" altLang="ja-JP" smtClean="0">
                <a:solidFill>
                  <a:prstClr val="black">
                    <a:tint val="75000"/>
                  </a:prstClr>
                </a:solidFill>
              </a:rPr>
              <a:pPr defTabSz="457200"/>
              <a:t>10/14/2023</a:t>
            </a:fld>
            <a:endParaRPr 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defTabSz="457200"/>
            <a:endParaRPr 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defTabSz="457200"/>
            <a:fld id="{27971957-9CF1-5B4B-9934-F2B9C13569C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61562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defTabSz="457200"/>
            <a:fld id="{F852351C-4DD3-473E-B797-25CF587B0B3D}" type="datetime1">
              <a:rPr lang="en-US" altLang="ja-JP" smtClean="0">
                <a:solidFill>
                  <a:prstClr val="black">
                    <a:tint val="75000"/>
                  </a:prstClr>
                </a:solidFill>
              </a:rPr>
              <a:pPr defTabSz="457200"/>
              <a:t>10/14/2023</a:t>
            </a:fld>
            <a:endParaRPr 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pPr defTabSz="457200"/>
            <a:endParaRPr 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pPr defTabSz="457200"/>
            <a:fld id="{27971957-9CF1-5B4B-9934-F2B9C13569C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522433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defTabSz="457200"/>
            <a:fld id="{DD6E70D3-7694-44FC-99CA-BB4A264988EE}" type="datetime1">
              <a:rPr lang="en-US" altLang="ja-JP" smtClean="0">
                <a:solidFill>
                  <a:prstClr val="black">
                    <a:tint val="75000"/>
                  </a:prstClr>
                </a:solidFill>
              </a:rPr>
              <a:pPr defTabSz="457200"/>
              <a:t>10/14/2023</a:t>
            </a:fld>
            <a:endParaRPr 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defTabSz="457200"/>
            <a:endParaRPr 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defTabSz="457200"/>
            <a:fld id="{27971957-9CF1-5B4B-9934-F2B9C13569C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94508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defTabSz="457200"/>
            <a:fld id="{FF70A1CC-0251-4946-8DA4-14527D6DD907}" type="datetime1">
              <a:rPr lang="en-US" altLang="ja-JP" smtClean="0">
                <a:solidFill>
                  <a:prstClr val="black">
                    <a:tint val="75000"/>
                  </a:prstClr>
                </a:solidFill>
              </a:rPr>
              <a:pPr defTabSz="457200"/>
              <a:t>10/14/2023</a:t>
            </a:fld>
            <a:endParaRPr 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defTabSz="457200"/>
            <a:endParaRPr 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pPr defTabSz="457200"/>
            <a:fld id="{27971957-9CF1-5B4B-9934-F2B9C13569C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955231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defTabSz="457200"/>
            <a:fld id="{D6D4C00A-B610-4134-819D-8E8CDC0AB730}" type="datetime1">
              <a:rPr lang="en-US" altLang="ja-JP" smtClean="0">
                <a:solidFill>
                  <a:prstClr val="black">
                    <a:tint val="75000"/>
                  </a:prstClr>
                </a:solidFill>
              </a:rPr>
              <a:pPr defTabSz="457200"/>
              <a:t>10/14/2023</a:t>
            </a:fld>
            <a:endParaRPr 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defTabSz="457200"/>
            <a:endParaRPr 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defTabSz="457200"/>
            <a:fld id="{27971957-9CF1-5B4B-9934-F2B9C13569C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10053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defTabSz="457200"/>
            <a:fld id="{02073ED4-1705-4928-8457-AC6CAF3AF531}" type="datetime1">
              <a:rPr lang="en-US" altLang="ja-JP" smtClean="0">
                <a:solidFill>
                  <a:prstClr val="black">
                    <a:tint val="75000"/>
                  </a:prstClr>
                </a:solidFill>
              </a:rPr>
              <a:pPr defTabSz="457200"/>
              <a:t>10/14/2023</a:t>
            </a:fld>
            <a:endParaRPr 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defTabSz="457200"/>
            <a:endParaRPr 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defTabSz="457200"/>
            <a:fld id="{27971957-9CF1-5B4B-9934-F2B9C13569C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698277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D3463AC9-F89E-454F-ABA5-83A0D60CCA36}" type="datetime1">
              <a:rPr lang="en-US" altLang="ja-JP" smtClean="0">
                <a:solidFill>
                  <a:prstClr val="black">
                    <a:tint val="75000"/>
                  </a:prstClr>
                </a:solidFill>
              </a:rPr>
              <a:pPr defTabSz="457200"/>
              <a:t>10/14/2023</a:t>
            </a:fld>
            <a:endParaRPr lang="en-US">
              <a:solidFill>
                <a:prstClr val="black">
                  <a:tint val="75000"/>
                </a:prstClr>
              </a:solidFill>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en-US">
              <a:solidFill>
                <a:prstClr val="black">
                  <a:tint val="75000"/>
                </a:prstClr>
              </a:solidFill>
            </a:endParaRP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27971957-9CF1-5B4B-9934-F2B9C13569C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9937577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84" r:id="rId12"/>
    <p:sldLayoutId id="2147483711" r:id="rId13"/>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2-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 y="0"/>
            <a:ext cx="9178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p:nvPr/>
        </p:nvSpPr>
        <p:spPr>
          <a:xfrm>
            <a:off x="-34926" y="0"/>
            <a:ext cx="9178925" cy="4247317"/>
          </a:xfrm>
          <a:prstGeom prst="rect">
            <a:avLst/>
          </a:prstGeom>
          <a:noFill/>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defRPr/>
            </a:pPr>
            <a:endParaRPr lang="en-US" altLang="ja-JP" sz="2800" b="1" dirty="0">
              <a:solidFill>
                <a:schemeClr val="bg1"/>
              </a:solidFill>
              <a:effectLst>
                <a:outerShdw blurRad="38100" dist="38100" dir="2700000" algn="tl">
                  <a:srgbClr val="000000">
                    <a:alpha val="43137"/>
                  </a:srgbClr>
                </a:outerShdw>
              </a:effectLst>
            </a:endParaRPr>
          </a:p>
          <a:p>
            <a:pPr algn="r">
              <a:spcBef>
                <a:spcPct val="0"/>
              </a:spcBef>
              <a:buFontTx/>
              <a:buNone/>
              <a:defRPr/>
            </a:pPr>
            <a:endParaRPr lang="en-US" altLang="ja-JP" sz="2800" b="1" dirty="0">
              <a:solidFill>
                <a:schemeClr val="bg1"/>
              </a:solidFill>
              <a:effectLst>
                <a:outerShdw blurRad="38100" dist="38100" dir="2700000" algn="tl">
                  <a:srgbClr val="000000">
                    <a:alpha val="43137"/>
                  </a:srgbClr>
                </a:outerShdw>
              </a:effectLst>
            </a:endParaRPr>
          </a:p>
          <a:p>
            <a:pPr algn="r">
              <a:spcBef>
                <a:spcPct val="0"/>
              </a:spcBef>
              <a:buFontTx/>
              <a:buNone/>
              <a:defRPr/>
            </a:pPr>
            <a:endParaRPr lang="en-US" altLang="ja-JP" sz="2800" b="1" dirty="0">
              <a:solidFill>
                <a:schemeClr val="bg1"/>
              </a:solidFill>
              <a:effectLst>
                <a:outerShdw blurRad="38100" dist="38100" dir="2700000" algn="tl">
                  <a:srgbClr val="000000">
                    <a:alpha val="43137"/>
                  </a:srgbClr>
                </a:outerShdw>
              </a:effectLst>
            </a:endParaRPr>
          </a:p>
          <a:p>
            <a:pPr algn="r">
              <a:spcBef>
                <a:spcPct val="0"/>
              </a:spcBef>
              <a:buFontTx/>
              <a:buNone/>
              <a:defRPr/>
            </a:pPr>
            <a:endParaRPr lang="en-US" altLang="ja-JP" sz="2800" b="1" dirty="0">
              <a:solidFill>
                <a:schemeClr val="bg1"/>
              </a:solidFill>
              <a:effectLst>
                <a:outerShdw blurRad="38100" dist="38100" dir="2700000" algn="tl">
                  <a:srgbClr val="000000">
                    <a:alpha val="43137"/>
                  </a:srgbClr>
                </a:outerShdw>
              </a:effectLst>
            </a:endParaRPr>
          </a:p>
          <a:p>
            <a:pPr algn="r">
              <a:spcBef>
                <a:spcPct val="0"/>
              </a:spcBef>
              <a:buFontTx/>
              <a:buNone/>
              <a:defRPr/>
            </a:pPr>
            <a:endParaRPr lang="en-US" altLang="ja-JP" sz="2800" b="1" dirty="0">
              <a:solidFill>
                <a:schemeClr val="bg1"/>
              </a:solidFill>
              <a:effectLst>
                <a:outerShdw blurRad="38100" dist="38100" dir="2700000" algn="tl">
                  <a:srgbClr val="000000">
                    <a:alpha val="43137"/>
                  </a:srgbClr>
                </a:outerShdw>
              </a:effectLst>
            </a:endParaRPr>
          </a:p>
          <a:p>
            <a:pPr algn="r">
              <a:spcBef>
                <a:spcPct val="0"/>
              </a:spcBef>
              <a:buFontTx/>
              <a:buNone/>
              <a:defRPr/>
            </a:pPr>
            <a:endParaRPr lang="en-US" altLang="ja-JP" sz="1800" dirty="0">
              <a:solidFill>
                <a:schemeClr val="bg1"/>
              </a:solidFill>
              <a:cs typeface="Tahoma" panose="020B0604030504040204" pitchFamily="34" charset="0"/>
            </a:endParaRPr>
          </a:p>
          <a:p>
            <a:pPr algn="r">
              <a:spcBef>
                <a:spcPct val="0"/>
              </a:spcBef>
              <a:buFontTx/>
              <a:buNone/>
              <a:defRPr/>
            </a:pPr>
            <a:endParaRPr lang="en-US" altLang="ja-JP" sz="2000" dirty="0">
              <a:solidFill>
                <a:schemeClr val="bg1"/>
              </a:solidFill>
              <a:cs typeface="Tahoma" panose="020B0604030504040204" pitchFamily="34" charset="0"/>
            </a:endParaRPr>
          </a:p>
          <a:p>
            <a:pPr algn="r">
              <a:spcBef>
                <a:spcPct val="0"/>
              </a:spcBef>
              <a:buFontTx/>
              <a:buNone/>
              <a:defRPr/>
            </a:pPr>
            <a:endParaRPr lang="en-US" altLang="ja-JP" sz="2000" dirty="0">
              <a:solidFill>
                <a:schemeClr val="bg1"/>
              </a:solidFill>
              <a:cs typeface="Tahoma" panose="020B0604030504040204" pitchFamily="34" charset="0"/>
            </a:endParaRPr>
          </a:p>
          <a:p>
            <a:pPr algn="r">
              <a:spcBef>
                <a:spcPct val="0"/>
              </a:spcBef>
              <a:buFontTx/>
              <a:buNone/>
              <a:defRPr/>
            </a:pPr>
            <a:endParaRPr lang="en-US" altLang="ja-JP" sz="2000" dirty="0">
              <a:solidFill>
                <a:schemeClr val="bg1"/>
              </a:solidFill>
              <a:cs typeface="Tahoma" panose="020B0604030504040204" pitchFamily="34" charset="0"/>
            </a:endParaRPr>
          </a:p>
          <a:p>
            <a:pPr algn="r">
              <a:spcBef>
                <a:spcPct val="0"/>
              </a:spcBef>
              <a:buFontTx/>
              <a:buNone/>
              <a:defRPr/>
            </a:pPr>
            <a:endParaRPr lang="en-US" altLang="ja-JP" sz="2000" dirty="0">
              <a:solidFill>
                <a:schemeClr val="bg1"/>
              </a:solidFill>
              <a:cs typeface="Tahoma" panose="020B0604030504040204" pitchFamily="34" charset="0"/>
            </a:endParaRPr>
          </a:p>
          <a:p>
            <a:pPr algn="r">
              <a:spcBef>
                <a:spcPct val="0"/>
              </a:spcBef>
              <a:buFontTx/>
              <a:buNone/>
              <a:defRPr/>
            </a:pPr>
            <a:endParaRPr lang="en-US" altLang="ja-JP" dirty="0">
              <a:solidFill>
                <a:schemeClr val="bg1"/>
              </a:solidFill>
              <a:cs typeface="Tahoma" panose="020B0604030504040204" pitchFamily="34" charset="0"/>
            </a:endParaRPr>
          </a:p>
        </p:txBody>
      </p:sp>
      <p:sp>
        <p:nvSpPr>
          <p:cNvPr id="2" name="テキスト ボックス 1">
            <a:extLst>
              <a:ext uri="{FF2B5EF4-FFF2-40B4-BE49-F238E27FC236}">
                <a16:creationId xmlns:a16="http://schemas.microsoft.com/office/drawing/2014/main" id="{C9EA4FF2-6471-7F3F-67AB-0BCC4F13ED65}"/>
              </a:ext>
            </a:extLst>
          </p:cNvPr>
          <p:cNvSpPr txBox="1"/>
          <p:nvPr/>
        </p:nvSpPr>
        <p:spPr>
          <a:xfrm>
            <a:off x="3880624" y="4142678"/>
            <a:ext cx="914400" cy="914400"/>
          </a:xfrm>
          <a:prstGeom prst="rect">
            <a:avLst/>
          </a:prstGeom>
          <a:noFill/>
        </p:spPr>
        <p:txBody>
          <a:bodyPr wrap="square" rtlCol="0">
            <a:spAutoFit/>
          </a:bodyPr>
          <a:lstStyle/>
          <a:p>
            <a:endParaRPr kumimoji="1" lang="ja-JP" altLang="en-US" dirty="0"/>
          </a:p>
        </p:txBody>
      </p:sp>
      <p:sp>
        <p:nvSpPr>
          <p:cNvPr id="3" name="テキスト ボックス 2">
            <a:extLst>
              <a:ext uri="{FF2B5EF4-FFF2-40B4-BE49-F238E27FC236}">
                <a16:creationId xmlns:a16="http://schemas.microsoft.com/office/drawing/2014/main" id="{92988091-008B-88E1-5D28-513E938096C5}"/>
              </a:ext>
            </a:extLst>
          </p:cNvPr>
          <p:cNvSpPr txBox="1"/>
          <p:nvPr/>
        </p:nvSpPr>
        <p:spPr>
          <a:xfrm>
            <a:off x="273293" y="4599878"/>
            <a:ext cx="8786039" cy="1077218"/>
          </a:xfrm>
          <a:prstGeom prst="rect">
            <a:avLst/>
          </a:prstGeom>
          <a:noFill/>
        </p:spPr>
        <p:txBody>
          <a:bodyPr wrap="square" rtlCol="0">
            <a:spAutoFit/>
          </a:bodyPr>
          <a:lstStyle/>
          <a:p>
            <a:pPr algn="ctr"/>
            <a:r>
              <a:rPr kumimoji="1" lang="en-US" altLang="ja-JP" sz="3200" b="1" dirty="0">
                <a:solidFill>
                  <a:schemeClr val="bg1"/>
                </a:solidFill>
                <a:effectLst>
                  <a:outerShdw blurRad="38100" dist="38100" dir="2700000" algn="tl">
                    <a:srgbClr val="000000">
                      <a:alpha val="43137"/>
                    </a:srgbClr>
                  </a:outerShdw>
                </a:effectLst>
              </a:rPr>
              <a:t>Jun ARIMA</a:t>
            </a:r>
          </a:p>
          <a:p>
            <a:pPr algn="ctr"/>
            <a:r>
              <a:rPr kumimoji="1" lang="en-US" altLang="ja-JP" sz="3200" b="1" dirty="0">
                <a:solidFill>
                  <a:schemeClr val="bg1"/>
                </a:solidFill>
                <a:effectLst>
                  <a:outerShdw blurRad="38100" dist="38100" dir="2700000" algn="tl">
                    <a:srgbClr val="000000">
                      <a:alpha val="43137"/>
                    </a:srgbClr>
                  </a:outerShdw>
                </a:effectLst>
              </a:rPr>
              <a:t>Senior Policy Fellow on Energy and Environment</a:t>
            </a:r>
          </a:p>
        </p:txBody>
      </p:sp>
      <p:sp>
        <p:nvSpPr>
          <p:cNvPr id="4" name="テキスト ボックス 3">
            <a:extLst>
              <a:ext uri="{FF2B5EF4-FFF2-40B4-BE49-F238E27FC236}">
                <a16:creationId xmlns:a16="http://schemas.microsoft.com/office/drawing/2014/main" id="{D806FA9C-EE66-35DF-B5A0-FA5576F72FEF}"/>
              </a:ext>
            </a:extLst>
          </p:cNvPr>
          <p:cNvSpPr txBox="1"/>
          <p:nvPr/>
        </p:nvSpPr>
        <p:spPr>
          <a:xfrm>
            <a:off x="156118" y="223025"/>
            <a:ext cx="5414950" cy="800219"/>
          </a:xfrm>
          <a:prstGeom prst="rect">
            <a:avLst/>
          </a:prstGeom>
          <a:noFill/>
        </p:spPr>
        <p:txBody>
          <a:bodyPr wrap="square" rtlCol="0">
            <a:spAutoFit/>
          </a:bodyPr>
          <a:lstStyle/>
          <a:p>
            <a:r>
              <a:rPr lang="en-US" altLang="ja-JP" b="1" dirty="0">
                <a:solidFill>
                  <a:schemeClr val="bg1"/>
                </a:solidFill>
                <a:latin typeface="Arial" panose="020B0604020202020204" pitchFamily="34" charset="0"/>
                <a:cs typeface="Arial" panose="020B0604020202020204" pitchFamily="34" charset="0"/>
              </a:rPr>
              <a:t>16 October 2023 </a:t>
            </a:r>
            <a:r>
              <a:rPr lang="en-AU" altLang="ja-JP" b="1" kern="100" dirty="0">
                <a:solidFill>
                  <a:schemeClr val="bg1"/>
                </a:solidFill>
                <a:effectLst/>
                <a:latin typeface="Arial" panose="020B0604020202020204" pitchFamily="34" charset="0"/>
                <a:ea typeface="DengXian Light" panose="02010600030101010101" pitchFamily="2" charset="-122"/>
                <a:cs typeface="Arial" panose="020B0604020202020204" pitchFamily="34" charset="0"/>
              </a:rPr>
              <a:t>Inaugural ISETS Conference</a:t>
            </a:r>
            <a:endParaRPr lang="ja-JP" altLang="ja-JP" b="1" kern="100" dirty="0">
              <a:solidFill>
                <a:schemeClr val="bg1"/>
              </a:solidFill>
              <a:effectLst/>
              <a:latin typeface="Arial" panose="020B0604020202020204" pitchFamily="34" charset="0"/>
              <a:ea typeface="DengXian Light" panose="02010600030101010101" pitchFamily="2" charset="-122"/>
              <a:cs typeface="Arial" panose="020B0604020202020204" pitchFamily="34" charset="0"/>
            </a:endParaRPr>
          </a:p>
          <a:p>
            <a:pPr>
              <a:spcBef>
                <a:spcPts val="1200"/>
              </a:spcBef>
            </a:pPr>
            <a:r>
              <a:rPr lang="en-AU" altLang="ja-JP" b="1" kern="100" dirty="0">
                <a:solidFill>
                  <a:schemeClr val="bg1"/>
                </a:solidFill>
                <a:effectLst/>
                <a:latin typeface="Arial" panose="020B0604020202020204" pitchFamily="34" charset="0"/>
                <a:ea typeface="DengXian Light" panose="02010600030101010101" pitchFamily="2" charset="-122"/>
                <a:cs typeface="Arial" panose="020B0604020202020204" pitchFamily="34" charset="0"/>
              </a:rPr>
              <a:t>Ministerial Dialogue Panel</a:t>
            </a:r>
            <a:endParaRPr lang="en-US" altLang="ja-JP" sz="1600" b="1" dirty="0">
              <a:solidFill>
                <a:schemeClr val="bg1"/>
              </a:solidFill>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46FA9BEB-760F-8B12-5574-8F7B8CBA9325}"/>
              </a:ext>
            </a:extLst>
          </p:cNvPr>
          <p:cNvSpPr txBox="1"/>
          <p:nvPr/>
        </p:nvSpPr>
        <p:spPr>
          <a:xfrm>
            <a:off x="431800" y="1947333"/>
            <a:ext cx="7806267" cy="1354217"/>
          </a:xfrm>
          <a:prstGeom prst="rect">
            <a:avLst/>
          </a:prstGeom>
          <a:noFill/>
        </p:spPr>
        <p:txBody>
          <a:bodyPr wrap="square" rtlCol="0">
            <a:spAutoFit/>
          </a:bodyPr>
          <a:lstStyle/>
          <a:p>
            <a:pPr algn="ctr"/>
            <a:r>
              <a:rPr lang="en-AU" altLang="ja-JP" sz="3200" b="1" kern="100" dirty="0">
                <a:solidFill>
                  <a:schemeClr val="bg1"/>
                </a:solidFill>
                <a:effectLst/>
                <a:latin typeface="Arial" panose="020B0604020202020204" pitchFamily="34" charset="0"/>
                <a:ea typeface="DengXian" panose="020B0503020204020204" pitchFamily="2" charset="-122"/>
                <a:cs typeface="Arial" panose="020B0604020202020204" pitchFamily="34" charset="0"/>
              </a:rPr>
              <a:t>Navigating Challenges Ahead</a:t>
            </a:r>
          </a:p>
          <a:p>
            <a:pPr algn="ctr"/>
            <a:r>
              <a:rPr lang="en-AU" altLang="ja-JP" sz="3200" b="1" kern="100" dirty="0">
                <a:solidFill>
                  <a:schemeClr val="bg1"/>
                </a:solidFill>
                <a:effectLst/>
                <a:latin typeface="Arial" panose="020B0604020202020204" pitchFamily="34" charset="0"/>
                <a:ea typeface="DengXian" panose="020B0503020204020204" pitchFamily="2" charset="-122"/>
                <a:cs typeface="Arial" panose="020B0604020202020204" pitchFamily="34" charset="0"/>
              </a:rPr>
              <a:t>Energy Transition in Asia and Pacific</a:t>
            </a:r>
            <a:endParaRPr lang="ja-JP" altLang="ja-JP" sz="3200" b="1" kern="100" dirty="0">
              <a:solidFill>
                <a:schemeClr val="bg1"/>
              </a:solidFill>
              <a:effectLst/>
              <a:latin typeface="Arial" panose="020B0604020202020204" pitchFamily="34" charset="0"/>
              <a:ea typeface="DengXian" panose="020B0503020204020204" pitchFamily="2" charset="-122"/>
              <a:cs typeface="Arial" panose="020B0604020202020204" pitchFamily="34" charset="0"/>
            </a:endParaRPr>
          </a:p>
          <a:p>
            <a:endParaRPr kumimoji="1" lang="ja-JP" altLang="en-US" dirty="0"/>
          </a:p>
        </p:txBody>
      </p:sp>
    </p:spTree>
    <p:extLst>
      <p:ext uri="{BB962C8B-B14F-4D97-AF65-F5344CB8AC3E}">
        <p14:creationId xmlns:p14="http://schemas.microsoft.com/office/powerpoint/2010/main" val="3263086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2046935-7EA4-4431-9FD1-5962A88BCBBF}"/>
              </a:ext>
            </a:extLst>
          </p:cNvPr>
          <p:cNvSpPr>
            <a:spLocks noGrp="1"/>
          </p:cNvSpPr>
          <p:nvPr>
            <p:ph type="sldNum" sz="quarter" idx="12"/>
          </p:nvPr>
        </p:nvSpPr>
        <p:spPr/>
        <p:txBody>
          <a:bodyPr/>
          <a:lstStyle/>
          <a:p>
            <a:pPr defTabSz="342900"/>
            <a:fld id="{27971957-9CF1-5B4B-9934-F2B9C13569C5}" type="slidenum">
              <a:rPr lang="en-US" smtClean="0">
                <a:solidFill>
                  <a:prstClr val="black">
                    <a:tint val="75000"/>
                  </a:prstClr>
                </a:solidFill>
              </a:rPr>
              <a:pPr defTabSz="342900"/>
              <a:t>10</a:t>
            </a:fld>
            <a:endParaRPr lang="en-US">
              <a:solidFill>
                <a:prstClr val="black">
                  <a:tint val="75000"/>
                </a:prstClr>
              </a:solidFill>
            </a:endParaRPr>
          </a:p>
        </p:txBody>
      </p:sp>
      <p:pic>
        <p:nvPicPr>
          <p:cNvPr id="6" name="図 5">
            <a:extLst>
              <a:ext uri="{FF2B5EF4-FFF2-40B4-BE49-F238E27FC236}">
                <a16:creationId xmlns:a16="http://schemas.microsoft.com/office/drawing/2014/main" id="{9BE245A7-3547-4D80-82E9-ACE917030966}"/>
              </a:ext>
            </a:extLst>
          </p:cNvPr>
          <p:cNvPicPr>
            <a:picLocks noChangeAspect="1"/>
          </p:cNvPicPr>
          <p:nvPr/>
        </p:nvPicPr>
        <p:blipFill>
          <a:blip r:embed="rId3"/>
          <a:stretch>
            <a:fillRect/>
          </a:stretch>
        </p:blipFill>
        <p:spPr>
          <a:xfrm>
            <a:off x="2004636" y="1451053"/>
            <a:ext cx="5134729" cy="4173460"/>
          </a:xfrm>
          <a:prstGeom prst="rect">
            <a:avLst/>
          </a:prstGeom>
        </p:spPr>
      </p:pic>
    </p:spTree>
    <p:extLst>
      <p:ext uri="{BB962C8B-B14F-4D97-AF65-F5344CB8AC3E}">
        <p14:creationId xmlns:p14="http://schemas.microsoft.com/office/powerpoint/2010/main" val="3912753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F8060B4-CDEB-C243-4D91-4EC8EB17B6F7}"/>
              </a:ext>
            </a:extLst>
          </p:cNvPr>
          <p:cNvSpPr>
            <a:spLocks noGrp="1"/>
          </p:cNvSpPr>
          <p:nvPr>
            <p:ph type="sldNum" sz="quarter" idx="12"/>
          </p:nvPr>
        </p:nvSpPr>
        <p:spPr/>
        <p:txBody>
          <a:bodyPr/>
          <a:lstStyle/>
          <a:p>
            <a:pPr defTabSz="342900"/>
            <a:fld id="{27971957-9CF1-5B4B-9934-F2B9C13569C5}" type="slidenum">
              <a:rPr lang="en-US" smtClean="0">
                <a:solidFill>
                  <a:prstClr val="black">
                    <a:tint val="75000"/>
                  </a:prstClr>
                </a:solidFill>
              </a:rPr>
              <a:pPr defTabSz="342900"/>
              <a:t>2</a:t>
            </a:fld>
            <a:endParaRPr lang="en-US">
              <a:solidFill>
                <a:prstClr val="black">
                  <a:tint val="75000"/>
                </a:prstClr>
              </a:solidFill>
            </a:endParaRPr>
          </a:p>
        </p:txBody>
      </p:sp>
      <p:sp>
        <p:nvSpPr>
          <p:cNvPr id="4" name="テキスト ボックス 3">
            <a:extLst>
              <a:ext uri="{FF2B5EF4-FFF2-40B4-BE49-F238E27FC236}">
                <a16:creationId xmlns:a16="http://schemas.microsoft.com/office/drawing/2014/main" id="{34263EC6-B74E-7565-4EEA-9CE09932BD59}"/>
              </a:ext>
            </a:extLst>
          </p:cNvPr>
          <p:cNvSpPr txBox="1"/>
          <p:nvPr/>
        </p:nvSpPr>
        <p:spPr>
          <a:xfrm>
            <a:off x="-61010" y="0"/>
            <a:ext cx="9144000" cy="584775"/>
          </a:xfrm>
          <a:prstGeom prst="rect">
            <a:avLst/>
          </a:prstGeom>
          <a:solidFill>
            <a:srgbClr val="002060"/>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altLang="ja-JP"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ASEAN Carbon Neutrality Scenario (1)</a:t>
            </a:r>
            <a:endParaRPr lang="ja-JP" altLang="en-US" sz="3200" b="1" dirty="0">
              <a:solidFill>
                <a:schemeClr val="bg1"/>
              </a:solidFill>
              <a:effectLst>
                <a:outerShdw blurRad="38100" dist="38100" dir="2700000" algn="tl">
                  <a:srgbClr val="000000">
                    <a:alpha val="43137"/>
                  </a:srgbClr>
                </a:outerShdw>
              </a:effectLst>
            </a:endParaRPr>
          </a:p>
        </p:txBody>
      </p:sp>
      <p:sp>
        <p:nvSpPr>
          <p:cNvPr id="6" name="テキスト ボックス 5">
            <a:extLst>
              <a:ext uri="{FF2B5EF4-FFF2-40B4-BE49-F238E27FC236}">
                <a16:creationId xmlns:a16="http://schemas.microsoft.com/office/drawing/2014/main" id="{5A819784-DA34-C5B9-95D1-8F8D53F11560}"/>
              </a:ext>
            </a:extLst>
          </p:cNvPr>
          <p:cNvSpPr txBox="1"/>
          <p:nvPr/>
        </p:nvSpPr>
        <p:spPr>
          <a:xfrm>
            <a:off x="287322" y="767336"/>
            <a:ext cx="8569356" cy="17004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342900" indent="-342900" defTabSz="309563" hangingPunct="0">
              <a:buFont typeface="Arial" panose="020B0604020202020204" pitchFamily="34" charset="0"/>
              <a:buChar char="•"/>
            </a:pPr>
            <a:r>
              <a:rPr lang="en-US" altLang="ja-JP" b="1" dirty="0">
                <a:latin typeface="Arial" panose="020B0604020202020204" pitchFamily="34" charset="0"/>
                <a:cs typeface="Arial" panose="020B0604020202020204" pitchFamily="34" charset="0"/>
                <a:sym typeface="Helvetica Neue"/>
              </a:rPr>
              <a:t>Cost-optimal deployment of energy technologies (PV, onshore and offshore wind, hydro, geothermal, biomass, nuclear, CCUS, hydrogen</a:t>
            </a:r>
            <a:r>
              <a:rPr lang="en-US" altLang="ja-JP" b="1" dirty="0">
                <a:latin typeface="Arial" panose="020B0604020202020204" pitchFamily="34" charset="0"/>
                <a:cs typeface="Arial" panose="020B0604020202020204" pitchFamily="34" charset="0"/>
              </a:rPr>
              <a:t>, ammonia, DACCS and BECCS) </a:t>
            </a:r>
            <a:r>
              <a:rPr lang="en-US" altLang="ja-JP" b="1" dirty="0">
                <a:latin typeface="Arial" panose="020B0604020202020204" pitchFamily="34" charset="0"/>
                <a:cs typeface="Arial" panose="020B0604020202020204" pitchFamily="34" charset="0"/>
                <a:sym typeface="Helvetica Neue"/>
              </a:rPr>
              <a:t>for achieving 2060 carbon neutrality in the ASEAN region.</a:t>
            </a:r>
          </a:p>
          <a:p>
            <a:pPr marL="355600" indent="-355600" defTabSz="309563" hangingPunct="0">
              <a:buFont typeface="Arial" panose="020B0604020202020204" pitchFamily="34" charset="0"/>
              <a:buChar char="•"/>
            </a:pPr>
            <a:r>
              <a:rPr lang="en-US" altLang="ja-JP" b="1" dirty="0">
                <a:latin typeface="Arial" panose="020B0604020202020204" pitchFamily="34" charset="0"/>
                <a:cs typeface="Arial" panose="020B0604020202020204" pitchFamily="34" charset="0"/>
                <a:sym typeface="Helvetica Neue"/>
              </a:rPr>
              <a:t>RE becomes the main power source in the CN 2060 accounting for 54-56% in 2060. Hydrogen and ammonia contribute after 2040. </a:t>
            </a:r>
            <a:endParaRPr lang="ja-JP" altLang="en-US" b="1" dirty="0">
              <a:latin typeface="Arial" panose="020B0604020202020204" pitchFamily="34" charset="0"/>
              <a:cs typeface="Arial" panose="020B0604020202020204" pitchFamily="34" charset="0"/>
              <a:sym typeface="Helvetica Neue"/>
            </a:endParaRPr>
          </a:p>
        </p:txBody>
      </p:sp>
      <p:pic>
        <p:nvPicPr>
          <p:cNvPr id="8" name="図 7">
            <a:extLst>
              <a:ext uri="{FF2B5EF4-FFF2-40B4-BE49-F238E27FC236}">
                <a16:creationId xmlns:a16="http://schemas.microsoft.com/office/drawing/2014/main" id="{18C0025F-D040-8DE3-C528-A3720EBD91CA}"/>
              </a:ext>
            </a:extLst>
          </p:cNvPr>
          <p:cNvPicPr>
            <a:picLocks noChangeAspect="1"/>
          </p:cNvPicPr>
          <p:nvPr/>
        </p:nvPicPr>
        <p:blipFill>
          <a:blip r:embed="rId3"/>
          <a:stretch>
            <a:fillRect/>
          </a:stretch>
        </p:blipFill>
        <p:spPr>
          <a:xfrm>
            <a:off x="603925" y="2586145"/>
            <a:ext cx="7814130" cy="3888549"/>
          </a:xfrm>
          <a:prstGeom prst="rect">
            <a:avLst/>
          </a:prstGeom>
        </p:spPr>
      </p:pic>
      <p:sp>
        <p:nvSpPr>
          <p:cNvPr id="9" name="テキスト ボックス 8">
            <a:extLst>
              <a:ext uri="{FF2B5EF4-FFF2-40B4-BE49-F238E27FC236}">
                <a16:creationId xmlns:a16="http://schemas.microsoft.com/office/drawing/2014/main" id="{0BBC2CA5-E1ED-4F9A-5389-78A1E2FBAF0B}"/>
              </a:ext>
            </a:extLst>
          </p:cNvPr>
          <p:cNvSpPr txBox="1"/>
          <p:nvPr/>
        </p:nvSpPr>
        <p:spPr>
          <a:xfrm>
            <a:off x="3288261" y="6538912"/>
            <a:ext cx="5283587" cy="253916"/>
          </a:xfrm>
          <a:prstGeom prst="rect">
            <a:avLst/>
          </a:prstGeom>
          <a:noFill/>
        </p:spPr>
        <p:txBody>
          <a:bodyPr wrap="square">
            <a:spAutoFit/>
          </a:bodyPr>
          <a:lstStyle/>
          <a:p>
            <a:pPr algn="r" defTabSz="309563" hangingPunct="0"/>
            <a:r>
              <a:rPr lang="en-US" altLang="ja-JP" sz="1050" dirty="0">
                <a:latin typeface="Helvetica Neue"/>
                <a:ea typeface="Helvetica Neue"/>
                <a:cs typeface="Helvetica Neue"/>
                <a:sym typeface="Helvetica Neue"/>
              </a:rPr>
              <a:t>Source: ERIA/IEEJ Decarbonization of ASEAN Energy Systems</a:t>
            </a:r>
            <a:endParaRPr lang="ja-JP" altLang="en-US" sz="1050" dirty="0">
              <a:latin typeface="Helvetica Neue"/>
              <a:ea typeface="Helvetica Neue"/>
              <a:cs typeface="Helvetica Neue"/>
              <a:sym typeface="Helvetica Neue"/>
            </a:endParaRPr>
          </a:p>
        </p:txBody>
      </p:sp>
    </p:spTree>
    <p:extLst>
      <p:ext uri="{BB962C8B-B14F-4D97-AF65-F5344CB8AC3E}">
        <p14:creationId xmlns:p14="http://schemas.microsoft.com/office/powerpoint/2010/main" val="1495381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C3EA9D9-531E-9E1B-83F3-13CD40036D0E}"/>
              </a:ext>
            </a:extLst>
          </p:cNvPr>
          <p:cNvSpPr>
            <a:spLocks noGrp="1"/>
          </p:cNvSpPr>
          <p:nvPr>
            <p:ph type="sldNum" sz="quarter" idx="12"/>
          </p:nvPr>
        </p:nvSpPr>
        <p:spPr/>
        <p:txBody>
          <a:bodyPr/>
          <a:lstStyle/>
          <a:p>
            <a:pPr defTabSz="342900"/>
            <a:fld id="{27971957-9CF1-5B4B-9934-F2B9C13569C5}" type="slidenum">
              <a:rPr lang="en-US" smtClean="0">
                <a:solidFill>
                  <a:prstClr val="black">
                    <a:tint val="75000"/>
                  </a:prstClr>
                </a:solidFill>
              </a:rPr>
              <a:pPr defTabSz="342900"/>
              <a:t>3</a:t>
            </a:fld>
            <a:endParaRPr lang="en-US">
              <a:solidFill>
                <a:prstClr val="black">
                  <a:tint val="75000"/>
                </a:prstClr>
              </a:solidFill>
            </a:endParaRPr>
          </a:p>
        </p:txBody>
      </p:sp>
      <p:sp>
        <p:nvSpPr>
          <p:cNvPr id="4" name="テキスト ボックス 3">
            <a:extLst>
              <a:ext uri="{FF2B5EF4-FFF2-40B4-BE49-F238E27FC236}">
                <a16:creationId xmlns:a16="http://schemas.microsoft.com/office/drawing/2014/main" id="{37A8FF1E-9438-E753-A3D9-7739897D4723}"/>
              </a:ext>
            </a:extLst>
          </p:cNvPr>
          <p:cNvSpPr txBox="1"/>
          <p:nvPr/>
        </p:nvSpPr>
        <p:spPr>
          <a:xfrm>
            <a:off x="0" y="0"/>
            <a:ext cx="9144000" cy="584775"/>
          </a:xfrm>
          <a:prstGeom prst="rect">
            <a:avLst/>
          </a:prstGeom>
          <a:solidFill>
            <a:srgbClr val="002060"/>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altLang="ja-JP"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ASEAN Carbon Neutrality Scenario (2)</a:t>
            </a:r>
            <a:endParaRPr lang="ja-JP" altLang="en-US" sz="3200" b="1" dirty="0">
              <a:solidFill>
                <a:schemeClr val="bg1"/>
              </a:solidFill>
              <a:effectLst>
                <a:outerShdw blurRad="38100" dist="38100" dir="2700000" algn="tl">
                  <a:srgbClr val="000000">
                    <a:alpha val="43137"/>
                  </a:srgbClr>
                </a:outerShdw>
              </a:effectLst>
            </a:endParaRPr>
          </a:p>
        </p:txBody>
      </p:sp>
      <p:sp>
        <p:nvSpPr>
          <p:cNvPr id="6" name="テキスト ボックス 5">
            <a:extLst>
              <a:ext uri="{FF2B5EF4-FFF2-40B4-BE49-F238E27FC236}">
                <a16:creationId xmlns:a16="http://schemas.microsoft.com/office/drawing/2014/main" id="{C5F7F094-C1B7-2B99-943C-8703697087E9}"/>
              </a:ext>
            </a:extLst>
          </p:cNvPr>
          <p:cNvSpPr txBox="1"/>
          <p:nvPr/>
        </p:nvSpPr>
        <p:spPr>
          <a:xfrm>
            <a:off x="281353" y="736022"/>
            <a:ext cx="8581293" cy="11464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342900" indent="-342900" defTabSz="309563" hangingPunct="0">
              <a:buClr>
                <a:schemeClr val="tx1"/>
              </a:buClr>
              <a:buFont typeface="Arial" panose="020B0604020202020204" pitchFamily="34" charset="0"/>
              <a:buChar char="•"/>
            </a:pPr>
            <a:r>
              <a:rPr lang="en-US" altLang="ja-JP" b="1" dirty="0">
                <a:latin typeface="Arial" panose="020B0604020202020204" pitchFamily="34" charset="0"/>
                <a:cs typeface="Arial" panose="020B0604020202020204" pitchFamily="34" charset="0"/>
              </a:rPr>
              <a:t>In the short-mid term, efficient gas fired plants will curb CO2 emissions from fossil fuel power generation.</a:t>
            </a:r>
          </a:p>
          <a:p>
            <a:pPr marL="342900" indent="-342900" defTabSz="309563" hangingPunct="0">
              <a:buClr>
                <a:schemeClr val="tx1"/>
              </a:buClr>
              <a:buFont typeface="Arial" panose="020B0604020202020204" pitchFamily="34" charset="0"/>
              <a:buChar char="•"/>
            </a:pPr>
            <a:r>
              <a:rPr lang="en-US" altLang="ja-JP" b="1" dirty="0">
                <a:latin typeface="Arial" panose="020B0604020202020204" pitchFamily="34" charset="0"/>
                <a:cs typeface="Arial" panose="020B0604020202020204" pitchFamily="34" charset="0"/>
              </a:rPr>
              <a:t>In the longer-term, CCUS, cofiring with ammonia or hydrogen and 100% ammonia and hydrogen will play vital role.  </a:t>
            </a:r>
            <a:endParaRPr lang="ja-JP" altLang="en-US" b="1" dirty="0">
              <a:latin typeface="Arial" panose="020B0604020202020204" pitchFamily="34" charset="0"/>
              <a:cs typeface="Arial" panose="020B0604020202020204" pitchFamily="34" charset="0"/>
              <a:sym typeface="Helvetica Neue"/>
            </a:endParaRPr>
          </a:p>
        </p:txBody>
      </p:sp>
      <p:pic>
        <p:nvPicPr>
          <p:cNvPr id="8" name="図 7">
            <a:extLst>
              <a:ext uri="{FF2B5EF4-FFF2-40B4-BE49-F238E27FC236}">
                <a16:creationId xmlns:a16="http://schemas.microsoft.com/office/drawing/2014/main" id="{C932004E-0B63-A7B1-FA14-7B98E13023CD}"/>
              </a:ext>
            </a:extLst>
          </p:cNvPr>
          <p:cNvPicPr>
            <a:picLocks noChangeAspect="1"/>
          </p:cNvPicPr>
          <p:nvPr/>
        </p:nvPicPr>
        <p:blipFill>
          <a:blip r:embed="rId3"/>
          <a:stretch>
            <a:fillRect/>
          </a:stretch>
        </p:blipFill>
        <p:spPr>
          <a:xfrm>
            <a:off x="281353" y="2156490"/>
            <a:ext cx="8830266" cy="4382423"/>
          </a:xfrm>
          <a:prstGeom prst="rect">
            <a:avLst/>
          </a:prstGeom>
        </p:spPr>
      </p:pic>
      <p:sp>
        <p:nvSpPr>
          <p:cNvPr id="9" name="テキスト ボックス 8">
            <a:extLst>
              <a:ext uri="{FF2B5EF4-FFF2-40B4-BE49-F238E27FC236}">
                <a16:creationId xmlns:a16="http://schemas.microsoft.com/office/drawing/2014/main" id="{0A83A08B-91A9-EF13-B21D-F5AE3AD22524}"/>
              </a:ext>
            </a:extLst>
          </p:cNvPr>
          <p:cNvSpPr txBox="1"/>
          <p:nvPr/>
        </p:nvSpPr>
        <p:spPr>
          <a:xfrm>
            <a:off x="2686051" y="6507598"/>
            <a:ext cx="5283587" cy="253916"/>
          </a:xfrm>
          <a:prstGeom prst="rect">
            <a:avLst/>
          </a:prstGeom>
          <a:noFill/>
        </p:spPr>
        <p:txBody>
          <a:bodyPr wrap="square">
            <a:spAutoFit/>
          </a:bodyPr>
          <a:lstStyle/>
          <a:p>
            <a:pPr algn="r" defTabSz="309563" hangingPunct="0"/>
            <a:r>
              <a:rPr lang="en-US" altLang="ja-JP" sz="1050" dirty="0">
                <a:latin typeface="Helvetica Neue"/>
                <a:ea typeface="Helvetica Neue"/>
                <a:cs typeface="Helvetica Neue"/>
                <a:sym typeface="Helvetica Neue"/>
              </a:rPr>
              <a:t>Source: ERIA/IEEJ Decarbonization of ASEAN Energy Systems</a:t>
            </a:r>
            <a:endParaRPr lang="ja-JP" altLang="en-US" sz="1050" dirty="0">
              <a:latin typeface="Helvetica Neue"/>
              <a:ea typeface="Helvetica Neue"/>
              <a:cs typeface="Helvetica Neue"/>
              <a:sym typeface="Helvetica Neue"/>
            </a:endParaRPr>
          </a:p>
        </p:txBody>
      </p:sp>
    </p:spTree>
    <p:extLst>
      <p:ext uri="{BB962C8B-B14F-4D97-AF65-F5344CB8AC3E}">
        <p14:creationId xmlns:p14="http://schemas.microsoft.com/office/powerpoint/2010/main" val="2462002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410475B-CAF1-2139-D1D2-0D0DDA4123B0}"/>
              </a:ext>
            </a:extLst>
          </p:cNvPr>
          <p:cNvSpPr>
            <a:spLocks noGrp="1"/>
          </p:cNvSpPr>
          <p:nvPr>
            <p:ph idx="1"/>
          </p:nvPr>
        </p:nvSpPr>
        <p:spPr/>
        <p:txBody>
          <a:bodyPr/>
          <a:lstStyle/>
          <a:p>
            <a:endParaRPr kumimoji="1" lang="ja-JP" altLang="en-US"/>
          </a:p>
        </p:txBody>
      </p:sp>
      <p:sp>
        <p:nvSpPr>
          <p:cNvPr id="4" name="テキスト ボックス 3">
            <a:extLst>
              <a:ext uri="{FF2B5EF4-FFF2-40B4-BE49-F238E27FC236}">
                <a16:creationId xmlns:a16="http://schemas.microsoft.com/office/drawing/2014/main" id="{03AAF122-709B-5C61-3841-975E305C55EF}"/>
              </a:ext>
            </a:extLst>
          </p:cNvPr>
          <p:cNvSpPr txBox="1"/>
          <p:nvPr/>
        </p:nvSpPr>
        <p:spPr>
          <a:xfrm>
            <a:off x="0" y="0"/>
            <a:ext cx="9059333" cy="523220"/>
          </a:xfrm>
          <a:prstGeom prst="rect">
            <a:avLst/>
          </a:prstGeom>
          <a:solidFill>
            <a:srgbClr val="002060"/>
          </a:solidFill>
        </p:spPr>
        <p:txBody>
          <a:bodyPr wrap="square" rtlCol="0">
            <a:spAutoFit/>
          </a:bodyPr>
          <a:lstStyle/>
          <a:p>
            <a:pPr algn="ctr"/>
            <a:r>
              <a:rPr kumimoji="1" lang="en-US" altLang="ja-JP" sz="2800" b="1" dirty="0">
                <a:solidFill>
                  <a:schemeClr val="bg1"/>
                </a:solidFill>
                <a:latin typeface="Arial" panose="020B0604020202020204" pitchFamily="34" charset="0"/>
                <a:cs typeface="Arial" panose="020B0604020202020204" pitchFamily="34" charset="0"/>
              </a:rPr>
              <a:t>Young Coal Power Plants in Asia</a:t>
            </a:r>
            <a:endParaRPr kumimoji="1" lang="ja-JP" altLang="en-US" dirty="0"/>
          </a:p>
        </p:txBody>
      </p:sp>
      <p:pic>
        <p:nvPicPr>
          <p:cNvPr id="6" name="図 5">
            <a:extLst>
              <a:ext uri="{FF2B5EF4-FFF2-40B4-BE49-F238E27FC236}">
                <a16:creationId xmlns:a16="http://schemas.microsoft.com/office/drawing/2014/main" id="{21F7A2C6-A0DE-D8BE-4482-DB93FB381286}"/>
              </a:ext>
            </a:extLst>
          </p:cNvPr>
          <p:cNvPicPr>
            <a:picLocks noChangeAspect="1"/>
          </p:cNvPicPr>
          <p:nvPr/>
        </p:nvPicPr>
        <p:blipFill>
          <a:blip r:embed="rId3"/>
          <a:stretch>
            <a:fillRect/>
          </a:stretch>
        </p:blipFill>
        <p:spPr>
          <a:xfrm>
            <a:off x="157054" y="992459"/>
            <a:ext cx="8829891" cy="5625989"/>
          </a:xfrm>
          <a:prstGeom prst="rect">
            <a:avLst/>
          </a:prstGeom>
        </p:spPr>
      </p:pic>
    </p:spTree>
    <p:extLst>
      <p:ext uri="{BB962C8B-B14F-4D97-AF65-F5344CB8AC3E}">
        <p14:creationId xmlns:p14="http://schemas.microsoft.com/office/powerpoint/2010/main" val="1187234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25637AF-BA9C-FC1C-5CF5-DBBFD2D95A44}"/>
              </a:ext>
            </a:extLst>
          </p:cNvPr>
          <p:cNvSpPr>
            <a:spLocks noGrp="1"/>
          </p:cNvSpPr>
          <p:nvPr>
            <p:ph idx="1"/>
          </p:nvPr>
        </p:nvSpPr>
        <p:spPr/>
        <p:txBody>
          <a:bodyPr/>
          <a:lstStyle/>
          <a:p>
            <a:endParaRPr kumimoji="1" lang="ja-JP" altLang="en-US"/>
          </a:p>
        </p:txBody>
      </p:sp>
      <p:pic>
        <p:nvPicPr>
          <p:cNvPr id="5" name="図 4">
            <a:extLst>
              <a:ext uri="{FF2B5EF4-FFF2-40B4-BE49-F238E27FC236}">
                <a16:creationId xmlns:a16="http://schemas.microsoft.com/office/drawing/2014/main" id="{233C5283-D138-0800-C08B-47CA3ECE35A6}"/>
              </a:ext>
            </a:extLst>
          </p:cNvPr>
          <p:cNvPicPr>
            <a:picLocks noChangeAspect="1"/>
          </p:cNvPicPr>
          <p:nvPr/>
        </p:nvPicPr>
        <p:blipFill>
          <a:blip r:embed="rId3"/>
          <a:stretch>
            <a:fillRect/>
          </a:stretch>
        </p:blipFill>
        <p:spPr>
          <a:xfrm>
            <a:off x="487637" y="1345694"/>
            <a:ext cx="8368496" cy="5147180"/>
          </a:xfrm>
          <a:prstGeom prst="rect">
            <a:avLst/>
          </a:prstGeom>
        </p:spPr>
      </p:pic>
      <p:sp>
        <p:nvSpPr>
          <p:cNvPr id="6" name="テキスト ボックス 5">
            <a:extLst>
              <a:ext uri="{FF2B5EF4-FFF2-40B4-BE49-F238E27FC236}">
                <a16:creationId xmlns:a16="http://schemas.microsoft.com/office/drawing/2014/main" id="{BA44C3B3-E25E-719E-60FA-785321908BDF}"/>
              </a:ext>
            </a:extLst>
          </p:cNvPr>
          <p:cNvSpPr txBox="1"/>
          <p:nvPr/>
        </p:nvSpPr>
        <p:spPr>
          <a:xfrm>
            <a:off x="0" y="0"/>
            <a:ext cx="9059333" cy="523220"/>
          </a:xfrm>
          <a:prstGeom prst="rect">
            <a:avLst/>
          </a:prstGeom>
          <a:solidFill>
            <a:srgbClr val="002060"/>
          </a:solidFill>
        </p:spPr>
        <p:txBody>
          <a:bodyPr wrap="square" rtlCol="0">
            <a:spAutoFit/>
          </a:bodyPr>
          <a:lstStyle/>
          <a:p>
            <a:pPr algn="ctr"/>
            <a:r>
              <a:rPr kumimoji="1" lang="en-US" altLang="ja-JP" sz="2800" b="1" dirty="0">
                <a:solidFill>
                  <a:schemeClr val="bg1"/>
                </a:solidFill>
                <a:latin typeface="Arial" panose="020B0604020202020204" pitchFamily="34" charset="0"/>
                <a:cs typeface="Arial" panose="020B0604020202020204" pitchFamily="34" charset="0"/>
              </a:rPr>
              <a:t>Reducing Carbon Footprint from Coal Power</a:t>
            </a:r>
            <a:endParaRPr kumimoji="1" lang="ja-JP" altLang="en-US" dirty="0"/>
          </a:p>
        </p:txBody>
      </p:sp>
      <p:sp>
        <p:nvSpPr>
          <p:cNvPr id="2" name="テキスト ボックス 1">
            <a:extLst>
              <a:ext uri="{FF2B5EF4-FFF2-40B4-BE49-F238E27FC236}">
                <a16:creationId xmlns:a16="http://schemas.microsoft.com/office/drawing/2014/main" id="{E32AB4A7-C3B2-DCFF-8C70-397735A81088}"/>
              </a:ext>
            </a:extLst>
          </p:cNvPr>
          <p:cNvSpPr txBox="1"/>
          <p:nvPr/>
        </p:nvSpPr>
        <p:spPr>
          <a:xfrm>
            <a:off x="255059" y="1115122"/>
            <a:ext cx="5959294" cy="3170099"/>
          </a:xfrm>
          <a:prstGeom prst="rect">
            <a:avLst/>
          </a:prstGeom>
          <a:solidFill>
            <a:schemeClr val="bg1"/>
          </a:solidFill>
        </p:spPr>
        <p:txBody>
          <a:bodyPr wrap="square" rtlCol="0">
            <a:spAutoFit/>
          </a:bodyPr>
          <a:lstStyle/>
          <a:p>
            <a:pPr marL="446088" indent="-446088">
              <a:buFont typeface="Wingdings" panose="05000000000000000000" pitchFamily="2" charset="2"/>
              <a:buChar char="p"/>
            </a:pPr>
            <a:r>
              <a:rPr kumimoji="1" lang="en-US" altLang="ja-JP" sz="2000" b="1" dirty="0">
                <a:latin typeface="Arial" panose="020B0604020202020204" pitchFamily="34" charset="0"/>
                <a:cs typeface="Arial" panose="020B0604020202020204" pitchFamily="34" charset="0"/>
              </a:rPr>
              <a:t>No</a:t>
            </a:r>
            <a:r>
              <a:rPr kumimoji="1" lang="ja-JP" altLang="en-US"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CO2</a:t>
            </a:r>
            <a:r>
              <a:rPr kumimoji="1" lang="ja-JP" altLang="en-US"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emissions at burning</a:t>
            </a:r>
          </a:p>
          <a:p>
            <a:pPr marL="446088" indent="-446088">
              <a:buFont typeface="Wingdings" panose="05000000000000000000" pitchFamily="2" charset="2"/>
              <a:buChar char="p"/>
            </a:pPr>
            <a:r>
              <a:rPr kumimoji="1" lang="en-US" altLang="ja-JP" sz="2000" b="1" dirty="0">
                <a:latin typeface="Arial" panose="020B0604020202020204" pitchFamily="34" charset="0"/>
                <a:cs typeface="Arial" panose="020B0604020202020204" pitchFamily="34" charset="0"/>
              </a:rPr>
              <a:t>Directly utilized as a fuel without cracking</a:t>
            </a:r>
          </a:p>
          <a:p>
            <a:pPr marL="446088" indent="-446088">
              <a:buFont typeface="Wingdings" panose="05000000000000000000" pitchFamily="2" charset="2"/>
              <a:buChar char="p"/>
            </a:pPr>
            <a:r>
              <a:rPr kumimoji="1" lang="en-US" altLang="ja-JP" sz="2000" b="1" dirty="0">
                <a:latin typeface="Arial" panose="020B0604020202020204" pitchFamily="34" charset="0"/>
                <a:cs typeface="Arial" panose="020B0604020202020204" pitchFamily="34" charset="0"/>
              </a:rPr>
              <a:t>Carbon intensity can be lowered to an equivalent level to gas-fired power generation if the co-firing ratio is raised to 50%</a:t>
            </a:r>
          </a:p>
          <a:p>
            <a:pPr marL="446088" indent="-446088">
              <a:buFont typeface="Wingdings" panose="05000000000000000000" pitchFamily="2" charset="2"/>
              <a:buChar char="p"/>
            </a:pPr>
            <a:r>
              <a:rPr kumimoji="1" lang="en-US" altLang="ja-JP" sz="2000" b="1" dirty="0">
                <a:latin typeface="Arial" panose="020B0604020202020204" pitchFamily="34" charset="0"/>
                <a:cs typeface="Arial" panose="020B0604020202020204" pitchFamily="34" charset="0"/>
              </a:rPr>
              <a:t>Liquified at minus 33 degree Celsius, the most competitive mean of H2 transportation</a:t>
            </a:r>
          </a:p>
          <a:p>
            <a:pPr marL="446088" indent="-446088">
              <a:buFont typeface="Wingdings" panose="05000000000000000000" pitchFamily="2" charset="2"/>
              <a:buChar char="p"/>
            </a:pPr>
            <a:r>
              <a:rPr kumimoji="1" lang="en-US" altLang="ja-JP" sz="2000" b="1" dirty="0">
                <a:latin typeface="Arial" panose="020B0604020202020204" pitchFamily="34" charset="0"/>
                <a:cs typeface="Arial" panose="020B0604020202020204" pitchFamily="34" charset="0"/>
              </a:rPr>
              <a:t>Adopted with limited modifications to the existing coal power plants</a:t>
            </a:r>
            <a:endParaRPr kumimoji="1" lang="ja-JP" altLang="en-US" dirty="0"/>
          </a:p>
        </p:txBody>
      </p:sp>
      <p:sp>
        <p:nvSpPr>
          <p:cNvPr id="4" name="テキスト ボックス 3">
            <a:extLst>
              <a:ext uri="{FF2B5EF4-FFF2-40B4-BE49-F238E27FC236}">
                <a16:creationId xmlns:a16="http://schemas.microsoft.com/office/drawing/2014/main" id="{19353D86-83C3-CC46-A07B-D49852458B74}"/>
              </a:ext>
            </a:extLst>
          </p:cNvPr>
          <p:cNvSpPr txBox="1"/>
          <p:nvPr/>
        </p:nvSpPr>
        <p:spPr>
          <a:xfrm>
            <a:off x="287867" y="5004474"/>
            <a:ext cx="5959294" cy="1015663"/>
          </a:xfrm>
          <a:prstGeom prst="rect">
            <a:avLst/>
          </a:prstGeom>
          <a:solidFill>
            <a:schemeClr val="bg1"/>
          </a:solidFill>
        </p:spPr>
        <p:txBody>
          <a:bodyPr wrap="square" rtlCol="0">
            <a:spAutoFit/>
          </a:bodyPr>
          <a:lstStyle/>
          <a:p>
            <a:pPr marL="446088" indent="-446088">
              <a:buFont typeface="Wingdings" panose="05000000000000000000" pitchFamily="2" charset="2"/>
              <a:buChar char="p"/>
            </a:pPr>
            <a:r>
              <a:rPr kumimoji="1" lang="en-US" altLang="ja-JP" sz="2000" b="1" dirty="0">
                <a:latin typeface="Arial" panose="020B0604020202020204" pitchFamily="34" charset="0"/>
                <a:cs typeface="Arial" panose="020B0604020202020204" pitchFamily="34" charset="0"/>
              </a:rPr>
              <a:t>Co-firing of ammonia can be an effective option to decarbonize the existing coal power plants</a:t>
            </a:r>
            <a:endParaRPr kumimoji="1" lang="ja-JP" altLang="en-US" dirty="0"/>
          </a:p>
        </p:txBody>
      </p:sp>
    </p:spTree>
    <p:extLst>
      <p:ext uri="{BB962C8B-B14F-4D97-AF65-F5344CB8AC3E}">
        <p14:creationId xmlns:p14="http://schemas.microsoft.com/office/powerpoint/2010/main" val="1173928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defTabSz="342900"/>
            <a:fld id="{27971957-9CF1-5B4B-9934-F2B9C13569C5}" type="slidenum">
              <a:rPr lang="en-US" smtClean="0">
                <a:solidFill>
                  <a:prstClr val="black">
                    <a:tint val="75000"/>
                  </a:prstClr>
                </a:solidFill>
              </a:rPr>
              <a:pPr defTabSz="342900"/>
              <a:t>6</a:t>
            </a:fld>
            <a:endParaRPr lang="en-US">
              <a:solidFill>
                <a:prstClr val="black">
                  <a:tint val="75000"/>
                </a:prstClr>
              </a:solidFill>
            </a:endParaRPr>
          </a:p>
        </p:txBody>
      </p:sp>
      <p:sp>
        <p:nvSpPr>
          <p:cNvPr id="4" name="テキスト ボックス 3">
            <a:extLst>
              <a:ext uri="{FF2B5EF4-FFF2-40B4-BE49-F238E27FC236}">
                <a16:creationId xmlns:a16="http://schemas.microsoft.com/office/drawing/2014/main" id="{A26A67F4-9127-FE67-B913-56439C8C60E8}"/>
              </a:ext>
            </a:extLst>
          </p:cNvPr>
          <p:cNvSpPr txBox="1"/>
          <p:nvPr/>
        </p:nvSpPr>
        <p:spPr>
          <a:xfrm>
            <a:off x="0" y="58788"/>
            <a:ext cx="9144000" cy="492443"/>
          </a:xfrm>
          <a:prstGeom prst="rect">
            <a:avLst/>
          </a:prstGeom>
          <a:solidFill>
            <a:srgbClr val="002060"/>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altLang="ja-JP" sz="2600" b="1" i="0" u="none" strike="noStrike" baseline="0" dirty="0">
                <a:solidFill>
                  <a:schemeClr val="bg1"/>
                </a:solidFill>
                <a:latin typeface="Arial" panose="020B0604020202020204" pitchFamily="34" charset="0"/>
                <a:cs typeface="Arial" panose="020B0604020202020204" pitchFamily="34" charset="0"/>
              </a:rPr>
              <a:t>Transition Technologies Matters</a:t>
            </a:r>
          </a:p>
        </p:txBody>
      </p:sp>
      <p:pic>
        <p:nvPicPr>
          <p:cNvPr id="5" name="図 4"/>
          <p:cNvPicPr>
            <a:picLocks noChangeAspect="1"/>
          </p:cNvPicPr>
          <p:nvPr/>
        </p:nvPicPr>
        <p:blipFill>
          <a:blip r:embed="rId3"/>
          <a:stretch>
            <a:fillRect/>
          </a:stretch>
        </p:blipFill>
        <p:spPr>
          <a:xfrm>
            <a:off x="628650" y="2981267"/>
            <a:ext cx="3561437" cy="3740209"/>
          </a:xfrm>
          <a:prstGeom prst="rect">
            <a:avLst/>
          </a:prstGeom>
        </p:spPr>
      </p:pic>
      <p:pic>
        <p:nvPicPr>
          <p:cNvPr id="6" name="図 5"/>
          <p:cNvPicPr>
            <a:picLocks noChangeAspect="1"/>
          </p:cNvPicPr>
          <p:nvPr/>
        </p:nvPicPr>
        <p:blipFill>
          <a:blip r:embed="rId4"/>
          <a:stretch>
            <a:fillRect/>
          </a:stretch>
        </p:blipFill>
        <p:spPr>
          <a:xfrm>
            <a:off x="4612372" y="2859799"/>
            <a:ext cx="4531628" cy="3679113"/>
          </a:xfrm>
          <a:prstGeom prst="rect">
            <a:avLst/>
          </a:prstGeom>
        </p:spPr>
      </p:pic>
      <p:sp>
        <p:nvSpPr>
          <p:cNvPr id="8" name="テキスト ボックス 7"/>
          <p:cNvSpPr txBox="1"/>
          <p:nvPr/>
        </p:nvSpPr>
        <p:spPr>
          <a:xfrm>
            <a:off x="276697" y="551231"/>
            <a:ext cx="8793045" cy="2031325"/>
          </a:xfrm>
          <a:prstGeom prst="rect">
            <a:avLst/>
          </a:prstGeom>
          <a:noFill/>
        </p:spPr>
        <p:txBody>
          <a:bodyPr wrap="square" rtlCol="0">
            <a:spAutoFit/>
          </a:bodyPr>
          <a:lstStyle/>
          <a:p>
            <a:pPr marL="342900" indent="-342900" algn="just">
              <a:buClr>
                <a:srgbClr val="FF0000"/>
              </a:buClr>
              <a:buFont typeface="Wingdings" panose="05000000000000000000" pitchFamily="2" charset="2"/>
              <a:buChar char="u"/>
            </a:pPr>
            <a:r>
              <a:rPr kumimoji="1" lang="en-US" altLang="ja-JP" b="1" dirty="0">
                <a:latin typeface="Arial" panose="020B0604020202020204" pitchFamily="34" charset="0"/>
                <a:cs typeface="Arial" panose="020B0604020202020204" pitchFamily="34" charset="0"/>
                <a:sym typeface="Wingdings" panose="05000000000000000000" pitchFamily="2" charset="2"/>
              </a:rPr>
              <a:t>Given fossil fuel will continuously play a big role in ASEAN energy mix, ASEAN countries need technologies for early, partial and deep decarbonization of fossil power generation in phased manner </a:t>
            </a:r>
          </a:p>
          <a:p>
            <a:pPr marL="342900" indent="-342900" algn="just">
              <a:buClr>
                <a:srgbClr val="FF0000"/>
              </a:buClr>
              <a:buFont typeface="Wingdings" panose="05000000000000000000" pitchFamily="2" charset="2"/>
              <a:buChar char="u"/>
            </a:pPr>
            <a:r>
              <a:rPr kumimoji="1" lang="en-US" altLang="ja-JP" b="1" dirty="0">
                <a:latin typeface="Arial" panose="020B0604020202020204" pitchFamily="34" charset="0"/>
                <a:cs typeface="Arial" panose="020B0604020202020204" pitchFamily="34" charset="0"/>
              </a:rPr>
              <a:t>Financial institutions, business community and policy makers need to know which technologies should be considered for financial arrangements,  d offer business opportunities during </a:t>
            </a:r>
            <a:r>
              <a:rPr kumimoji="1" lang="en-US" altLang="ja-JP" b="1" dirty="0" err="1">
                <a:latin typeface="Arial" panose="020B0604020202020204" pitchFamily="34" charset="0"/>
                <a:cs typeface="Arial" panose="020B0604020202020204" pitchFamily="34" charset="0"/>
              </a:rPr>
              <a:t>decarbonizaition</a:t>
            </a:r>
            <a:r>
              <a:rPr kumimoji="1" lang="en-US" altLang="ja-JP" b="1" dirty="0">
                <a:latin typeface="Arial" panose="020B0604020202020204" pitchFamily="34" charset="0"/>
                <a:cs typeface="Arial" panose="020B0604020202020204" pitchFamily="34" charset="0"/>
              </a:rPr>
              <a:t> process, and could be relevant for just and orderly transition</a:t>
            </a:r>
            <a:endParaRPr kumimoji="1" lang="ja-JP" altLang="en-US" b="1" dirty="0">
              <a:latin typeface="Arial" panose="020B0604020202020204" pitchFamily="34" charset="0"/>
              <a:cs typeface="Arial" panose="020B0604020202020204" pitchFamily="34" charset="0"/>
            </a:endParaRPr>
          </a:p>
        </p:txBody>
      </p:sp>
      <p:sp>
        <p:nvSpPr>
          <p:cNvPr id="9" name="テキスト ボックス 8"/>
          <p:cNvSpPr txBox="1"/>
          <p:nvPr/>
        </p:nvSpPr>
        <p:spPr>
          <a:xfrm>
            <a:off x="145516" y="2859800"/>
            <a:ext cx="4527704" cy="307777"/>
          </a:xfrm>
          <a:prstGeom prst="rect">
            <a:avLst/>
          </a:prstGeom>
          <a:solidFill>
            <a:schemeClr val="bg1"/>
          </a:solidFill>
        </p:spPr>
        <p:txBody>
          <a:bodyPr wrap="square" rtlCol="0">
            <a:spAutoFit/>
          </a:bodyPr>
          <a:lstStyle/>
          <a:p>
            <a:r>
              <a:rPr kumimoji="1" lang="en-US" altLang="ja-JP" sz="1400" b="1" dirty="0"/>
              <a:t>Image of CO2 emissions in power sector in Asian countries</a:t>
            </a:r>
            <a:endParaRPr kumimoji="1" lang="ja-JP" altLang="en-US" sz="1400" b="1" dirty="0"/>
          </a:p>
        </p:txBody>
      </p:sp>
      <p:sp>
        <p:nvSpPr>
          <p:cNvPr id="10" name="テキスト ボックス 9"/>
          <p:cNvSpPr txBox="1"/>
          <p:nvPr/>
        </p:nvSpPr>
        <p:spPr>
          <a:xfrm>
            <a:off x="4588984" y="2859800"/>
            <a:ext cx="4487333" cy="307777"/>
          </a:xfrm>
          <a:prstGeom prst="rect">
            <a:avLst/>
          </a:prstGeom>
          <a:solidFill>
            <a:schemeClr val="bg1"/>
          </a:solidFill>
        </p:spPr>
        <p:txBody>
          <a:bodyPr wrap="square" rtlCol="0">
            <a:spAutoFit/>
          </a:bodyPr>
          <a:lstStyle/>
          <a:p>
            <a:pPr algn="ctr"/>
            <a:r>
              <a:rPr kumimoji="1" lang="en-US" altLang="ja-JP" sz="1400" b="1" dirty="0"/>
              <a:t>Image of CO2 intensity with technologies</a:t>
            </a:r>
            <a:endParaRPr kumimoji="1" lang="ja-JP" altLang="en-US" sz="1400" b="1" dirty="0"/>
          </a:p>
        </p:txBody>
      </p:sp>
      <p:sp>
        <p:nvSpPr>
          <p:cNvPr id="2" name="テキスト ボックス 1">
            <a:extLst>
              <a:ext uri="{FF2B5EF4-FFF2-40B4-BE49-F238E27FC236}">
                <a16:creationId xmlns:a16="http://schemas.microsoft.com/office/drawing/2014/main" id="{4D1640BD-073B-2AB1-0782-7B780239D7FF}"/>
              </a:ext>
            </a:extLst>
          </p:cNvPr>
          <p:cNvSpPr txBox="1"/>
          <p:nvPr/>
        </p:nvSpPr>
        <p:spPr>
          <a:xfrm>
            <a:off x="1662032" y="3267307"/>
            <a:ext cx="1773044" cy="646331"/>
          </a:xfrm>
          <a:prstGeom prst="rect">
            <a:avLst/>
          </a:prstGeom>
          <a:solidFill>
            <a:schemeClr val="bg1"/>
          </a:solidFill>
        </p:spPr>
        <p:txBody>
          <a:bodyPr wrap="square" rtlCol="0">
            <a:spAutoFit/>
          </a:bodyPr>
          <a:lstStyle/>
          <a:p>
            <a:r>
              <a:rPr kumimoji="1" lang="en-US" altLang="ja-JP" sz="1200" b="1" dirty="0"/>
              <a:t>Early decarbonization</a:t>
            </a:r>
          </a:p>
          <a:p>
            <a:r>
              <a:rPr kumimoji="1" lang="en-US" altLang="ja-JP" sz="1200" b="1" dirty="0"/>
              <a:t>Partial decarbonization</a:t>
            </a:r>
          </a:p>
          <a:p>
            <a:r>
              <a:rPr kumimoji="1" lang="en-US" altLang="ja-JP" sz="1200" b="1" dirty="0"/>
              <a:t>Deep decarbonization</a:t>
            </a:r>
            <a:endParaRPr kumimoji="1" lang="ja-JP" altLang="en-US" sz="1200" b="1" dirty="0"/>
          </a:p>
        </p:txBody>
      </p:sp>
      <p:sp>
        <p:nvSpPr>
          <p:cNvPr id="7" name="テキスト ボックス 6">
            <a:extLst>
              <a:ext uri="{FF2B5EF4-FFF2-40B4-BE49-F238E27FC236}">
                <a16:creationId xmlns:a16="http://schemas.microsoft.com/office/drawing/2014/main" id="{FA4E5B68-C373-851A-1CA5-60E4E81D706B}"/>
              </a:ext>
            </a:extLst>
          </p:cNvPr>
          <p:cNvSpPr txBox="1"/>
          <p:nvPr/>
        </p:nvSpPr>
        <p:spPr>
          <a:xfrm>
            <a:off x="3393902" y="3267307"/>
            <a:ext cx="1007327" cy="276999"/>
          </a:xfrm>
          <a:prstGeom prst="rect">
            <a:avLst/>
          </a:prstGeom>
          <a:solidFill>
            <a:schemeClr val="bg1"/>
          </a:solidFill>
        </p:spPr>
        <p:txBody>
          <a:bodyPr wrap="square" rtlCol="0">
            <a:spAutoFit/>
          </a:bodyPr>
          <a:lstStyle/>
          <a:p>
            <a:r>
              <a:rPr kumimoji="1" lang="en-US" altLang="ja-JP" sz="1200" b="1" dirty="0"/>
              <a:t>Renewables</a:t>
            </a:r>
            <a:endParaRPr kumimoji="1" lang="ja-JP" altLang="en-US" sz="1200" b="1" dirty="0"/>
          </a:p>
        </p:txBody>
      </p:sp>
      <p:sp>
        <p:nvSpPr>
          <p:cNvPr id="11" name="正方形/長方形 10">
            <a:extLst>
              <a:ext uri="{FF2B5EF4-FFF2-40B4-BE49-F238E27FC236}">
                <a16:creationId xmlns:a16="http://schemas.microsoft.com/office/drawing/2014/main" id="{3273B4E2-AFC4-AF0E-FD30-15ADD9E634D8}"/>
              </a:ext>
            </a:extLst>
          </p:cNvPr>
          <p:cNvSpPr/>
          <p:nvPr/>
        </p:nvSpPr>
        <p:spPr>
          <a:xfrm>
            <a:off x="1461310" y="3332652"/>
            <a:ext cx="200722" cy="14630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898A4477-B69C-6513-3EB8-3094060A2608}"/>
              </a:ext>
            </a:extLst>
          </p:cNvPr>
          <p:cNvSpPr/>
          <p:nvPr/>
        </p:nvSpPr>
        <p:spPr>
          <a:xfrm>
            <a:off x="1461310" y="3507483"/>
            <a:ext cx="200722" cy="14630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09D91D37-CFDA-2D40-7E5D-505D7340092B}"/>
              </a:ext>
            </a:extLst>
          </p:cNvPr>
          <p:cNvSpPr/>
          <p:nvPr/>
        </p:nvSpPr>
        <p:spPr>
          <a:xfrm>
            <a:off x="1462868" y="3682315"/>
            <a:ext cx="200722" cy="14630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5FBA1B91-A92F-80B8-7839-CD973FE7D73E}"/>
              </a:ext>
            </a:extLst>
          </p:cNvPr>
          <p:cNvSpPr/>
          <p:nvPr/>
        </p:nvSpPr>
        <p:spPr>
          <a:xfrm>
            <a:off x="3224107" y="3332652"/>
            <a:ext cx="200722" cy="14630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1F036516-A174-72DF-16D8-2D571E176E1A}"/>
              </a:ext>
            </a:extLst>
          </p:cNvPr>
          <p:cNvSpPr txBox="1"/>
          <p:nvPr/>
        </p:nvSpPr>
        <p:spPr>
          <a:xfrm>
            <a:off x="5449729" y="3573603"/>
            <a:ext cx="1430573" cy="646331"/>
          </a:xfrm>
          <a:prstGeom prst="rect">
            <a:avLst/>
          </a:prstGeom>
          <a:solidFill>
            <a:schemeClr val="accent1">
              <a:lumMod val="20000"/>
              <a:lumOff val="80000"/>
            </a:schemeClr>
          </a:solidFill>
        </p:spPr>
        <p:txBody>
          <a:bodyPr wrap="square" rtlCol="0">
            <a:spAutoFit/>
          </a:bodyPr>
          <a:lstStyle/>
          <a:p>
            <a:r>
              <a:rPr kumimoji="1" lang="en-US" altLang="ja-JP" sz="1200" b="1" dirty="0"/>
              <a:t>Early retirement of coal power plants</a:t>
            </a:r>
          </a:p>
          <a:p>
            <a:r>
              <a:rPr kumimoji="1" lang="en-US" altLang="ja-JP" sz="1200" b="1" dirty="0"/>
              <a:t>CCGT upgrade</a:t>
            </a:r>
            <a:endParaRPr kumimoji="1" lang="ja-JP" altLang="en-US" sz="1200" b="1" dirty="0"/>
          </a:p>
        </p:txBody>
      </p:sp>
      <p:sp>
        <p:nvSpPr>
          <p:cNvPr id="16" name="テキスト ボックス 15">
            <a:extLst>
              <a:ext uri="{FF2B5EF4-FFF2-40B4-BE49-F238E27FC236}">
                <a16:creationId xmlns:a16="http://schemas.microsoft.com/office/drawing/2014/main" id="{903EB090-E927-16FE-1F2A-ED665163D761}"/>
              </a:ext>
            </a:extLst>
          </p:cNvPr>
          <p:cNvSpPr txBox="1"/>
          <p:nvPr/>
        </p:nvSpPr>
        <p:spPr>
          <a:xfrm>
            <a:off x="5435945" y="3573602"/>
            <a:ext cx="1467744" cy="646331"/>
          </a:xfrm>
          <a:prstGeom prst="rect">
            <a:avLst/>
          </a:prstGeom>
          <a:solidFill>
            <a:schemeClr val="accent1">
              <a:lumMod val="20000"/>
              <a:lumOff val="80000"/>
            </a:schemeClr>
          </a:solidFill>
        </p:spPr>
        <p:txBody>
          <a:bodyPr wrap="square" rtlCol="0">
            <a:spAutoFit/>
          </a:bodyPr>
          <a:lstStyle/>
          <a:p>
            <a:pPr marL="88900" indent="-88900">
              <a:buFont typeface="Arial" panose="020B0604020202020204" pitchFamily="34" charset="0"/>
              <a:buChar char="•"/>
            </a:pPr>
            <a:r>
              <a:rPr kumimoji="1" lang="en-US" altLang="ja-JP" sz="1200" b="1" dirty="0"/>
              <a:t>Early retirement of coal power plants</a:t>
            </a:r>
          </a:p>
          <a:p>
            <a:pPr marL="88900" indent="-88900">
              <a:buFont typeface="Arial" panose="020B0604020202020204" pitchFamily="34" charset="0"/>
              <a:buChar char="•"/>
            </a:pPr>
            <a:r>
              <a:rPr kumimoji="1" lang="en-US" altLang="ja-JP" sz="1200" b="1" dirty="0"/>
              <a:t>CCGT upgrade</a:t>
            </a:r>
            <a:endParaRPr kumimoji="1" lang="ja-JP" altLang="en-US" sz="1200" b="1" dirty="0"/>
          </a:p>
        </p:txBody>
      </p:sp>
      <p:sp>
        <p:nvSpPr>
          <p:cNvPr id="17" name="テキスト ボックス 16">
            <a:extLst>
              <a:ext uri="{FF2B5EF4-FFF2-40B4-BE49-F238E27FC236}">
                <a16:creationId xmlns:a16="http://schemas.microsoft.com/office/drawing/2014/main" id="{6BD0ABE6-3B5B-3939-80A1-913A45722620}"/>
              </a:ext>
            </a:extLst>
          </p:cNvPr>
          <p:cNvSpPr txBox="1"/>
          <p:nvPr/>
        </p:nvSpPr>
        <p:spPr>
          <a:xfrm>
            <a:off x="5929696" y="4625958"/>
            <a:ext cx="1467744" cy="559384"/>
          </a:xfrm>
          <a:prstGeom prst="rect">
            <a:avLst/>
          </a:prstGeom>
          <a:solidFill>
            <a:schemeClr val="accent5">
              <a:lumMod val="40000"/>
              <a:lumOff val="60000"/>
            </a:schemeClr>
          </a:solidFill>
        </p:spPr>
        <p:txBody>
          <a:bodyPr wrap="square" rtlCol="0">
            <a:spAutoFit/>
          </a:bodyPr>
          <a:lstStyle/>
          <a:p>
            <a:pPr marL="88900" indent="-88900">
              <a:lnSpc>
                <a:spcPts val="1900"/>
              </a:lnSpc>
              <a:buFont typeface="Arial" panose="020B0604020202020204" pitchFamily="34" charset="0"/>
              <a:buChar char="•"/>
            </a:pPr>
            <a:r>
              <a:rPr kumimoji="1" lang="en-US" altLang="ja-JP" sz="1200" b="1" dirty="0"/>
              <a:t>Biomass co-firing</a:t>
            </a:r>
          </a:p>
          <a:p>
            <a:pPr marL="88900" indent="-88900">
              <a:lnSpc>
                <a:spcPts val="1900"/>
              </a:lnSpc>
              <a:buFont typeface="Arial" panose="020B0604020202020204" pitchFamily="34" charset="0"/>
              <a:buChar char="•"/>
            </a:pPr>
            <a:r>
              <a:rPr kumimoji="1" lang="en-US" altLang="ja-JP" sz="1200" b="1" dirty="0"/>
              <a:t>Ammonia co-firing</a:t>
            </a:r>
            <a:endParaRPr kumimoji="1" lang="ja-JP" altLang="en-US" sz="1200" b="1" dirty="0"/>
          </a:p>
        </p:txBody>
      </p:sp>
      <p:sp>
        <p:nvSpPr>
          <p:cNvPr id="18" name="テキスト ボックス 17">
            <a:extLst>
              <a:ext uri="{FF2B5EF4-FFF2-40B4-BE49-F238E27FC236}">
                <a16:creationId xmlns:a16="http://schemas.microsoft.com/office/drawing/2014/main" id="{5957EA78-6405-BF92-4F81-3D875091DE43}"/>
              </a:ext>
            </a:extLst>
          </p:cNvPr>
          <p:cNvSpPr txBox="1"/>
          <p:nvPr/>
        </p:nvSpPr>
        <p:spPr>
          <a:xfrm>
            <a:off x="6457950" y="5448164"/>
            <a:ext cx="1467744" cy="646331"/>
          </a:xfrm>
          <a:prstGeom prst="rect">
            <a:avLst/>
          </a:prstGeom>
          <a:solidFill>
            <a:srgbClr val="00B0F0"/>
          </a:solidFill>
        </p:spPr>
        <p:txBody>
          <a:bodyPr wrap="square" rtlCol="0">
            <a:spAutoFit/>
          </a:bodyPr>
          <a:lstStyle/>
          <a:p>
            <a:pPr marL="88900" indent="-88900">
              <a:buFont typeface="Arial" panose="020B0604020202020204" pitchFamily="34" charset="0"/>
              <a:buChar char="•"/>
            </a:pPr>
            <a:r>
              <a:rPr kumimoji="1" lang="en-US" altLang="ja-JP" sz="1200" b="1" dirty="0">
                <a:solidFill>
                  <a:schemeClr val="bg1"/>
                </a:solidFill>
              </a:rPr>
              <a:t>CCUS</a:t>
            </a:r>
          </a:p>
          <a:p>
            <a:pPr marL="88900" indent="-88900">
              <a:buFont typeface="Arial" panose="020B0604020202020204" pitchFamily="34" charset="0"/>
              <a:buChar char="•"/>
            </a:pPr>
            <a:r>
              <a:rPr kumimoji="1" lang="en-US" altLang="ja-JP" sz="1200" b="1" dirty="0">
                <a:solidFill>
                  <a:schemeClr val="bg1"/>
                </a:solidFill>
              </a:rPr>
              <a:t>Green ammonia full fuel shift</a:t>
            </a:r>
            <a:endParaRPr kumimoji="1" lang="ja-JP" altLang="en-US" sz="1200" b="1" dirty="0">
              <a:solidFill>
                <a:schemeClr val="bg1"/>
              </a:solidFill>
            </a:endParaRPr>
          </a:p>
        </p:txBody>
      </p:sp>
      <p:sp>
        <p:nvSpPr>
          <p:cNvPr id="19" name="テキスト ボックス 18">
            <a:extLst>
              <a:ext uri="{FF2B5EF4-FFF2-40B4-BE49-F238E27FC236}">
                <a16:creationId xmlns:a16="http://schemas.microsoft.com/office/drawing/2014/main" id="{E2C09436-1ABE-D4AB-46B3-A05FCB1A05C6}"/>
              </a:ext>
            </a:extLst>
          </p:cNvPr>
          <p:cNvSpPr txBox="1"/>
          <p:nvPr/>
        </p:nvSpPr>
        <p:spPr>
          <a:xfrm>
            <a:off x="6956248" y="3735948"/>
            <a:ext cx="1336853" cy="461665"/>
          </a:xfrm>
          <a:prstGeom prst="rect">
            <a:avLst/>
          </a:prstGeom>
          <a:solidFill>
            <a:schemeClr val="bg1"/>
          </a:solidFill>
        </p:spPr>
        <p:txBody>
          <a:bodyPr wrap="square" rtlCol="0">
            <a:spAutoFit/>
          </a:bodyPr>
          <a:lstStyle/>
          <a:p>
            <a:r>
              <a:rPr kumimoji="1" lang="en-US" altLang="ja-JP" sz="1200" b="1" dirty="0"/>
              <a:t>Early decarbonization</a:t>
            </a:r>
          </a:p>
        </p:txBody>
      </p:sp>
      <p:sp>
        <p:nvSpPr>
          <p:cNvPr id="20" name="テキスト ボックス 19">
            <a:extLst>
              <a:ext uri="{FF2B5EF4-FFF2-40B4-BE49-F238E27FC236}">
                <a16:creationId xmlns:a16="http://schemas.microsoft.com/office/drawing/2014/main" id="{A25CC570-2D6B-2507-AAB5-BAA5BE63E950}"/>
              </a:ext>
            </a:extLst>
          </p:cNvPr>
          <p:cNvSpPr txBox="1"/>
          <p:nvPr/>
        </p:nvSpPr>
        <p:spPr>
          <a:xfrm>
            <a:off x="7602293" y="4704589"/>
            <a:ext cx="1336853" cy="461665"/>
          </a:xfrm>
          <a:prstGeom prst="rect">
            <a:avLst/>
          </a:prstGeom>
          <a:solidFill>
            <a:schemeClr val="bg1"/>
          </a:solidFill>
        </p:spPr>
        <p:txBody>
          <a:bodyPr wrap="square" rtlCol="0">
            <a:spAutoFit/>
          </a:bodyPr>
          <a:lstStyle/>
          <a:p>
            <a:r>
              <a:rPr kumimoji="1" lang="en-US" altLang="ja-JP" sz="1200" b="1" dirty="0"/>
              <a:t>Partial decarbonization</a:t>
            </a:r>
          </a:p>
        </p:txBody>
      </p:sp>
      <p:sp>
        <p:nvSpPr>
          <p:cNvPr id="21" name="テキスト ボックス 20">
            <a:extLst>
              <a:ext uri="{FF2B5EF4-FFF2-40B4-BE49-F238E27FC236}">
                <a16:creationId xmlns:a16="http://schemas.microsoft.com/office/drawing/2014/main" id="{A8962F36-DECC-EDB4-A838-6AB32B65DB68}"/>
              </a:ext>
            </a:extLst>
          </p:cNvPr>
          <p:cNvSpPr txBox="1"/>
          <p:nvPr/>
        </p:nvSpPr>
        <p:spPr>
          <a:xfrm>
            <a:off x="8304252" y="5448164"/>
            <a:ext cx="760657" cy="646331"/>
          </a:xfrm>
          <a:prstGeom prst="rect">
            <a:avLst/>
          </a:prstGeom>
          <a:solidFill>
            <a:schemeClr val="bg1"/>
          </a:solidFill>
        </p:spPr>
        <p:txBody>
          <a:bodyPr wrap="square" rtlCol="0">
            <a:spAutoFit/>
          </a:bodyPr>
          <a:lstStyle/>
          <a:p>
            <a:r>
              <a:rPr kumimoji="1" lang="en-US" altLang="ja-JP" sz="1200" b="1" dirty="0"/>
              <a:t>Deep </a:t>
            </a:r>
          </a:p>
          <a:p>
            <a:r>
              <a:rPr kumimoji="1" lang="en-US" altLang="ja-JP" sz="1200" b="1" dirty="0"/>
              <a:t>decarbonization</a:t>
            </a:r>
          </a:p>
        </p:txBody>
      </p:sp>
    </p:spTree>
    <p:extLst>
      <p:ext uri="{BB962C8B-B14F-4D97-AF65-F5344CB8AC3E}">
        <p14:creationId xmlns:p14="http://schemas.microsoft.com/office/powerpoint/2010/main" val="3674199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defTabSz="342900"/>
            <a:fld id="{27971957-9CF1-5B4B-9934-F2B9C13569C5}" type="slidenum">
              <a:rPr lang="en-US" smtClean="0">
                <a:solidFill>
                  <a:prstClr val="black">
                    <a:tint val="75000"/>
                  </a:prstClr>
                </a:solidFill>
              </a:rPr>
              <a:pPr defTabSz="342900"/>
              <a:t>7</a:t>
            </a:fld>
            <a:endParaRPr lang="en-US">
              <a:solidFill>
                <a:prstClr val="black">
                  <a:tint val="75000"/>
                </a:prstClr>
              </a:solidFill>
            </a:endParaRPr>
          </a:p>
        </p:txBody>
      </p:sp>
      <p:sp>
        <p:nvSpPr>
          <p:cNvPr id="6" name="テキスト ボックス 5"/>
          <p:cNvSpPr txBox="1"/>
          <p:nvPr/>
        </p:nvSpPr>
        <p:spPr>
          <a:xfrm>
            <a:off x="165100" y="584531"/>
            <a:ext cx="8813800" cy="1815882"/>
          </a:xfrm>
          <a:prstGeom prst="rect">
            <a:avLst/>
          </a:prstGeom>
          <a:noFill/>
        </p:spPr>
        <p:txBody>
          <a:bodyPr wrap="square" rtlCol="0">
            <a:spAutoFit/>
          </a:bodyPr>
          <a:lstStyle/>
          <a:p>
            <a:pPr marL="342900" indent="-342900" algn="just">
              <a:buClr>
                <a:srgbClr val="FF0000"/>
              </a:buClr>
              <a:buFont typeface="Wingdings" panose="05000000000000000000" pitchFamily="2" charset="2"/>
              <a:buChar char="u"/>
            </a:pPr>
            <a:r>
              <a:rPr kumimoji="1" lang="en-US" altLang="ja-JP" b="1" dirty="0">
                <a:latin typeface="Arial" panose="020B0604020202020204" pitchFamily="34" charset="0"/>
                <a:cs typeface="Arial" panose="020B0604020202020204" pitchFamily="34" charset="0"/>
              </a:rPr>
              <a:t>Collaborative work with ATF-SG (Asia Transition Finance Study Group)</a:t>
            </a:r>
          </a:p>
          <a:p>
            <a:pPr marL="342900" indent="-342900" algn="just">
              <a:buClr>
                <a:srgbClr val="FF0000"/>
              </a:buClr>
              <a:buFont typeface="Wingdings" panose="05000000000000000000" pitchFamily="2" charset="2"/>
              <a:buChar char="u"/>
            </a:pPr>
            <a:r>
              <a:rPr kumimoji="1" lang="en-US" altLang="ja-JP" b="1" dirty="0">
                <a:latin typeface="Arial" panose="020B0604020202020204" pitchFamily="34" charset="0"/>
                <a:cs typeface="Arial" panose="020B0604020202020204" pitchFamily="34" charset="0"/>
              </a:rPr>
              <a:t>The first list covers transition technologies in upstream (fuel production) and power sector accounting for +50% of total CO2 emissions</a:t>
            </a:r>
          </a:p>
          <a:p>
            <a:pPr marL="342900" indent="-342900" algn="just">
              <a:buClr>
                <a:srgbClr val="FF0000"/>
              </a:buClr>
              <a:buFont typeface="Wingdings" panose="05000000000000000000" pitchFamily="2" charset="2"/>
              <a:buChar char="u"/>
            </a:pPr>
            <a:r>
              <a:rPr kumimoji="1" lang="en-US" altLang="ja-JP" b="1" dirty="0">
                <a:latin typeface="Arial" panose="020B0604020202020204" pitchFamily="34" charset="0"/>
                <a:cs typeface="Arial" panose="020B0604020202020204" pitchFamily="34" charset="0"/>
              </a:rPr>
              <a:t>To be expanded to other sectors (mid stream, down stream and end-use)</a:t>
            </a:r>
          </a:p>
          <a:p>
            <a:pPr algn="just"/>
            <a:endParaRPr kumimoji="1" lang="en-US" altLang="ja-JP" sz="2000" b="1" dirty="0">
              <a:cs typeface="Arial" panose="020B0604020202020204" pitchFamily="34" charset="0"/>
            </a:endParaRPr>
          </a:p>
          <a:p>
            <a:pPr marL="342900" indent="-342900">
              <a:buFont typeface="Wingdings" panose="05000000000000000000" pitchFamily="2" charset="2"/>
              <a:buChar char="u"/>
            </a:pPr>
            <a:endParaRPr kumimoji="1" lang="ja-JP" altLang="en-US" sz="2000" b="1" dirty="0">
              <a:cs typeface="Arial" panose="020B0604020202020204" pitchFamily="34" charset="0"/>
            </a:endParaRPr>
          </a:p>
        </p:txBody>
      </p:sp>
      <p:sp>
        <p:nvSpPr>
          <p:cNvPr id="10" name="テキスト ボックス 9">
            <a:extLst>
              <a:ext uri="{FF2B5EF4-FFF2-40B4-BE49-F238E27FC236}">
                <a16:creationId xmlns:a16="http://schemas.microsoft.com/office/drawing/2014/main" id="{A26A67F4-9127-FE67-B913-56439C8C60E8}"/>
              </a:ext>
            </a:extLst>
          </p:cNvPr>
          <p:cNvSpPr txBox="1"/>
          <p:nvPr/>
        </p:nvSpPr>
        <p:spPr>
          <a:xfrm>
            <a:off x="38100" y="0"/>
            <a:ext cx="9144000" cy="492443"/>
          </a:xfrm>
          <a:prstGeom prst="rect">
            <a:avLst/>
          </a:prstGeom>
          <a:solidFill>
            <a:srgbClr val="002060"/>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altLang="ja-JP" sz="2600" b="1" i="0" u="none" strike="noStrike" baseline="0" dirty="0">
                <a:solidFill>
                  <a:schemeClr val="bg1"/>
                </a:solidFill>
                <a:latin typeface="Arial" panose="020B0604020202020204" pitchFamily="34" charset="0"/>
                <a:cs typeface="Arial" panose="020B0604020202020204" pitchFamily="34" charset="0"/>
              </a:rPr>
              <a:t>Transition Technology List</a:t>
            </a:r>
          </a:p>
        </p:txBody>
      </p:sp>
      <p:pic>
        <p:nvPicPr>
          <p:cNvPr id="2" name="図 1">
            <a:extLst>
              <a:ext uri="{FF2B5EF4-FFF2-40B4-BE49-F238E27FC236}">
                <a16:creationId xmlns:a16="http://schemas.microsoft.com/office/drawing/2014/main" id="{FC22EB3B-EDAD-A97C-98A4-3FD11F9CD0A0}"/>
              </a:ext>
            </a:extLst>
          </p:cNvPr>
          <p:cNvPicPr>
            <a:picLocks noChangeAspect="1"/>
          </p:cNvPicPr>
          <p:nvPr/>
        </p:nvPicPr>
        <p:blipFill>
          <a:blip r:embed="rId3"/>
          <a:stretch>
            <a:fillRect/>
          </a:stretch>
        </p:blipFill>
        <p:spPr>
          <a:xfrm>
            <a:off x="165100" y="2007528"/>
            <a:ext cx="8723011" cy="4348823"/>
          </a:xfrm>
          <a:prstGeom prst="rect">
            <a:avLst/>
          </a:prstGeom>
        </p:spPr>
      </p:pic>
    </p:spTree>
    <p:extLst>
      <p:ext uri="{BB962C8B-B14F-4D97-AF65-F5344CB8AC3E}">
        <p14:creationId xmlns:p14="http://schemas.microsoft.com/office/powerpoint/2010/main" val="3348892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3534315-5D75-25F9-6D71-E35B5EFACA88}"/>
              </a:ext>
            </a:extLst>
          </p:cNvPr>
          <p:cNvSpPr txBox="1"/>
          <p:nvPr/>
        </p:nvSpPr>
        <p:spPr>
          <a:xfrm>
            <a:off x="0" y="0"/>
            <a:ext cx="9144000" cy="492443"/>
          </a:xfrm>
          <a:prstGeom prst="rect">
            <a:avLst/>
          </a:prstGeom>
          <a:solidFill>
            <a:srgbClr val="002060"/>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altLang="ja-JP" sz="2600" b="1" i="0" u="none" strike="noStrike" baseline="0" dirty="0">
                <a:solidFill>
                  <a:schemeClr val="bg1"/>
                </a:solidFill>
                <a:latin typeface="Arial" panose="020B0604020202020204" pitchFamily="34" charset="0"/>
                <a:cs typeface="Arial" panose="020B0604020202020204" pitchFamily="34" charset="0"/>
              </a:rPr>
              <a:t>Transition Finance (</a:t>
            </a:r>
            <a:r>
              <a:rPr lang="ja-JP" altLang="en-US" sz="2600" b="1" i="0" u="none" strike="noStrike" baseline="0" dirty="0">
                <a:solidFill>
                  <a:schemeClr val="bg1"/>
                </a:solidFill>
                <a:latin typeface="Arial" panose="020B0604020202020204" pitchFamily="34" charset="0"/>
                <a:cs typeface="Arial" panose="020B0604020202020204" pitchFamily="34" charset="0"/>
              </a:rPr>
              <a:t>２</a:t>
            </a:r>
            <a:r>
              <a:rPr lang="en-US" altLang="ja-JP" sz="2600" b="1" i="0" u="none" strike="noStrike" baseline="0" dirty="0">
                <a:solidFill>
                  <a:schemeClr val="bg1"/>
                </a:solidFill>
                <a:latin typeface="Arial" panose="020B0604020202020204" pitchFamily="34" charset="0"/>
                <a:cs typeface="Arial" panose="020B0604020202020204" pitchFamily="34" charset="0"/>
              </a:rPr>
              <a:t>)</a:t>
            </a:r>
          </a:p>
        </p:txBody>
      </p:sp>
      <p:sp>
        <p:nvSpPr>
          <p:cNvPr id="4" name="テキスト ボックス 3">
            <a:extLst>
              <a:ext uri="{FF2B5EF4-FFF2-40B4-BE49-F238E27FC236}">
                <a16:creationId xmlns:a16="http://schemas.microsoft.com/office/drawing/2014/main" id="{9A2A74E1-9FBA-CA42-9327-3BBA50DADB4A}"/>
              </a:ext>
            </a:extLst>
          </p:cNvPr>
          <p:cNvSpPr txBox="1"/>
          <p:nvPr/>
        </p:nvSpPr>
        <p:spPr>
          <a:xfrm>
            <a:off x="223024" y="612844"/>
            <a:ext cx="8697951" cy="6069034"/>
          </a:xfrm>
          <a:prstGeom prst="rect">
            <a:avLst/>
          </a:prstGeom>
          <a:noFill/>
        </p:spPr>
        <p:txBody>
          <a:bodyPr wrap="square" rtlCol="0">
            <a:spAutoFit/>
          </a:bodyPr>
          <a:lstStyle/>
          <a:p>
            <a:pPr marL="342900" indent="-342900" algn="just">
              <a:lnSpc>
                <a:spcPts val="2600"/>
              </a:lnSpc>
              <a:buClr>
                <a:srgbClr val="00B0F0"/>
              </a:buClr>
              <a:buFont typeface="Wingdings" panose="05000000000000000000" pitchFamily="2" charset="2"/>
              <a:buChar char="n"/>
            </a:pPr>
            <a:r>
              <a:rPr kumimoji="1" lang="en-US" altLang="ja-JP" sz="2000" b="1" dirty="0">
                <a:latin typeface="Arial" panose="020B0604020202020204" pitchFamily="34" charset="0"/>
                <a:cs typeface="Arial" panose="020B0604020202020204" pitchFamily="34" charset="0"/>
              </a:rPr>
              <a:t>Challenges</a:t>
            </a:r>
          </a:p>
          <a:p>
            <a:pPr marL="342900" indent="-342900" algn="just">
              <a:lnSpc>
                <a:spcPts val="2600"/>
              </a:lnSpc>
              <a:buClr>
                <a:srgbClr val="FF0000"/>
              </a:buClr>
              <a:buFont typeface="Wingdings" panose="05000000000000000000" pitchFamily="2" charset="2"/>
              <a:buChar char="u"/>
            </a:pPr>
            <a:r>
              <a:rPr lang="en-US" altLang="ja-JP" sz="2000" b="1" dirty="0">
                <a:latin typeface="Arial" panose="020B0604020202020204" pitchFamily="34" charset="0"/>
                <a:cs typeface="Arial" panose="020B0604020202020204" pitchFamily="34" charset="0"/>
              </a:rPr>
              <a:t>Project utilizing transition finance (TF) has not yet materialized. TF receivers are not aware of TF references and not capable to implement requirements</a:t>
            </a:r>
          </a:p>
          <a:p>
            <a:pPr marL="342900" indent="-342900" algn="just">
              <a:lnSpc>
                <a:spcPts val="2600"/>
              </a:lnSpc>
              <a:buClr>
                <a:srgbClr val="FF0000"/>
              </a:buClr>
              <a:buFont typeface="Wingdings" panose="05000000000000000000" pitchFamily="2" charset="2"/>
              <a:buChar char="u"/>
            </a:pPr>
            <a:r>
              <a:rPr lang="en-US" altLang="ja-JP" sz="2000" b="1" dirty="0">
                <a:latin typeface="Arial" panose="020B0604020202020204" pitchFamily="34" charset="0"/>
                <a:cs typeface="Arial" panose="020B0604020202020204" pitchFamily="34" charset="0"/>
              </a:rPr>
              <a:t>Public authorities could provide sectorial/national transition regulation roadmap, local supply chain and carbon market</a:t>
            </a:r>
          </a:p>
          <a:p>
            <a:pPr marL="342900" indent="-342900" algn="just">
              <a:lnSpc>
                <a:spcPts val="2600"/>
              </a:lnSpc>
              <a:buClr>
                <a:srgbClr val="FF0000"/>
              </a:buClr>
              <a:buFont typeface="Wingdings" panose="05000000000000000000" pitchFamily="2" charset="2"/>
              <a:buChar char="u"/>
            </a:pPr>
            <a:r>
              <a:rPr lang="en-US" altLang="ja-JP" sz="2000" b="1" dirty="0">
                <a:latin typeface="Arial" panose="020B0604020202020204" pitchFamily="34" charset="0"/>
                <a:cs typeface="Arial" panose="020B0604020202020204" pitchFamily="34" charset="0"/>
              </a:rPr>
              <a:t>Financial assistance to TF Receivers, blended finance, and dedicated funds from government could facilitate TF pilot development</a:t>
            </a:r>
          </a:p>
          <a:p>
            <a:pPr marL="342900" indent="-342900" algn="just">
              <a:lnSpc>
                <a:spcPts val="2600"/>
              </a:lnSpc>
              <a:buClr>
                <a:srgbClr val="FF0000"/>
              </a:buClr>
              <a:buFont typeface="Wingdings" panose="05000000000000000000" pitchFamily="2" charset="2"/>
              <a:buChar char="u"/>
            </a:pPr>
            <a:r>
              <a:rPr kumimoji="1" lang="en-US" altLang="ja-JP" sz="2000" b="1" dirty="0">
                <a:latin typeface="Arial" panose="020B0604020202020204" pitchFamily="34" charset="0"/>
                <a:cs typeface="Arial" panose="020B0604020202020204" pitchFamily="34" charset="0"/>
              </a:rPr>
              <a:t>Different interpretation of “transition finance” among various stakeholders in particular, Western governments, public organizations, financial institutions and the rest of the world with regard to the alignment with 1.5 degree goal </a:t>
            </a:r>
            <a:r>
              <a:rPr kumimoji="1" lang="en-US" altLang="ja-JP" sz="2000" b="1" u="sng" dirty="0">
                <a:latin typeface="Arial" panose="020B0604020202020204" pitchFamily="34" charset="0"/>
                <a:cs typeface="Arial" panose="020B0604020202020204" pitchFamily="34" charset="0"/>
              </a:rPr>
              <a:t>OR</a:t>
            </a:r>
            <a:r>
              <a:rPr kumimoji="1" lang="en-US" altLang="ja-JP" sz="2000" b="1" dirty="0">
                <a:latin typeface="Arial" panose="020B0604020202020204" pitchFamily="34" charset="0"/>
                <a:cs typeface="Arial" panose="020B0604020202020204" pitchFamily="34" charset="0"/>
              </a:rPr>
              <a:t> alignment with Paris Agreement temperature goal   </a:t>
            </a:r>
          </a:p>
          <a:p>
            <a:pPr marL="342900" indent="-342900" algn="just">
              <a:lnSpc>
                <a:spcPts val="2600"/>
              </a:lnSpc>
              <a:buClr>
                <a:srgbClr val="FF0000"/>
              </a:buClr>
              <a:buFont typeface="Wingdings" panose="05000000000000000000" pitchFamily="2" charset="2"/>
              <a:buChar char="u"/>
            </a:pPr>
            <a:r>
              <a:rPr kumimoji="1" lang="en-US" altLang="ja-JP" sz="2000" b="1" dirty="0">
                <a:latin typeface="Arial" panose="020B0604020202020204" pitchFamily="34" charset="0"/>
                <a:cs typeface="Arial" panose="020B0604020202020204" pitchFamily="34" charset="0"/>
              </a:rPr>
              <a:t>Strong influence of western countries in global standard setting</a:t>
            </a:r>
          </a:p>
          <a:p>
            <a:pPr marL="342900" indent="-342900" algn="just">
              <a:lnSpc>
                <a:spcPts val="2600"/>
              </a:lnSpc>
              <a:buClr>
                <a:srgbClr val="FF0000"/>
              </a:buClr>
              <a:buFont typeface="Wingdings" panose="05000000000000000000" pitchFamily="2" charset="2"/>
              <a:buChar char="u"/>
            </a:pPr>
            <a:r>
              <a:rPr kumimoji="1" lang="en-US" altLang="ja-JP" sz="2000" b="1" dirty="0">
                <a:latin typeface="Arial" panose="020B0604020202020204" pitchFamily="34" charset="0"/>
                <a:cs typeface="Arial" panose="020B0604020202020204" pitchFamily="34" charset="0"/>
              </a:rPr>
              <a:t>As a result, finance</a:t>
            </a:r>
            <a:r>
              <a:rPr kumimoji="1" lang="ja-JP" altLang="en-US"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institutions</a:t>
            </a:r>
            <a:r>
              <a:rPr kumimoji="1" lang="ja-JP" altLang="en-US"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tend to be hesitant in providing finance to transition technologies which are indispensable for pragmatic decarbonization pathway (e.g., CCGT, ammonia </a:t>
            </a:r>
            <a:r>
              <a:rPr kumimoji="1" lang="en-US" altLang="ja-JP" sz="2000" b="1" dirty="0" err="1">
                <a:latin typeface="Arial" panose="020B0604020202020204" pitchFamily="34" charset="0"/>
                <a:cs typeface="Arial" panose="020B0604020202020204" pitchFamily="34" charset="0"/>
              </a:rPr>
              <a:t>etc</a:t>
            </a:r>
            <a:r>
              <a:rPr kumimoji="1" lang="en-US" altLang="ja-JP" sz="20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72971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792" y="532035"/>
            <a:ext cx="8591770" cy="6069488"/>
          </a:xfrm>
        </p:spPr>
        <p:txBody>
          <a:bodyPr>
            <a:normAutofit/>
          </a:bodyPr>
          <a:lstStyle/>
          <a:p>
            <a:pPr marL="357188" indent="-357188" algn="just">
              <a:lnSpc>
                <a:spcPct val="100000"/>
              </a:lnSpc>
              <a:buFont typeface="Wingdings" panose="05000000000000000000" pitchFamily="2" charset="2"/>
              <a:buChar char="l"/>
              <a:tabLst>
                <a:tab pos="270510" algn="l"/>
              </a:tabLst>
            </a:pPr>
            <a:r>
              <a:rPr lang="en-US" altLang="ja-JP" sz="2400" b="1"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Pathways towards carbon neutrality could be diverse among countries reflecting their national circumstances. Transition pathways in Asian region are different from those in developed countries.  </a:t>
            </a:r>
          </a:p>
          <a:p>
            <a:pPr marL="357188" indent="-357188" algn="just">
              <a:lnSpc>
                <a:spcPct val="100000"/>
              </a:lnSpc>
              <a:buFont typeface="Wingdings" panose="05000000000000000000" pitchFamily="2" charset="2"/>
              <a:buChar char="l"/>
              <a:tabLst>
                <a:tab pos="270510" algn="l"/>
              </a:tabLst>
            </a:pPr>
            <a:r>
              <a:rPr lang="en-US" altLang="ja-JP" sz="2400" b="1" dirty="0">
                <a:latin typeface="Arial" panose="020B0604020202020204" pitchFamily="34" charset="0"/>
                <a:cs typeface="Arial" panose="020B0604020202020204" pitchFamily="34" charset="0"/>
              </a:rPr>
              <a:t>Given continuous role of fossil fuel in the Asian region, ammonia, hydrogen and CCUS are vital for decarbonization.</a:t>
            </a:r>
          </a:p>
          <a:p>
            <a:pPr marL="357188" indent="-357188" algn="just">
              <a:lnSpc>
                <a:spcPct val="100000"/>
              </a:lnSpc>
              <a:buFont typeface="Wingdings" panose="05000000000000000000" pitchFamily="2" charset="2"/>
              <a:buChar char="l"/>
              <a:tabLst>
                <a:tab pos="270510" algn="l"/>
              </a:tabLst>
            </a:pPr>
            <a:r>
              <a:rPr lang="en-GB" altLang="ja-JP" sz="2400" b="1" dirty="0">
                <a:effectLst/>
                <a:latin typeface="Arial" panose="020B0604020202020204" pitchFamily="34" charset="0"/>
                <a:ea typeface="游明朝" panose="02020400000000000000" pitchFamily="18" charset="-128"/>
                <a:cs typeface="Arial" panose="020B0604020202020204" pitchFamily="34" charset="0"/>
              </a:rPr>
              <a:t>Accordingly, transition finance tailored for Asian energy reality is absolutely necessary.</a:t>
            </a:r>
            <a:r>
              <a:rPr lang="en-US" altLang="ja-JP" sz="2400" b="1" dirty="0">
                <a:effectLst/>
                <a:latin typeface="Arial" panose="020B0604020202020204" pitchFamily="34" charset="0"/>
                <a:ea typeface="游明朝" panose="02020400000000000000" pitchFamily="18" charset="-128"/>
                <a:cs typeface="Arial" panose="020B0604020202020204" pitchFamily="34" charset="0"/>
              </a:rPr>
              <a:t> </a:t>
            </a:r>
          </a:p>
          <a:p>
            <a:pPr marL="357188" indent="-357188" algn="just">
              <a:lnSpc>
                <a:spcPct val="100000"/>
              </a:lnSpc>
              <a:buFont typeface="Wingdings" panose="05000000000000000000" pitchFamily="2" charset="2"/>
              <a:buChar char="l"/>
              <a:tabLst>
                <a:tab pos="270510" algn="l"/>
              </a:tabLst>
            </a:pPr>
            <a:r>
              <a:rPr lang="en-US" altLang="ja-JP" sz="2400" b="1" dirty="0">
                <a:latin typeface="Arial" panose="020B0604020202020204" pitchFamily="34" charset="0"/>
                <a:ea typeface="游明朝" panose="02020400000000000000" pitchFamily="18" charset="-128"/>
                <a:cs typeface="Arial" panose="020B0604020202020204" pitchFamily="34" charset="0"/>
              </a:rPr>
              <a:t>Policies and measures for encouraging the demand for transition technologies are crucial. </a:t>
            </a:r>
            <a:endParaRPr lang="en-US" altLang="ja-JP" sz="2400" b="1" dirty="0">
              <a:latin typeface="Arial" panose="020B0604020202020204" pitchFamily="34" charset="0"/>
              <a:cs typeface="Arial" panose="020B0604020202020204" pitchFamily="34" charset="0"/>
            </a:endParaRPr>
          </a:p>
          <a:p>
            <a:pPr marL="357188" indent="-357188" algn="just">
              <a:lnSpc>
                <a:spcPct val="100000"/>
              </a:lnSpc>
              <a:buFont typeface="Wingdings" panose="05000000000000000000" pitchFamily="2" charset="2"/>
              <a:buChar char="l"/>
              <a:tabLst>
                <a:tab pos="270510" algn="l"/>
              </a:tabLst>
            </a:pPr>
            <a:r>
              <a:rPr lang="en-GB" altLang="ja-JP" sz="2400" b="1" dirty="0">
                <a:effectLst/>
                <a:latin typeface="Arial" panose="020B0604020202020204" pitchFamily="34" charset="0"/>
                <a:ea typeface="游明朝" panose="02020400000000000000" pitchFamily="18" charset="-128"/>
                <a:cs typeface="Arial" panose="020B0604020202020204" pitchFamily="34" charset="0"/>
              </a:rPr>
              <a:t>Asian region should raise their voices in the global debate to ensure a smooth, realistic, and stepwise energy transition. </a:t>
            </a:r>
            <a:endParaRPr lang="en-US" altLang="ja-JP" sz="2200" b="1"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355600" indent="-355600">
              <a:lnSpc>
                <a:spcPct val="110000"/>
              </a:lnSpc>
              <a:buClr>
                <a:srgbClr val="33CCFF"/>
              </a:buClr>
              <a:buFont typeface="Wingdings" panose="05000000000000000000" pitchFamily="2" charset="2"/>
              <a:buChar char="l"/>
            </a:pPr>
            <a:endParaRPr lang="en-US" altLang="ja-JP" sz="2200" b="1" dirty="0">
              <a:latin typeface="Arial" panose="020B0604020202020204" pitchFamily="34" charset="0"/>
              <a:cs typeface="Arial" panose="020B0604020202020204" pitchFamily="34" charset="0"/>
            </a:endParaRPr>
          </a:p>
          <a:p>
            <a:pPr marL="355600" indent="-355600">
              <a:lnSpc>
                <a:spcPct val="110000"/>
              </a:lnSpc>
              <a:buClr>
                <a:srgbClr val="33CCFF"/>
              </a:buClr>
              <a:buFont typeface="Wingdings" panose="05000000000000000000" pitchFamily="2" charset="2"/>
              <a:buChar char="l"/>
            </a:pPr>
            <a:endParaRPr lang="en-US" altLang="ja-JP" sz="1800" b="1" dirty="0">
              <a:latin typeface="Arial" panose="020B0604020202020204" pitchFamily="34" charset="0"/>
              <a:cs typeface="Arial" panose="020B0604020202020204" pitchFamily="34" charset="0"/>
            </a:endParaRPr>
          </a:p>
          <a:p>
            <a:pPr marL="266700" indent="-266700">
              <a:lnSpc>
                <a:spcPct val="110000"/>
              </a:lnSpc>
              <a:buClr>
                <a:srgbClr val="33CCFF"/>
              </a:buClr>
              <a:buFont typeface="Wingdings" panose="05000000000000000000" pitchFamily="2" charset="2"/>
              <a:buChar char="n"/>
            </a:pPr>
            <a:endParaRPr lang="ja-JP" altLang="en-US" sz="1800" b="1" dirty="0"/>
          </a:p>
        </p:txBody>
      </p:sp>
      <p:sp>
        <p:nvSpPr>
          <p:cNvPr id="4" name="スライド番号プレースホルダー 3"/>
          <p:cNvSpPr>
            <a:spLocks noGrp="1"/>
          </p:cNvSpPr>
          <p:nvPr>
            <p:ph type="sldNum" sz="quarter" idx="12"/>
          </p:nvPr>
        </p:nvSpPr>
        <p:spPr/>
        <p:txBody>
          <a:bodyPr/>
          <a:lstStyle/>
          <a:p>
            <a:pPr defTabSz="342900"/>
            <a:fld id="{27971957-9CF1-5B4B-9934-F2B9C13569C5}" type="slidenum">
              <a:rPr lang="en-US" smtClean="0">
                <a:solidFill>
                  <a:prstClr val="black">
                    <a:tint val="75000"/>
                  </a:prstClr>
                </a:solidFill>
              </a:rPr>
              <a:pPr defTabSz="342900"/>
              <a:t>9</a:t>
            </a:fld>
            <a:endParaRPr lang="en-US">
              <a:solidFill>
                <a:prstClr val="black">
                  <a:tint val="75000"/>
                </a:prstClr>
              </a:solidFill>
            </a:endParaRPr>
          </a:p>
        </p:txBody>
      </p:sp>
      <p:sp>
        <p:nvSpPr>
          <p:cNvPr id="5" name="タイトル 1"/>
          <p:cNvSpPr txBox="1">
            <a:spLocks/>
          </p:cNvSpPr>
          <p:nvPr/>
        </p:nvSpPr>
        <p:spPr>
          <a:xfrm>
            <a:off x="26677" y="0"/>
            <a:ext cx="9144001" cy="399256"/>
          </a:xfrm>
          <a:prstGeom prst="rect">
            <a:avLst/>
          </a:prstGeom>
          <a:solidFill>
            <a:srgbClr val="002060"/>
          </a:solidFill>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400" b="1" dirty="0">
                <a:solidFill>
                  <a:schemeClr val="bg1"/>
                </a:solidFill>
                <a:latin typeface="Arial" panose="020B0604020202020204" pitchFamily="34" charset="0"/>
                <a:cs typeface="Arial" panose="020B0604020202020204" pitchFamily="34" charset="0"/>
              </a:rPr>
              <a:t>Decarbonization in the ASEAN Region</a:t>
            </a:r>
            <a:endParaRPr lang="ja-JP" alt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621658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1274</TotalTime>
  <Words>1237</Words>
  <Application>Microsoft Office PowerPoint</Application>
  <PresentationFormat>画面に合わせる (4:3)</PresentationFormat>
  <Paragraphs>116</Paragraphs>
  <Slides>10</Slides>
  <Notes>10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10</vt:i4>
      </vt:variant>
    </vt:vector>
  </HeadingPairs>
  <TitlesOfParts>
    <vt:vector size="19" baseType="lpstr">
      <vt:lpstr>Helvetica Neue</vt:lpstr>
      <vt:lpstr>Meiryo UI</vt:lpstr>
      <vt:lpstr>游明朝</vt:lpstr>
      <vt:lpstr>Arial</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Tsani Fauziah</dc:creator>
  <cp:lastModifiedBy>純 有馬</cp:lastModifiedBy>
  <cp:revision>806</cp:revision>
  <cp:lastPrinted>2022-04-10T07:43:22Z</cp:lastPrinted>
  <dcterms:created xsi:type="dcterms:W3CDTF">2016-12-13T04:01:49Z</dcterms:created>
  <dcterms:modified xsi:type="dcterms:W3CDTF">2023-10-14T03:20:43Z</dcterms:modified>
</cp:coreProperties>
</file>