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303" r:id="rId7"/>
    <p:sldId id="8624" r:id="rId8"/>
    <p:sldId id="8625" r:id="rId9"/>
    <p:sldId id="8626" r:id="rId10"/>
    <p:sldId id="8620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57" autoAdjust="0"/>
  </p:normalViewPr>
  <p:slideViewPr>
    <p:cSldViewPr snapToGrid="0">
      <p:cViewPr varScale="1">
        <p:scale>
          <a:sx n="99" d="100"/>
          <a:sy n="9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Sheet2!$B$4:$B$22</c:f>
              <c:strCache>
                <c:ptCount val="19"/>
                <c:pt idx="0">
                  <c:v>PM-SG</c:v>
                </c:pt>
                <c:pt idx="1">
                  <c:v>TH-PM</c:v>
                </c:pt>
                <c:pt idx="2">
                  <c:v>PM-SW</c:v>
                </c:pt>
                <c:pt idx="3">
                  <c:v>PM-SU</c:v>
                </c:pt>
                <c:pt idx="4">
                  <c:v>SW-KL</c:v>
                </c:pt>
                <c:pt idx="5">
                  <c:v>PH-SB</c:v>
                </c:pt>
                <c:pt idx="6">
                  <c:v>SW-BN</c:v>
                </c:pt>
                <c:pt idx="7">
                  <c:v>SB-SW</c:v>
                </c:pt>
                <c:pt idx="8">
                  <c:v>TH-LA</c:v>
                </c:pt>
                <c:pt idx="9">
                  <c:v>LA-VN</c:v>
                </c:pt>
                <c:pt idx="10">
                  <c:v>TH-MM</c:v>
                </c:pt>
                <c:pt idx="11">
                  <c:v>VN-KH</c:v>
                </c:pt>
                <c:pt idx="12">
                  <c:v>LA-KH</c:v>
                </c:pt>
                <c:pt idx="13">
                  <c:v>TH-KH</c:v>
                </c:pt>
                <c:pt idx="14">
                  <c:v>SB-KL</c:v>
                </c:pt>
                <c:pt idx="15">
                  <c:v>SU-SG</c:v>
                </c:pt>
                <c:pt idx="16">
                  <c:v>LA-MM</c:v>
                </c:pt>
                <c:pt idx="17">
                  <c:v>JV-KL</c:v>
                </c:pt>
                <c:pt idx="18">
                  <c:v>SU-JV</c:v>
                </c:pt>
              </c:strCache>
            </c:strRef>
          </c:cat>
          <c:val>
            <c:numRef>
              <c:f>Sheet2!$C$4:$C$22</c:f>
              <c:numCache>
                <c:formatCode>General</c:formatCode>
                <c:ptCount val="19"/>
                <c:pt idx="0">
                  <c:v>1050</c:v>
                </c:pt>
                <c:pt idx="1">
                  <c:v>300</c:v>
                </c:pt>
                <c:pt idx="2">
                  <c:v>0</c:v>
                </c:pt>
                <c:pt idx="3">
                  <c:v>0</c:v>
                </c:pt>
                <c:pt idx="4">
                  <c:v>230</c:v>
                </c:pt>
                <c:pt idx="5">
                  <c:v>0</c:v>
                </c:pt>
                <c:pt idx="6">
                  <c:v>0</c:v>
                </c:pt>
                <c:pt idx="7">
                  <c:v>50</c:v>
                </c:pt>
                <c:pt idx="8">
                  <c:v>700</c:v>
                </c:pt>
                <c:pt idx="9">
                  <c:v>570</c:v>
                </c:pt>
                <c:pt idx="10">
                  <c:v>0</c:v>
                </c:pt>
                <c:pt idx="11">
                  <c:v>250</c:v>
                </c:pt>
                <c:pt idx="12">
                  <c:v>300</c:v>
                </c:pt>
                <c:pt idx="13">
                  <c:v>200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1-4FC9-AC21-7E31F5D73C6B}"/>
            </c:ext>
          </c:extLst>
        </c:ser>
        <c:ser>
          <c:idx val="1"/>
          <c:order val="1"/>
          <c:tx>
            <c:strRef>
              <c:f>Sheet2!$E$2</c:f>
              <c:strCache>
                <c:ptCount val="1"/>
                <c:pt idx="0">
                  <c:v>2022-25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Sheet2!$B$4:$B$22</c:f>
              <c:strCache>
                <c:ptCount val="19"/>
                <c:pt idx="0">
                  <c:v>PM-SG</c:v>
                </c:pt>
                <c:pt idx="1">
                  <c:v>TH-PM</c:v>
                </c:pt>
                <c:pt idx="2">
                  <c:v>PM-SW</c:v>
                </c:pt>
                <c:pt idx="3">
                  <c:v>PM-SU</c:v>
                </c:pt>
                <c:pt idx="4">
                  <c:v>SW-KL</c:v>
                </c:pt>
                <c:pt idx="5">
                  <c:v>PH-SB</c:v>
                </c:pt>
                <c:pt idx="6">
                  <c:v>SW-BN</c:v>
                </c:pt>
                <c:pt idx="7">
                  <c:v>SB-SW</c:v>
                </c:pt>
                <c:pt idx="8">
                  <c:v>TH-LA</c:v>
                </c:pt>
                <c:pt idx="9">
                  <c:v>LA-VN</c:v>
                </c:pt>
                <c:pt idx="10">
                  <c:v>TH-MM</c:v>
                </c:pt>
                <c:pt idx="11">
                  <c:v>VN-KH</c:v>
                </c:pt>
                <c:pt idx="12">
                  <c:v>LA-KH</c:v>
                </c:pt>
                <c:pt idx="13">
                  <c:v>TH-KH</c:v>
                </c:pt>
                <c:pt idx="14">
                  <c:v>SB-KL</c:v>
                </c:pt>
                <c:pt idx="15">
                  <c:v>SU-SG</c:v>
                </c:pt>
                <c:pt idx="16">
                  <c:v>LA-MM</c:v>
                </c:pt>
                <c:pt idx="17">
                  <c:v>JV-KL</c:v>
                </c:pt>
                <c:pt idx="18">
                  <c:v>SU-JV</c:v>
                </c:pt>
              </c:strCache>
            </c:strRef>
          </c:cat>
          <c:val>
            <c:numRef>
              <c:f>Sheet2!$E$4:$E$22</c:f>
              <c:numCache>
                <c:formatCode>0.00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100</c:v>
                </c:pt>
                <c:pt idx="7">
                  <c:v>50</c:v>
                </c:pt>
                <c:pt idx="8">
                  <c:v>200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300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1-4FC9-AC21-7E31F5D73C6B}"/>
            </c:ext>
          </c:extLst>
        </c:ser>
        <c:ser>
          <c:idx val="2"/>
          <c:order val="2"/>
          <c:tx>
            <c:strRef>
              <c:f>Sheet2!$G$2</c:f>
              <c:strCache>
                <c:ptCount val="1"/>
                <c:pt idx="0">
                  <c:v>2026-30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Sheet2!$B$4:$B$22</c:f>
              <c:strCache>
                <c:ptCount val="19"/>
                <c:pt idx="0">
                  <c:v>PM-SG</c:v>
                </c:pt>
                <c:pt idx="1">
                  <c:v>TH-PM</c:v>
                </c:pt>
                <c:pt idx="2">
                  <c:v>PM-SW</c:v>
                </c:pt>
                <c:pt idx="3">
                  <c:v>PM-SU</c:v>
                </c:pt>
                <c:pt idx="4">
                  <c:v>SW-KL</c:v>
                </c:pt>
                <c:pt idx="5">
                  <c:v>PH-SB</c:v>
                </c:pt>
                <c:pt idx="6">
                  <c:v>SW-BN</c:v>
                </c:pt>
                <c:pt idx="7">
                  <c:v>SB-SW</c:v>
                </c:pt>
                <c:pt idx="8">
                  <c:v>TH-LA</c:v>
                </c:pt>
                <c:pt idx="9">
                  <c:v>LA-VN</c:v>
                </c:pt>
                <c:pt idx="10">
                  <c:v>TH-MM</c:v>
                </c:pt>
                <c:pt idx="11">
                  <c:v>VN-KH</c:v>
                </c:pt>
                <c:pt idx="12">
                  <c:v>LA-KH</c:v>
                </c:pt>
                <c:pt idx="13">
                  <c:v>TH-KH</c:v>
                </c:pt>
                <c:pt idx="14">
                  <c:v>SB-KL</c:v>
                </c:pt>
                <c:pt idx="15">
                  <c:v>SU-SG</c:v>
                </c:pt>
                <c:pt idx="16">
                  <c:v>LA-MM</c:v>
                </c:pt>
                <c:pt idx="17">
                  <c:v>JV-KL</c:v>
                </c:pt>
                <c:pt idx="18">
                  <c:v>SU-JV</c:v>
                </c:pt>
              </c:strCache>
            </c:strRef>
          </c:cat>
          <c:val>
            <c:numRef>
              <c:f>Sheet2!$G$4:$G$22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1400</c:v>
                </c:pt>
                <c:pt idx="4">
                  <c:v>300</c:v>
                </c:pt>
                <c:pt idx="5">
                  <c:v>200</c:v>
                </c:pt>
                <c:pt idx="6">
                  <c:v>0</c:v>
                </c:pt>
                <c:pt idx="7">
                  <c:v>50</c:v>
                </c:pt>
                <c:pt idx="8">
                  <c:v>200</c:v>
                </c:pt>
                <c:pt idx="9">
                  <c:v>0</c:v>
                </c:pt>
                <c:pt idx="10">
                  <c:v>1250</c:v>
                </c:pt>
                <c:pt idx="11">
                  <c:v>0</c:v>
                </c:pt>
                <c:pt idx="12">
                  <c:v>100</c:v>
                </c:pt>
                <c:pt idx="13">
                  <c:v>800</c:v>
                </c:pt>
                <c:pt idx="14">
                  <c:v>150</c:v>
                </c:pt>
                <c:pt idx="15">
                  <c:v>800</c:v>
                </c:pt>
                <c:pt idx="16">
                  <c:v>50</c:v>
                </c:pt>
                <c:pt idx="17">
                  <c:v>0</c:v>
                </c:pt>
                <c:pt idx="18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1-4FC9-AC21-7E31F5D73C6B}"/>
            </c:ext>
          </c:extLst>
        </c:ser>
        <c:ser>
          <c:idx val="3"/>
          <c:order val="3"/>
          <c:tx>
            <c:strRef>
              <c:f>Sheet2!$I$2</c:f>
              <c:strCache>
                <c:ptCount val="1"/>
                <c:pt idx="0">
                  <c:v>2031-35</c:v>
                </c:pt>
              </c:strCache>
            </c:strRef>
          </c:tx>
          <c:spPr>
            <a:solidFill>
              <a:srgbClr val="9954CC"/>
            </a:solidFill>
            <a:ln>
              <a:noFill/>
            </a:ln>
            <a:effectLst/>
          </c:spPr>
          <c:invertIfNegative val="0"/>
          <c:cat>
            <c:strRef>
              <c:f>Sheet2!$B$4:$B$22</c:f>
              <c:strCache>
                <c:ptCount val="19"/>
                <c:pt idx="0">
                  <c:v>PM-SG</c:v>
                </c:pt>
                <c:pt idx="1">
                  <c:v>TH-PM</c:v>
                </c:pt>
                <c:pt idx="2">
                  <c:v>PM-SW</c:v>
                </c:pt>
                <c:pt idx="3">
                  <c:v>PM-SU</c:v>
                </c:pt>
                <c:pt idx="4">
                  <c:v>SW-KL</c:v>
                </c:pt>
                <c:pt idx="5">
                  <c:v>PH-SB</c:v>
                </c:pt>
                <c:pt idx="6">
                  <c:v>SW-BN</c:v>
                </c:pt>
                <c:pt idx="7">
                  <c:v>SB-SW</c:v>
                </c:pt>
                <c:pt idx="8">
                  <c:v>TH-LA</c:v>
                </c:pt>
                <c:pt idx="9">
                  <c:v>LA-VN</c:v>
                </c:pt>
                <c:pt idx="10">
                  <c:v>TH-MM</c:v>
                </c:pt>
                <c:pt idx="11">
                  <c:v>VN-KH</c:v>
                </c:pt>
                <c:pt idx="12">
                  <c:v>LA-KH</c:v>
                </c:pt>
                <c:pt idx="13">
                  <c:v>TH-KH</c:v>
                </c:pt>
                <c:pt idx="14">
                  <c:v>SB-KL</c:v>
                </c:pt>
                <c:pt idx="15">
                  <c:v>SU-SG</c:v>
                </c:pt>
                <c:pt idx="16">
                  <c:v>LA-MM</c:v>
                </c:pt>
                <c:pt idx="17">
                  <c:v>JV-KL</c:v>
                </c:pt>
                <c:pt idx="18">
                  <c:v>SU-JV</c:v>
                </c:pt>
              </c:strCache>
            </c:strRef>
          </c:cat>
          <c:val>
            <c:numRef>
              <c:f>Sheet2!$I$4:$I$22</c:f>
              <c:numCache>
                <c:formatCode>General</c:formatCode>
                <c:ptCount val="19"/>
                <c:pt idx="0">
                  <c:v>0</c:v>
                </c:pt>
                <c:pt idx="1">
                  <c:v>50</c:v>
                </c:pt>
                <c:pt idx="2">
                  <c:v>0</c:v>
                </c:pt>
                <c:pt idx="3">
                  <c:v>600</c:v>
                </c:pt>
                <c:pt idx="4">
                  <c:v>100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100</c:v>
                </c:pt>
                <c:pt idx="13">
                  <c:v>0</c:v>
                </c:pt>
                <c:pt idx="14">
                  <c:v>50</c:v>
                </c:pt>
                <c:pt idx="15">
                  <c:v>200</c:v>
                </c:pt>
                <c:pt idx="16">
                  <c:v>0</c:v>
                </c:pt>
                <c:pt idx="17">
                  <c:v>0</c:v>
                </c:pt>
                <c:pt idx="18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F1-4FC9-AC21-7E31F5D73C6B}"/>
            </c:ext>
          </c:extLst>
        </c:ser>
        <c:ser>
          <c:idx val="4"/>
          <c:order val="4"/>
          <c:tx>
            <c:strRef>
              <c:f>Sheet2!$K$2</c:f>
              <c:strCache>
                <c:ptCount val="1"/>
                <c:pt idx="0">
                  <c:v>2036-40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Sheet2!$B$4:$B$22</c:f>
              <c:strCache>
                <c:ptCount val="19"/>
                <c:pt idx="0">
                  <c:v>PM-SG</c:v>
                </c:pt>
                <c:pt idx="1">
                  <c:v>TH-PM</c:v>
                </c:pt>
                <c:pt idx="2">
                  <c:v>PM-SW</c:v>
                </c:pt>
                <c:pt idx="3">
                  <c:v>PM-SU</c:v>
                </c:pt>
                <c:pt idx="4">
                  <c:v>SW-KL</c:v>
                </c:pt>
                <c:pt idx="5">
                  <c:v>PH-SB</c:v>
                </c:pt>
                <c:pt idx="6">
                  <c:v>SW-BN</c:v>
                </c:pt>
                <c:pt idx="7">
                  <c:v>SB-SW</c:v>
                </c:pt>
                <c:pt idx="8">
                  <c:v>TH-LA</c:v>
                </c:pt>
                <c:pt idx="9">
                  <c:v>LA-VN</c:v>
                </c:pt>
                <c:pt idx="10">
                  <c:v>TH-MM</c:v>
                </c:pt>
                <c:pt idx="11">
                  <c:v>VN-KH</c:v>
                </c:pt>
                <c:pt idx="12">
                  <c:v>LA-KH</c:v>
                </c:pt>
                <c:pt idx="13">
                  <c:v>TH-KH</c:v>
                </c:pt>
                <c:pt idx="14">
                  <c:v>SB-KL</c:v>
                </c:pt>
                <c:pt idx="15">
                  <c:v>SU-SG</c:v>
                </c:pt>
                <c:pt idx="16">
                  <c:v>LA-MM</c:v>
                </c:pt>
                <c:pt idx="17">
                  <c:v>JV-KL</c:v>
                </c:pt>
                <c:pt idx="18">
                  <c:v>SU-JV</c:v>
                </c:pt>
              </c:strCache>
            </c:strRef>
          </c:cat>
          <c:val>
            <c:numRef>
              <c:f>Sheet2!$K$4:$K$22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200</c:v>
                </c:pt>
                <c:pt idx="16">
                  <c:v>0</c:v>
                </c:pt>
                <c:pt idx="17">
                  <c:v>0</c:v>
                </c:pt>
                <c:pt idx="18">
                  <c:v>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1-4FC9-AC21-7E31F5D73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43825464"/>
        <c:axId val="843827432"/>
      </c:barChart>
      <c:catAx>
        <c:axId val="84382546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843827432"/>
        <c:crosses val="autoZero"/>
        <c:auto val="1"/>
        <c:lblAlgn val="ctr"/>
        <c:lblOffset val="100"/>
        <c:noMultiLvlLbl val="0"/>
      </c:catAx>
      <c:valAx>
        <c:axId val="8438274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84382546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E8E36-7615-4A55-BC27-060BC25D332D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D"/>
        </a:p>
      </dgm:t>
    </dgm:pt>
    <dgm:pt modelId="{1834BF24-FE14-4FD6-B706-75BD9A0A0EB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Technical</a:t>
          </a:r>
          <a:endParaRPr lang="en-ID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55C6BA-4A6A-4E8E-AFAF-5162D7966F54}" type="parTrans" cxnId="{2B412C46-D53E-4E57-BAD9-4F062983866A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0E14F-CC6D-416A-B9C9-0D8CBC320004}" type="sibTrans" cxnId="{2B412C46-D53E-4E57-BAD9-4F062983866A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84795-14C6-4DA2-BF37-FAD8CB250F5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Financial</a:t>
          </a:r>
          <a:endParaRPr lang="en-ID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64BA4-394C-4C2C-8161-04C0E185177B}" type="parTrans" cxnId="{0551002E-24DB-4B99-AABC-76B3A0C62383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05528C-EB43-4377-BC92-4376235449F5}" type="sibTrans" cxnId="{0551002E-24DB-4B99-AABC-76B3A0C62383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48F528-C6CF-4410-9610-7C44E985C11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Regulatory &amp; Institutional </a:t>
          </a:r>
          <a:endParaRPr lang="en-ID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163C6-EB9B-44F3-B258-015F7CDF7E61}" type="parTrans" cxnId="{CB751F90-E9E4-4C66-9F4A-E9B2D746CFE5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B3EED-CFD4-4B1C-8FEB-E0CF4C690813}" type="sibTrans" cxnId="{CB751F90-E9E4-4C66-9F4A-E9B2D746CFE5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476BD-1149-42B6-B124-1945C0101A96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Harmonized grid codes and interconnection standards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5F4CCB-8623-4BFC-8495-AF065B4753F8}" type="parTrans" cxnId="{AAAA353C-71A5-4D81-91BA-9E2AC6252572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106E91-28CE-4DA2-B1A5-43CA831AB3AD}" type="sibTrans" cxnId="{AAAA353C-71A5-4D81-91BA-9E2AC6252572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0CBBA2-DB7B-4A14-844E-EA4E8F2DC50A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Lack of participation of private investment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263E2-7DC0-4672-A0F6-3A4BF93B730C}" type="parTrans" cxnId="{65FC835E-55DE-4206-8C1E-5D5E8B401CC6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69F17-75E4-4B99-802F-2EAC2BD47E18}" type="sibTrans" cxnId="{65FC835E-55DE-4206-8C1E-5D5E8B401CC6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47364-D2D3-4A7A-AB65-6C3A4B839B12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Political requirements</a:t>
          </a:r>
          <a:endParaRPr lang="en-ID" sz="14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4C218-8B1B-4065-B729-42BE6A5B6DD4}" type="parTrans" cxnId="{E2BB356A-A2EA-488B-A4D3-5FDB081B875E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676250-0205-4698-89DA-79AE4451D222}" type="sibTrans" cxnId="{E2BB356A-A2EA-488B-A4D3-5FDB081B875E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109E-9F2E-4E16-9FB3-6BB1ECEF008F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Governance of expanding to MPT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F7CE2-7D93-4187-ACC7-B338DFD205B6}" type="parTrans" cxnId="{6A048CC2-B4B3-4163-BDDC-3E44031DC9C6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076EF-7FFD-4987-AEE5-376A4ABD31E6}" type="sibTrans" cxnId="{6A048CC2-B4B3-4163-BDDC-3E44031DC9C6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60B18-4A33-412A-A139-623D8559BAF5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High capital of grid investment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A39FB-F31E-4A60-96E2-AD9071A25D30}" type="parTrans" cxnId="{644F300D-5004-4943-BF95-335A42EE8678}">
      <dgm:prSet/>
      <dgm:spPr/>
      <dgm:t>
        <a:bodyPr/>
        <a:lstStyle/>
        <a:p>
          <a:endParaRPr lang="en-ID" sz="1400"/>
        </a:p>
      </dgm:t>
    </dgm:pt>
    <dgm:pt modelId="{DA11D500-F51D-46E7-93F2-0D260AD64D34}" type="sibTrans" cxnId="{644F300D-5004-4943-BF95-335A42EE8678}">
      <dgm:prSet/>
      <dgm:spPr/>
      <dgm:t>
        <a:bodyPr/>
        <a:lstStyle/>
        <a:p>
          <a:endParaRPr lang="en-ID" sz="1400"/>
        </a:p>
      </dgm:t>
    </dgm:pt>
    <dgm:pt modelId="{0808CFD4-FB4E-41E4-BD3D-30FE871F403D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MPT playbook &amp; institutional set up for enabling MPT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DC1B9-0B20-4143-AD6F-FE19280C0CA7}" type="parTrans" cxnId="{C92C202A-0753-4348-99F8-2B6CABB96842}">
      <dgm:prSet/>
      <dgm:spPr/>
      <dgm:t>
        <a:bodyPr/>
        <a:lstStyle/>
        <a:p>
          <a:endParaRPr lang="en-ID" sz="1400"/>
        </a:p>
      </dgm:t>
    </dgm:pt>
    <dgm:pt modelId="{49314592-2E76-4B2A-A62E-D6A497C45EC8}" type="sibTrans" cxnId="{C92C202A-0753-4348-99F8-2B6CABB96842}">
      <dgm:prSet/>
      <dgm:spPr/>
      <dgm:t>
        <a:bodyPr/>
        <a:lstStyle/>
        <a:p>
          <a:endParaRPr lang="en-ID" sz="1400"/>
        </a:p>
      </dgm:t>
    </dgm:pt>
    <dgm:pt modelId="{A75EE1AF-E6E4-4BFD-88C8-6914F7D98BAF}" type="pres">
      <dgm:prSet presAssocID="{B35E8E36-7615-4A55-BC27-060BC25D332D}" presName="Name0" presStyleCnt="0">
        <dgm:presLayoutVars>
          <dgm:dir/>
          <dgm:animLvl val="lvl"/>
          <dgm:resizeHandles val="exact"/>
        </dgm:presLayoutVars>
      </dgm:prSet>
      <dgm:spPr/>
    </dgm:pt>
    <dgm:pt modelId="{62347E59-EB74-423F-8829-B97AC32AD438}" type="pres">
      <dgm:prSet presAssocID="{1834BF24-FE14-4FD6-B706-75BD9A0A0EBD}" presName="composite" presStyleCnt="0"/>
      <dgm:spPr/>
    </dgm:pt>
    <dgm:pt modelId="{09C053B4-A5BE-418A-B822-72E0809B1579}" type="pres">
      <dgm:prSet presAssocID="{1834BF24-FE14-4FD6-B706-75BD9A0A0EB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17D9105-9298-43A6-8AF2-D1AF1B12FA0D}" type="pres">
      <dgm:prSet presAssocID="{1834BF24-FE14-4FD6-B706-75BD9A0A0EBD}" presName="desTx" presStyleLbl="revTx" presStyleIdx="0" presStyleCnt="3">
        <dgm:presLayoutVars>
          <dgm:bulletEnabled val="1"/>
        </dgm:presLayoutVars>
      </dgm:prSet>
      <dgm:spPr/>
    </dgm:pt>
    <dgm:pt modelId="{1C811DA9-1A28-4034-B74D-60E8960BFF37}" type="pres">
      <dgm:prSet presAssocID="{68F0E14F-CC6D-416A-B9C9-0D8CBC320004}" presName="space" presStyleCnt="0"/>
      <dgm:spPr/>
    </dgm:pt>
    <dgm:pt modelId="{6B345523-A96F-43B1-AA81-5426804B7424}" type="pres">
      <dgm:prSet presAssocID="{8B984795-14C6-4DA2-BF37-FAD8CB250F54}" presName="composite" presStyleCnt="0"/>
      <dgm:spPr/>
    </dgm:pt>
    <dgm:pt modelId="{9FABF3B2-830A-4F03-9FF4-3D1891ADE566}" type="pres">
      <dgm:prSet presAssocID="{8B984795-14C6-4DA2-BF37-FAD8CB250F5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A572FD6-2002-40AE-9A7C-ED782690447B}" type="pres">
      <dgm:prSet presAssocID="{8B984795-14C6-4DA2-BF37-FAD8CB250F54}" presName="desTx" presStyleLbl="revTx" presStyleIdx="1" presStyleCnt="3">
        <dgm:presLayoutVars>
          <dgm:bulletEnabled val="1"/>
        </dgm:presLayoutVars>
      </dgm:prSet>
      <dgm:spPr/>
    </dgm:pt>
    <dgm:pt modelId="{65E9288A-83F8-496D-8A6C-68F6A4CBF866}" type="pres">
      <dgm:prSet presAssocID="{0C05528C-EB43-4377-BC92-4376235449F5}" presName="space" presStyleCnt="0"/>
      <dgm:spPr/>
    </dgm:pt>
    <dgm:pt modelId="{B1AA434B-A526-483E-9921-8340CE826AD0}" type="pres">
      <dgm:prSet presAssocID="{6148F528-C6CF-4410-9610-7C44E985C114}" presName="composite" presStyleCnt="0"/>
      <dgm:spPr/>
    </dgm:pt>
    <dgm:pt modelId="{2E5E4068-3D0D-4A61-9B25-F48C17C4F68F}" type="pres">
      <dgm:prSet presAssocID="{6148F528-C6CF-4410-9610-7C44E985C114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B4DD1EA-E1C4-424C-A563-0DA0F3AF705A}" type="pres">
      <dgm:prSet presAssocID="{6148F528-C6CF-4410-9610-7C44E985C114}" presName="desTx" presStyleLbl="revTx" presStyleIdx="2" presStyleCnt="3">
        <dgm:presLayoutVars>
          <dgm:bulletEnabled val="1"/>
        </dgm:presLayoutVars>
      </dgm:prSet>
      <dgm:spPr/>
    </dgm:pt>
  </dgm:ptLst>
  <dgm:cxnLst>
    <dgm:cxn modelId="{B8DD8606-3E0D-42C7-8BB3-3EAF6A185FFE}" type="presOf" srcId="{AB31109E-9F2E-4E16-9FB3-6BB1ECEF008F}" destId="{8B4DD1EA-E1C4-424C-A563-0DA0F3AF705A}" srcOrd="0" destOrd="1" presId="urn:microsoft.com/office/officeart/2005/8/layout/chevron1"/>
    <dgm:cxn modelId="{17D6AE09-FCDC-47D3-A952-F81059B65824}" type="presOf" srcId="{8B984795-14C6-4DA2-BF37-FAD8CB250F54}" destId="{9FABF3B2-830A-4F03-9FF4-3D1891ADE566}" srcOrd="0" destOrd="0" presId="urn:microsoft.com/office/officeart/2005/8/layout/chevron1"/>
    <dgm:cxn modelId="{644F300D-5004-4943-BF95-335A42EE8678}" srcId="{8B984795-14C6-4DA2-BF37-FAD8CB250F54}" destId="{62160B18-4A33-412A-A139-623D8559BAF5}" srcOrd="1" destOrd="0" parTransId="{0B5A39FB-F31E-4A60-96E2-AD9071A25D30}" sibTransId="{DA11D500-F51D-46E7-93F2-0D260AD64D34}"/>
    <dgm:cxn modelId="{DAEC6E15-322F-4B75-879E-E1EE83166234}" type="presOf" srcId="{1834BF24-FE14-4FD6-B706-75BD9A0A0EBD}" destId="{09C053B4-A5BE-418A-B822-72E0809B1579}" srcOrd="0" destOrd="0" presId="urn:microsoft.com/office/officeart/2005/8/layout/chevron1"/>
    <dgm:cxn modelId="{C92C202A-0753-4348-99F8-2B6CABB96842}" srcId="{6148F528-C6CF-4410-9610-7C44E985C114}" destId="{0808CFD4-FB4E-41E4-BD3D-30FE871F403D}" srcOrd="2" destOrd="0" parTransId="{10EDC1B9-0B20-4143-AD6F-FE19280C0CA7}" sibTransId="{49314592-2E76-4B2A-A62E-D6A497C45EC8}"/>
    <dgm:cxn modelId="{0551002E-24DB-4B99-AABC-76B3A0C62383}" srcId="{B35E8E36-7615-4A55-BC27-060BC25D332D}" destId="{8B984795-14C6-4DA2-BF37-FAD8CB250F54}" srcOrd="1" destOrd="0" parTransId="{7A664BA4-394C-4C2C-8161-04C0E185177B}" sibTransId="{0C05528C-EB43-4377-BC92-4376235449F5}"/>
    <dgm:cxn modelId="{BFC48A35-77C5-474A-98ED-FF08549C2039}" type="presOf" srcId="{62160B18-4A33-412A-A139-623D8559BAF5}" destId="{CA572FD6-2002-40AE-9A7C-ED782690447B}" srcOrd="0" destOrd="1" presId="urn:microsoft.com/office/officeart/2005/8/layout/chevron1"/>
    <dgm:cxn modelId="{246FA339-747F-41E5-B2A6-40ACF7B4101A}" type="presOf" srcId="{B35E8E36-7615-4A55-BC27-060BC25D332D}" destId="{A75EE1AF-E6E4-4BFD-88C8-6914F7D98BAF}" srcOrd="0" destOrd="0" presId="urn:microsoft.com/office/officeart/2005/8/layout/chevron1"/>
    <dgm:cxn modelId="{AAAA353C-71A5-4D81-91BA-9E2AC6252572}" srcId="{1834BF24-FE14-4FD6-B706-75BD9A0A0EBD}" destId="{AB9476BD-1149-42B6-B124-1945C0101A96}" srcOrd="0" destOrd="0" parTransId="{4F5F4CCB-8623-4BFC-8495-AF065B4753F8}" sibTransId="{9A106E91-28CE-4DA2-B1A5-43CA831AB3AD}"/>
    <dgm:cxn modelId="{65FC835E-55DE-4206-8C1E-5D5E8B401CC6}" srcId="{8B984795-14C6-4DA2-BF37-FAD8CB250F54}" destId="{730CBBA2-DB7B-4A14-844E-EA4E8F2DC50A}" srcOrd="0" destOrd="0" parTransId="{057263E2-7DC0-4672-A0F6-3A4BF93B730C}" sibTransId="{62069F17-75E4-4B99-802F-2EAC2BD47E18}"/>
    <dgm:cxn modelId="{A97EBA65-E044-4892-976C-030169750404}" type="presOf" srcId="{730CBBA2-DB7B-4A14-844E-EA4E8F2DC50A}" destId="{CA572FD6-2002-40AE-9A7C-ED782690447B}" srcOrd="0" destOrd="0" presId="urn:microsoft.com/office/officeart/2005/8/layout/chevron1"/>
    <dgm:cxn modelId="{2B412C46-D53E-4E57-BAD9-4F062983866A}" srcId="{B35E8E36-7615-4A55-BC27-060BC25D332D}" destId="{1834BF24-FE14-4FD6-B706-75BD9A0A0EBD}" srcOrd="0" destOrd="0" parTransId="{DD55C6BA-4A6A-4E8E-AFAF-5162D7966F54}" sibTransId="{68F0E14F-CC6D-416A-B9C9-0D8CBC320004}"/>
    <dgm:cxn modelId="{E2BB356A-A2EA-488B-A4D3-5FDB081B875E}" srcId="{6148F528-C6CF-4410-9610-7C44E985C114}" destId="{1BE47364-D2D3-4A7A-AB65-6C3A4B839B12}" srcOrd="0" destOrd="0" parTransId="{B1F4C218-8B1B-4065-B729-42BE6A5B6DD4}" sibTransId="{69676250-0205-4698-89DA-79AE4451D222}"/>
    <dgm:cxn modelId="{BBEF3B4D-BDAE-4A01-9BF4-029DCDB10069}" type="presOf" srcId="{1BE47364-D2D3-4A7A-AB65-6C3A4B839B12}" destId="{8B4DD1EA-E1C4-424C-A563-0DA0F3AF705A}" srcOrd="0" destOrd="0" presId="urn:microsoft.com/office/officeart/2005/8/layout/chevron1"/>
    <dgm:cxn modelId="{F0BFD76F-4DD2-48F4-8E6A-DCB78DEC778C}" type="presOf" srcId="{0808CFD4-FB4E-41E4-BD3D-30FE871F403D}" destId="{8B4DD1EA-E1C4-424C-A563-0DA0F3AF705A}" srcOrd="0" destOrd="2" presId="urn:microsoft.com/office/officeart/2005/8/layout/chevron1"/>
    <dgm:cxn modelId="{949E6474-0F1A-4C55-A557-52994B524534}" type="presOf" srcId="{6148F528-C6CF-4410-9610-7C44E985C114}" destId="{2E5E4068-3D0D-4A61-9B25-F48C17C4F68F}" srcOrd="0" destOrd="0" presId="urn:microsoft.com/office/officeart/2005/8/layout/chevron1"/>
    <dgm:cxn modelId="{C94BEB75-817F-4555-834D-211E8905AD8E}" type="presOf" srcId="{AB9476BD-1149-42B6-B124-1945C0101A96}" destId="{617D9105-9298-43A6-8AF2-D1AF1B12FA0D}" srcOrd="0" destOrd="0" presId="urn:microsoft.com/office/officeart/2005/8/layout/chevron1"/>
    <dgm:cxn modelId="{CB751F90-E9E4-4C66-9F4A-E9B2D746CFE5}" srcId="{B35E8E36-7615-4A55-BC27-060BC25D332D}" destId="{6148F528-C6CF-4410-9610-7C44E985C114}" srcOrd="2" destOrd="0" parTransId="{498163C6-EB9B-44F3-B258-015F7CDF7E61}" sibTransId="{6A4B3EED-CFD4-4B1C-8FEB-E0CF4C690813}"/>
    <dgm:cxn modelId="{6A048CC2-B4B3-4163-BDDC-3E44031DC9C6}" srcId="{6148F528-C6CF-4410-9610-7C44E985C114}" destId="{AB31109E-9F2E-4E16-9FB3-6BB1ECEF008F}" srcOrd="1" destOrd="0" parTransId="{4E2F7CE2-7D93-4187-ACC7-B338DFD205B6}" sibTransId="{6A6076EF-7FFD-4987-AEE5-376A4ABD31E6}"/>
    <dgm:cxn modelId="{33907F95-4C61-434D-BA3D-A2D0D9C0DA14}" type="presParOf" srcId="{A75EE1AF-E6E4-4BFD-88C8-6914F7D98BAF}" destId="{62347E59-EB74-423F-8829-B97AC32AD438}" srcOrd="0" destOrd="0" presId="urn:microsoft.com/office/officeart/2005/8/layout/chevron1"/>
    <dgm:cxn modelId="{53F6CC5A-76AE-4F17-A65B-040B88E6D8B7}" type="presParOf" srcId="{62347E59-EB74-423F-8829-B97AC32AD438}" destId="{09C053B4-A5BE-418A-B822-72E0809B1579}" srcOrd="0" destOrd="0" presId="urn:microsoft.com/office/officeart/2005/8/layout/chevron1"/>
    <dgm:cxn modelId="{29BE2073-22BE-4D1D-B664-CAFC339ECD15}" type="presParOf" srcId="{62347E59-EB74-423F-8829-B97AC32AD438}" destId="{617D9105-9298-43A6-8AF2-D1AF1B12FA0D}" srcOrd="1" destOrd="0" presId="urn:microsoft.com/office/officeart/2005/8/layout/chevron1"/>
    <dgm:cxn modelId="{A55924C9-48B1-4BD2-8D61-97024293AE27}" type="presParOf" srcId="{A75EE1AF-E6E4-4BFD-88C8-6914F7D98BAF}" destId="{1C811DA9-1A28-4034-B74D-60E8960BFF37}" srcOrd="1" destOrd="0" presId="urn:microsoft.com/office/officeart/2005/8/layout/chevron1"/>
    <dgm:cxn modelId="{F42D5B45-7A61-4260-AC3E-B4C9F112A6BE}" type="presParOf" srcId="{A75EE1AF-E6E4-4BFD-88C8-6914F7D98BAF}" destId="{6B345523-A96F-43B1-AA81-5426804B7424}" srcOrd="2" destOrd="0" presId="urn:microsoft.com/office/officeart/2005/8/layout/chevron1"/>
    <dgm:cxn modelId="{50C5508C-B6C2-47EA-BEFC-68677DA00BFC}" type="presParOf" srcId="{6B345523-A96F-43B1-AA81-5426804B7424}" destId="{9FABF3B2-830A-4F03-9FF4-3D1891ADE566}" srcOrd="0" destOrd="0" presId="urn:microsoft.com/office/officeart/2005/8/layout/chevron1"/>
    <dgm:cxn modelId="{B5540FDE-1DAB-4186-A1ED-C0B14610D294}" type="presParOf" srcId="{6B345523-A96F-43B1-AA81-5426804B7424}" destId="{CA572FD6-2002-40AE-9A7C-ED782690447B}" srcOrd="1" destOrd="0" presId="urn:microsoft.com/office/officeart/2005/8/layout/chevron1"/>
    <dgm:cxn modelId="{001D26DB-CEA5-4829-94FA-DCB902237843}" type="presParOf" srcId="{A75EE1AF-E6E4-4BFD-88C8-6914F7D98BAF}" destId="{65E9288A-83F8-496D-8A6C-68F6A4CBF866}" srcOrd="3" destOrd="0" presId="urn:microsoft.com/office/officeart/2005/8/layout/chevron1"/>
    <dgm:cxn modelId="{F8A73DDB-30A2-4AC5-BF1D-BDA4CB571D95}" type="presParOf" srcId="{A75EE1AF-E6E4-4BFD-88C8-6914F7D98BAF}" destId="{B1AA434B-A526-483E-9921-8340CE826AD0}" srcOrd="4" destOrd="0" presId="urn:microsoft.com/office/officeart/2005/8/layout/chevron1"/>
    <dgm:cxn modelId="{7788C2FF-F62E-4B95-A367-A47528D5F65D}" type="presParOf" srcId="{B1AA434B-A526-483E-9921-8340CE826AD0}" destId="{2E5E4068-3D0D-4A61-9B25-F48C17C4F68F}" srcOrd="0" destOrd="0" presId="urn:microsoft.com/office/officeart/2005/8/layout/chevron1"/>
    <dgm:cxn modelId="{01276B4C-E352-4C06-9B35-5CC932D4D9CB}" type="presParOf" srcId="{B1AA434B-A526-483E-9921-8340CE826AD0}" destId="{8B4DD1EA-E1C4-424C-A563-0DA0F3AF705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E8E36-7615-4A55-BC27-060BC25D33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834BF24-FE14-4FD6-B706-75BD9A0A0EB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Increasing Political Support for Interconnection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55C6BA-4A6A-4E8E-AFAF-5162D7966F54}" type="parTrans" cxnId="{2B412C46-D53E-4E57-BAD9-4F062983866A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0E14F-CC6D-416A-B9C9-0D8CBC320004}" type="sibTrans" cxnId="{2B412C46-D53E-4E57-BAD9-4F062983866A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84795-14C6-4DA2-BF37-FAD8CB250F5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Pursuit of National Climate Target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64BA4-394C-4C2C-8161-04C0E185177B}" type="parTrans" cxnId="{0551002E-24DB-4B99-AABC-76B3A0C62383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05528C-EB43-4377-BC92-4376235449F5}" type="sibTrans" cxnId="{0551002E-24DB-4B99-AABC-76B3A0C62383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476BD-1149-42B6-B124-1945C0101A96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Higher buy-in from AMS utility to interconnect.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5F4CCB-8623-4BFC-8495-AF065B4753F8}" type="parTrans" cxnId="{AAAA353C-71A5-4D81-91BA-9E2AC6252572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106E91-28CE-4DA2-B1A5-43CA831AB3AD}" type="sibTrans" cxnId="{AAAA353C-71A5-4D81-91BA-9E2AC6252572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0CBBA2-DB7B-4A14-844E-EA4E8F2DC50A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ASEAN members increase its commitment to energy transition as seen in the updated PDP.</a:t>
          </a:r>
          <a:endParaRPr lang="en-ID" sz="14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263E2-7DC0-4672-A0F6-3A4BF93B730C}" type="parTrans" cxnId="{65FC835E-55DE-4206-8C1E-5D5E8B401CC6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69F17-75E4-4B99-802F-2EAC2BD47E18}" type="sibTrans" cxnId="{65FC835E-55DE-4206-8C1E-5D5E8B401CC6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D6CAC-EB64-4101-8516-63F905DFF33E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AMS limitations, such as land and competitive price could be seen as an opportunity</a:t>
          </a:r>
          <a:endParaRPr lang="en-ID" sz="14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9275F-721A-4438-A294-FDE0319EDECD}" type="parTrans" cxnId="{8C4D22BF-7999-4200-8555-EDDBBAD35C66}">
      <dgm:prSet/>
      <dgm:spPr/>
      <dgm:t>
        <a:bodyPr/>
        <a:lstStyle/>
        <a:p>
          <a:endParaRPr lang="en-ID" sz="1400"/>
        </a:p>
      </dgm:t>
    </dgm:pt>
    <dgm:pt modelId="{AAE2BBE3-F03E-4BDE-81A3-511CDC8B85FE}" type="sibTrans" cxnId="{8C4D22BF-7999-4200-8555-EDDBBAD35C66}">
      <dgm:prSet/>
      <dgm:spPr/>
      <dgm:t>
        <a:bodyPr/>
        <a:lstStyle/>
        <a:p>
          <a:endParaRPr lang="en-ID" sz="1400"/>
        </a:p>
      </dgm:t>
    </dgm:pt>
    <dgm:pt modelId="{A7C0E2F0-F25F-4144-89BD-F67ED9690C24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Increasing regional energy security </a:t>
          </a: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to lower cost &amp; avoid energy price shock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27A88-AA29-4CA7-B4B4-5895D216BCFE}" type="parTrans" cxnId="{5BB89ABE-8A5B-4BB1-BA69-7A64DB8388CB}">
      <dgm:prSet/>
      <dgm:spPr/>
      <dgm:t>
        <a:bodyPr/>
        <a:lstStyle/>
        <a:p>
          <a:endParaRPr lang="en-ID" sz="1400"/>
        </a:p>
      </dgm:t>
    </dgm:pt>
    <dgm:pt modelId="{33A969E8-94B4-4E83-B299-B063FAEBE84C}" type="sibTrans" cxnId="{5BB89ABE-8A5B-4BB1-BA69-7A64DB8388CB}">
      <dgm:prSet/>
      <dgm:spPr/>
      <dgm:t>
        <a:bodyPr/>
        <a:lstStyle/>
        <a:p>
          <a:endParaRPr lang="en-ID" sz="1400"/>
        </a:p>
      </dgm:t>
    </dgm:pt>
    <dgm:pt modelId="{5949E066-0427-4D56-8663-DCC1C6691736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Economic potential for domestic power supply manufacturing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E39AE-D20F-4F1E-AAF2-4805479A0551}" type="parTrans" cxnId="{556007B9-BA27-4F22-BA39-0394CBA41320}">
      <dgm:prSet/>
      <dgm:spPr/>
      <dgm:t>
        <a:bodyPr/>
        <a:lstStyle/>
        <a:p>
          <a:endParaRPr lang="en-ID"/>
        </a:p>
      </dgm:t>
    </dgm:pt>
    <dgm:pt modelId="{AEA01334-DA73-4F68-B995-8F1003E8C37D}" type="sibTrans" cxnId="{556007B9-BA27-4F22-BA39-0394CBA41320}">
      <dgm:prSet/>
      <dgm:spPr/>
      <dgm:t>
        <a:bodyPr/>
        <a:lstStyle/>
        <a:p>
          <a:endParaRPr lang="en-ID"/>
        </a:p>
      </dgm:t>
    </dgm:pt>
    <dgm:pt modelId="{6615C614-69A2-41EE-BB26-BA1E0A487DE5}">
      <dgm:prSet phldrT="[Text]" custT="1"/>
      <dgm:spPr/>
      <dgm:t>
        <a:bodyPr/>
        <a:lstStyle/>
        <a:p>
          <a:pPr>
            <a:spcAft>
              <a:spcPct val="15000"/>
            </a:spcAft>
          </a:pP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D5AC2-0012-46EC-9728-6313C3C19752}" type="sibTrans" cxnId="{8531B86C-433B-402F-A82E-38A783FFAFB5}">
      <dgm:prSet/>
      <dgm:spPr/>
      <dgm:t>
        <a:bodyPr/>
        <a:lstStyle/>
        <a:p>
          <a:endParaRPr lang="en-ID" sz="1400"/>
        </a:p>
      </dgm:t>
    </dgm:pt>
    <dgm:pt modelId="{15283830-F7B0-4FF6-897C-368B720FF678}" type="parTrans" cxnId="{8531B86C-433B-402F-A82E-38A783FFAFB5}">
      <dgm:prSet/>
      <dgm:spPr/>
      <dgm:t>
        <a:bodyPr/>
        <a:lstStyle/>
        <a:p>
          <a:endParaRPr lang="en-ID" sz="1400"/>
        </a:p>
      </dgm:t>
    </dgm:pt>
    <dgm:pt modelId="{0C1BBFFA-98BF-4F87-B8C1-24C72D1B1E5A}" type="pres">
      <dgm:prSet presAssocID="{B35E8E36-7615-4A55-BC27-060BC25D332D}" presName="Name0" presStyleCnt="0">
        <dgm:presLayoutVars>
          <dgm:dir/>
          <dgm:animLvl val="lvl"/>
          <dgm:resizeHandles val="exact"/>
        </dgm:presLayoutVars>
      </dgm:prSet>
      <dgm:spPr/>
    </dgm:pt>
    <dgm:pt modelId="{9FB4F22B-2686-4F64-B41F-614F06BEF4C0}" type="pres">
      <dgm:prSet presAssocID="{1834BF24-FE14-4FD6-B706-75BD9A0A0EBD}" presName="composite" presStyleCnt="0"/>
      <dgm:spPr/>
    </dgm:pt>
    <dgm:pt modelId="{06DA1AA3-2A7A-4B80-9BE9-0874D5B250ED}" type="pres">
      <dgm:prSet presAssocID="{1834BF24-FE14-4FD6-B706-75BD9A0A0EB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C8A888B-E914-4A42-BC40-BAB70C011E95}" type="pres">
      <dgm:prSet presAssocID="{1834BF24-FE14-4FD6-B706-75BD9A0A0EBD}" presName="desTx" presStyleLbl="alignAccFollowNode1" presStyleIdx="0" presStyleCnt="2">
        <dgm:presLayoutVars>
          <dgm:bulletEnabled val="1"/>
        </dgm:presLayoutVars>
      </dgm:prSet>
      <dgm:spPr/>
    </dgm:pt>
    <dgm:pt modelId="{3608842A-9F97-4E19-B7BE-46548F4F3704}" type="pres">
      <dgm:prSet presAssocID="{68F0E14F-CC6D-416A-B9C9-0D8CBC320004}" presName="space" presStyleCnt="0"/>
      <dgm:spPr/>
    </dgm:pt>
    <dgm:pt modelId="{380B958F-374A-4994-A89F-2773E0851C2E}" type="pres">
      <dgm:prSet presAssocID="{8B984795-14C6-4DA2-BF37-FAD8CB250F54}" presName="composite" presStyleCnt="0"/>
      <dgm:spPr/>
    </dgm:pt>
    <dgm:pt modelId="{8BDA33D0-4AFD-4961-B3E3-E98C0840ED7A}" type="pres">
      <dgm:prSet presAssocID="{8B984795-14C6-4DA2-BF37-FAD8CB250F5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C4CED22-05A7-4C00-B895-3BDB7A095086}" type="pres">
      <dgm:prSet presAssocID="{8B984795-14C6-4DA2-BF37-FAD8CB250F5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345691C-5AAA-43E4-8CC9-6C681C058114}" type="presOf" srcId="{5949E066-0427-4D56-8663-DCC1C6691736}" destId="{AC8A888B-E914-4A42-BC40-BAB70C011E95}" srcOrd="0" destOrd="2" presId="urn:microsoft.com/office/officeart/2005/8/layout/hList1"/>
    <dgm:cxn modelId="{7C70142A-91D1-49E3-9780-AD02994FBCFD}" type="presOf" srcId="{730CBBA2-DB7B-4A14-844E-EA4E8F2DC50A}" destId="{0C4CED22-05A7-4C00-B895-3BDB7A095086}" srcOrd="0" destOrd="0" presId="urn:microsoft.com/office/officeart/2005/8/layout/hList1"/>
    <dgm:cxn modelId="{0551002E-24DB-4B99-AABC-76B3A0C62383}" srcId="{B35E8E36-7615-4A55-BC27-060BC25D332D}" destId="{8B984795-14C6-4DA2-BF37-FAD8CB250F54}" srcOrd="1" destOrd="0" parTransId="{7A664BA4-394C-4C2C-8161-04C0E185177B}" sibTransId="{0C05528C-EB43-4377-BC92-4376235449F5}"/>
    <dgm:cxn modelId="{AAAA353C-71A5-4D81-91BA-9E2AC6252572}" srcId="{1834BF24-FE14-4FD6-B706-75BD9A0A0EBD}" destId="{AB9476BD-1149-42B6-B124-1945C0101A96}" srcOrd="0" destOrd="0" parTransId="{4F5F4CCB-8623-4BFC-8495-AF065B4753F8}" sibTransId="{9A106E91-28CE-4DA2-B1A5-43CA831AB3AD}"/>
    <dgm:cxn modelId="{65FC835E-55DE-4206-8C1E-5D5E8B401CC6}" srcId="{8B984795-14C6-4DA2-BF37-FAD8CB250F54}" destId="{730CBBA2-DB7B-4A14-844E-EA4E8F2DC50A}" srcOrd="0" destOrd="0" parTransId="{057263E2-7DC0-4672-A0F6-3A4BF93B730C}" sibTransId="{62069F17-75E4-4B99-802F-2EAC2BD47E18}"/>
    <dgm:cxn modelId="{2B412C46-D53E-4E57-BAD9-4F062983866A}" srcId="{B35E8E36-7615-4A55-BC27-060BC25D332D}" destId="{1834BF24-FE14-4FD6-B706-75BD9A0A0EBD}" srcOrd="0" destOrd="0" parTransId="{DD55C6BA-4A6A-4E8E-AFAF-5162D7966F54}" sibTransId="{68F0E14F-CC6D-416A-B9C9-0D8CBC320004}"/>
    <dgm:cxn modelId="{8531B86C-433B-402F-A82E-38A783FFAFB5}" srcId="{8B984795-14C6-4DA2-BF37-FAD8CB250F54}" destId="{6615C614-69A2-41EE-BB26-BA1E0A487DE5}" srcOrd="2" destOrd="0" parTransId="{15283830-F7B0-4FF6-897C-368B720FF678}" sibTransId="{7FCD5AC2-0012-46EC-9728-6313C3C19752}"/>
    <dgm:cxn modelId="{D2F3FC56-69B6-4A56-B030-772A4CEFFB63}" type="presOf" srcId="{8B984795-14C6-4DA2-BF37-FAD8CB250F54}" destId="{8BDA33D0-4AFD-4961-B3E3-E98C0840ED7A}" srcOrd="0" destOrd="0" presId="urn:microsoft.com/office/officeart/2005/8/layout/hList1"/>
    <dgm:cxn modelId="{30D6F2A0-2B47-4929-A479-46281761D56A}" type="presOf" srcId="{98FD6CAC-EB64-4101-8516-63F905DFF33E}" destId="{0C4CED22-05A7-4C00-B895-3BDB7A095086}" srcOrd="0" destOrd="1" presId="urn:microsoft.com/office/officeart/2005/8/layout/hList1"/>
    <dgm:cxn modelId="{C9BD10A2-66F9-439D-9E18-4F56D74195EB}" type="presOf" srcId="{A7C0E2F0-F25F-4144-89BD-F67ED9690C24}" destId="{AC8A888B-E914-4A42-BC40-BAB70C011E95}" srcOrd="0" destOrd="1" presId="urn:microsoft.com/office/officeart/2005/8/layout/hList1"/>
    <dgm:cxn modelId="{556007B9-BA27-4F22-BA39-0394CBA41320}" srcId="{1834BF24-FE14-4FD6-B706-75BD9A0A0EBD}" destId="{5949E066-0427-4D56-8663-DCC1C6691736}" srcOrd="2" destOrd="0" parTransId="{639E39AE-D20F-4F1E-AAF2-4805479A0551}" sibTransId="{AEA01334-DA73-4F68-B995-8F1003E8C37D}"/>
    <dgm:cxn modelId="{5BB89ABE-8A5B-4BB1-BA69-7A64DB8388CB}" srcId="{1834BF24-FE14-4FD6-B706-75BD9A0A0EBD}" destId="{A7C0E2F0-F25F-4144-89BD-F67ED9690C24}" srcOrd="1" destOrd="0" parTransId="{9DB27A88-AA29-4CA7-B4B4-5895D216BCFE}" sibTransId="{33A969E8-94B4-4E83-B299-B063FAEBE84C}"/>
    <dgm:cxn modelId="{8C4D22BF-7999-4200-8555-EDDBBAD35C66}" srcId="{8B984795-14C6-4DA2-BF37-FAD8CB250F54}" destId="{98FD6CAC-EB64-4101-8516-63F905DFF33E}" srcOrd="1" destOrd="0" parTransId="{FB99275F-721A-4438-A294-FDE0319EDECD}" sibTransId="{AAE2BBE3-F03E-4BDE-81A3-511CDC8B85FE}"/>
    <dgm:cxn modelId="{34361FC3-4248-4E60-97E4-70BA18733506}" type="presOf" srcId="{AB9476BD-1149-42B6-B124-1945C0101A96}" destId="{AC8A888B-E914-4A42-BC40-BAB70C011E95}" srcOrd="0" destOrd="0" presId="urn:microsoft.com/office/officeart/2005/8/layout/hList1"/>
    <dgm:cxn modelId="{E8E602E3-5380-4747-9AE3-C0DA91B3EE19}" type="presOf" srcId="{6615C614-69A2-41EE-BB26-BA1E0A487DE5}" destId="{0C4CED22-05A7-4C00-B895-3BDB7A095086}" srcOrd="0" destOrd="2" presId="urn:microsoft.com/office/officeart/2005/8/layout/hList1"/>
    <dgm:cxn modelId="{8245CDE4-982F-4DFC-B1AA-455920BC1279}" type="presOf" srcId="{B35E8E36-7615-4A55-BC27-060BC25D332D}" destId="{0C1BBFFA-98BF-4F87-B8C1-24C72D1B1E5A}" srcOrd="0" destOrd="0" presId="urn:microsoft.com/office/officeart/2005/8/layout/hList1"/>
    <dgm:cxn modelId="{890CFDEC-81EA-4A9D-A408-3D55B27A994B}" type="presOf" srcId="{1834BF24-FE14-4FD6-B706-75BD9A0A0EBD}" destId="{06DA1AA3-2A7A-4B80-9BE9-0874D5B250ED}" srcOrd="0" destOrd="0" presId="urn:microsoft.com/office/officeart/2005/8/layout/hList1"/>
    <dgm:cxn modelId="{F5557471-5204-48C6-A1DC-E4C877C263F5}" type="presParOf" srcId="{0C1BBFFA-98BF-4F87-B8C1-24C72D1B1E5A}" destId="{9FB4F22B-2686-4F64-B41F-614F06BEF4C0}" srcOrd="0" destOrd="0" presId="urn:microsoft.com/office/officeart/2005/8/layout/hList1"/>
    <dgm:cxn modelId="{540C4FF3-B3F8-4BB3-B79B-26AECCC7ACA4}" type="presParOf" srcId="{9FB4F22B-2686-4F64-B41F-614F06BEF4C0}" destId="{06DA1AA3-2A7A-4B80-9BE9-0874D5B250ED}" srcOrd="0" destOrd="0" presId="urn:microsoft.com/office/officeart/2005/8/layout/hList1"/>
    <dgm:cxn modelId="{087EFD2D-6E84-4F8D-BC2D-89C4FEFCB488}" type="presParOf" srcId="{9FB4F22B-2686-4F64-B41F-614F06BEF4C0}" destId="{AC8A888B-E914-4A42-BC40-BAB70C011E95}" srcOrd="1" destOrd="0" presId="urn:microsoft.com/office/officeart/2005/8/layout/hList1"/>
    <dgm:cxn modelId="{2D50A530-9F56-4C02-A1AA-5F16F92C5C4E}" type="presParOf" srcId="{0C1BBFFA-98BF-4F87-B8C1-24C72D1B1E5A}" destId="{3608842A-9F97-4E19-B7BE-46548F4F3704}" srcOrd="1" destOrd="0" presId="urn:microsoft.com/office/officeart/2005/8/layout/hList1"/>
    <dgm:cxn modelId="{B9FA12D3-9889-4B7D-8E5B-084A7646E419}" type="presParOf" srcId="{0C1BBFFA-98BF-4F87-B8C1-24C72D1B1E5A}" destId="{380B958F-374A-4994-A89F-2773E0851C2E}" srcOrd="2" destOrd="0" presId="urn:microsoft.com/office/officeart/2005/8/layout/hList1"/>
    <dgm:cxn modelId="{8C578544-FCE6-430C-B140-9A9EB1C2C2B4}" type="presParOf" srcId="{380B958F-374A-4994-A89F-2773E0851C2E}" destId="{8BDA33D0-4AFD-4961-B3E3-E98C0840ED7A}" srcOrd="0" destOrd="0" presId="urn:microsoft.com/office/officeart/2005/8/layout/hList1"/>
    <dgm:cxn modelId="{F8799B94-8E48-4DD7-8321-5E5CAD9E3026}" type="presParOf" srcId="{380B958F-374A-4994-A89F-2773E0851C2E}" destId="{0C4CED22-05A7-4C00-B895-3BDB7A0950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2F0855-F26F-44A9-9243-2A13664179B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D"/>
        </a:p>
      </dgm:t>
    </dgm:pt>
    <dgm:pt modelId="{1AB9DF5B-139E-4961-A0C7-3FC0B4D68D2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Infrastructure</a:t>
          </a:r>
          <a:endParaRPr lang="en-ID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0C2BAF-D9E2-482E-94D6-9BA3D1ABE630}" type="parTrans" cxnId="{19EAAC8B-65D3-42AC-93DE-4C530BD2DD0D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57057-B20A-4916-9442-1B43340448D0}" type="sibTrans" cxnId="{19EAAC8B-65D3-42AC-93DE-4C530BD2DD0D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DB3F1-08F0-438F-8BEA-DCFBB8654980}">
      <dgm:prSet phldrT="[Text]" custT="1"/>
      <dgm:spPr/>
      <dgm:t>
        <a:bodyPr/>
        <a:lstStyle/>
        <a:p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Utilization of existing interconnection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6142B-3B89-498F-B517-10B44BBCBECE}" type="parTrans" cxnId="{7042F65A-209C-4037-9AF8-546564E4645C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F6130-C372-4B0E-9BE6-F122A422EEE6}" type="sibTrans" cxnId="{7042F65A-209C-4037-9AF8-546564E4645C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050B9-AE0E-44E8-88AB-A65C7C94E0CB}">
      <dgm:prSet phldrT="[Text]" custT="1"/>
      <dgm:spPr/>
      <dgm:t>
        <a:bodyPr/>
        <a:lstStyle/>
        <a:p>
          <a:r>
            <a:rPr lang="en-US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Build more interconnection</a:t>
          </a:r>
          <a:endParaRPr lang="en-ID" sz="14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7BB21-C296-4002-93D7-DF36E9BCEB27}" type="parTrans" cxnId="{6793F225-48AD-468C-A8F0-F48785B01305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A674A-2D60-49E3-8792-25E65773CD23}" type="sibTrans" cxnId="{6793F225-48AD-468C-A8F0-F48785B01305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E8B13-AD48-488F-83F7-ACC2DAA7FF0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Market</a:t>
          </a:r>
          <a:endParaRPr lang="en-ID" sz="1400" b="1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200C-6058-4871-9CDC-3CF78FF8E0B4}" type="parTrans" cxnId="{644E1992-0BF1-483A-B298-B9FE662FFEA8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4600E-5EEA-4B30-95EB-7EFD4DB47074}" type="sibTrans" cxnId="{644E1992-0BF1-483A-B298-B9FE662FFEA8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885E9-EDAF-42E6-9FD3-DA5F61F46798}">
      <dgm:prSet phldrT="[Text]" custT="1"/>
      <dgm:spPr/>
      <dgm:t>
        <a:bodyPr/>
        <a:lstStyle/>
        <a:p>
          <a:r>
            <a: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Expanding bilateral power trade into multilateral and even regional power trading</a:t>
          </a:r>
          <a:endParaRPr lang="en-ID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FE2C7-BED1-46C0-AE06-6B372752A9DC}" type="parTrans" cxnId="{76A5682D-3DFA-4A03-AD05-7D8D3403788E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C9C30-AE53-4FCC-A0F4-0F03067D2487}" type="sibTrans" cxnId="{76A5682D-3DFA-4A03-AD05-7D8D3403788E}">
      <dgm:prSet/>
      <dgm:spPr/>
      <dgm:t>
        <a:bodyPr/>
        <a:lstStyle/>
        <a:p>
          <a:endParaRPr lang="en-ID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0CC087-3836-4AD3-B695-B47C88AE5697}" type="pres">
      <dgm:prSet presAssocID="{682F0855-F26F-44A9-9243-2A13664179B7}" presName="Name0" presStyleCnt="0">
        <dgm:presLayoutVars>
          <dgm:dir/>
          <dgm:animLvl val="lvl"/>
          <dgm:resizeHandles val="exact"/>
        </dgm:presLayoutVars>
      </dgm:prSet>
      <dgm:spPr/>
    </dgm:pt>
    <dgm:pt modelId="{30225AEB-F8D5-486F-BA96-8BC5D32DC0B1}" type="pres">
      <dgm:prSet presAssocID="{1AB9DF5B-139E-4961-A0C7-3FC0B4D68D22}" presName="composite" presStyleCnt="0"/>
      <dgm:spPr/>
    </dgm:pt>
    <dgm:pt modelId="{C8BF6A80-E2F0-4030-B31F-B9623D74751B}" type="pres">
      <dgm:prSet presAssocID="{1AB9DF5B-139E-4961-A0C7-3FC0B4D68D2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77C02AE-E6FA-4620-AAB4-C2D7E149E276}" type="pres">
      <dgm:prSet presAssocID="{1AB9DF5B-139E-4961-A0C7-3FC0B4D68D22}" presName="desTx" presStyleLbl="alignAccFollowNode1" presStyleIdx="0" presStyleCnt="2">
        <dgm:presLayoutVars>
          <dgm:bulletEnabled val="1"/>
        </dgm:presLayoutVars>
      </dgm:prSet>
      <dgm:spPr/>
    </dgm:pt>
    <dgm:pt modelId="{9CFF1AC0-9378-4AD6-9F49-DB7B7EFFD172}" type="pres">
      <dgm:prSet presAssocID="{B0157057-B20A-4916-9442-1B43340448D0}" presName="space" presStyleCnt="0"/>
      <dgm:spPr/>
    </dgm:pt>
    <dgm:pt modelId="{6610B46B-57FC-4CD9-A6D4-D20B9975D931}" type="pres">
      <dgm:prSet presAssocID="{595E8B13-AD48-488F-83F7-ACC2DAA7FF0C}" presName="composite" presStyleCnt="0"/>
      <dgm:spPr/>
    </dgm:pt>
    <dgm:pt modelId="{B1C64EF8-B6F5-4FB7-86B6-820AE7D0846F}" type="pres">
      <dgm:prSet presAssocID="{595E8B13-AD48-488F-83F7-ACC2DAA7FF0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0DFFC6-01E0-4B43-B325-0B90AD31A856}" type="pres">
      <dgm:prSet presAssocID="{595E8B13-AD48-488F-83F7-ACC2DAA7FF0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4559203-825B-4241-BA15-8FD7BBCEE924}" type="presOf" srcId="{14A885E9-EDAF-42E6-9FD3-DA5F61F46798}" destId="{7C0DFFC6-01E0-4B43-B325-0B90AD31A856}" srcOrd="0" destOrd="0" presId="urn:microsoft.com/office/officeart/2005/8/layout/hList1"/>
    <dgm:cxn modelId="{6793F225-48AD-468C-A8F0-F48785B01305}" srcId="{1AB9DF5B-139E-4961-A0C7-3FC0B4D68D22}" destId="{8EB050B9-AE0E-44E8-88AB-A65C7C94E0CB}" srcOrd="1" destOrd="0" parTransId="{A907BB21-C296-4002-93D7-DF36E9BCEB27}" sibTransId="{2D1A674A-2D60-49E3-8792-25E65773CD23}"/>
    <dgm:cxn modelId="{045F102B-31C6-488B-97F6-D9B856B0E5A1}" type="presOf" srcId="{1AB9DF5B-139E-4961-A0C7-3FC0B4D68D22}" destId="{C8BF6A80-E2F0-4030-B31F-B9623D74751B}" srcOrd="0" destOrd="0" presId="urn:microsoft.com/office/officeart/2005/8/layout/hList1"/>
    <dgm:cxn modelId="{76A5682D-3DFA-4A03-AD05-7D8D3403788E}" srcId="{595E8B13-AD48-488F-83F7-ACC2DAA7FF0C}" destId="{14A885E9-EDAF-42E6-9FD3-DA5F61F46798}" srcOrd="0" destOrd="0" parTransId="{4C6FE2C7-BED1-46C0-AE06-6B372752A9DC}" sibTransId="{8ACC9C30-AE53-4FCC-A0F4-0F03067D2487}"/>
    <dgm:cxn modelId="{13B95A50-917D-4996-8D19-CEF2B83C417F}" type="presOf" srcId="{588DB3F1-08F0-438F-8BEA-DCFBB8654980}" destId="{977C02AE-E6FA-4620-AAB4-C2D7E149E276}" srcOrd="0" destOrd="0" presId="urn:microsoft.com/office/officeart/2005/8/layout/hList1"/>
    <dgm:cxn modelId="{7042F65A-209C-4037-9AF8-546564E4645C}" srcId="{1AB9DF5B-139E-4961-A0C7-3FC0B4D68D22}" destId="{588DB3F1-08F0-438F-8BEA-DCFBB8654980}" srcOrd="0" destOrd="0" parTransId="{6A06142B-3B89-498F-B517-10B44BBCBECE}" sibTransId="{AADF6130-C372-4B0E-9BE6-F122A422EEE6}"/>
    <dgm:cxn modelId="{19EAAC8B-65D3-42AC-93DE-4C530BD2DD0D}" srcId="{682F0855-F26F-44A9-9243-2A13664179B7}" destId="{1AB9DF5B-139E-4961-A0C7-3FC0B4D68D22}" srcOrd="0" destOrd="0" parTransId="{280C2BAF-D9E2-482E-94D6-9BA3D1ABE630}" sibTransId="{B0157057-B20A-4916-9442-1B43340448D0}"/>
    <dgm:cxn modelId="{A4C18A8E-B542-45B2-939B-2FA7A35E56C3}" type="presOf" srcId="{682F0855-F26F-44A9-9243-2A13664179B7}" destId="{F30CC087-3836-4AD3-B695-B47C88AE5697}" srcOrd="0" destOrd="0" presId="urn:microsoft.com/office/officeart/2005/8/layout/hList1"/>
    <dgm:cxn modelId="{644E1992-0BF1-483A-B298-B9FE662FFEA8}" srcId="{682F0855-F26F-44A9-9243-2A13664179B7}" destId="{595E8B13-AD48-488F-83F7-ACC2DAA7FF0C}" srcOrd="1" destOrd="0" parTransId="{F7B8200C-6058-4871-9CDC-3CF78FF8E0B4}" sibTransId="{9B74600E-5EEA-4B30-95EB-7EFD4DB47074}"/>
    <dgm:cxn modelId="{FB5D12D1-AAE7-476C-9CC3-485068FACB19}" type="presOf" srcId="{8EB050B9-AE0E-44E8-88AB-A65C7C94E0CB}" destId="{977C02AE-E6FA-4620-AAB4-C2D7E149E276}" srcOrd="0" destOrd="1" presId="urn:microsoft.com/office/officeart/2005/8/layout/hList1"/>
    <dgm:cxn modelId="{862682E8-46BB-4B7B-B97A-4860AC72EFA4}" type="presOf" srcId="{595E8B13-AD48-488F-83F7-ACC2DAA7FF0C}" destId="{B1C64EF8-B6F5-4FB7-86B6-820AE7D0846F}" srcOrd="0" destOrd="0" presId="urn:microsoft.com/office/officeart/2005/8/layout/hList1"/>
    <dgm:cxn modelId="{ADA5FE51-E61B-4A3C-991B-74648E00EE4D}" type="presParOf" srcId="{F30CC087-3836-4AD3-B695-B47C88AE5697}" destId="{30225AEB-F8D5-486F-BA96-8BC5D32DC0B1}" srcOrd="0" destOrd="0" presId="urn:microsoft.com/office/officeart/2005/8/layout/hList1"/>
    <dgm:cxn modelId="{35AAC101-BFD4-4F89-AA63-AB1B42712E9D}" type="presParOf" srcId="{30225AEB-F8D5-486F-BA96-8BC5D32DC0B1}" destId="{C8BF6A80-E2F0-4030-B31F-B9623D74751B}" srcOrd="0" destOrd="0" presId="urn:microsoft.com/office/officeart/2005/8/layout/hList1"/>
    <dgm:cxn modelId="{0D14982C-1BC5-453F-A93E-A55B6EFB4FF8}" type="presParOf" srcId="{30225AEB-F8D5-486F-BA96-8BC5D32DC0B1}" destId="{977C02AE-E6FA-4620-AAB4-C2D7E149E276}" srcOrd="1" destOrd="0" presId="urn:microsoft.com/office/officeart/2005/8/layout/hList1"/>
    <dgm:cxn modelId="{8EF18887-308E-430F-99AA-469CCA62AE58}" type="presParOf" srcId="{F30CC087-3836-4AD3-B695-B47C88AE5697}" destId="{9CFF1AC0-9378-4AD6-9F49-DB7B7EFFD172}" srcOrd="1" destOrd="0" presId="urn:microsoft.com/office/officeart/2005/8/layout/hList1"/>
    <dgm:cxn modelId="{F0A704AF-491E-4317-91E1-8DAA53B07880}" type="presParOf" srcId="{F30CC087-3836-4AD3-B695-B47C88AE5697}" destId="{6610B46B-57FC-4CD9-A6D4-D20B9975D931}" srcOrd="2" destOrd="0" presId="urn:microsoft.com/office/officeart/2005/8/layout/hList1"/>
    <dgm:cxn modelId="{0E1AF78C-0A2D-46E7-B6B1-ED9F3C33FED3}" type="presParOf" srcId="{6610B46B-57FC-4CD9-A6D4-D20B9975D931}" destId="{B1C64EF8-B6F5-4FB7-86B6-820AE7D0846F}" srcOrd="0" destOrd="0" presId="urn:microsoft.com/office/officeart/2005/8/layout/hList1"/>
    <dgm:cxn modelId="{31EDC46B-7289-490D-B40C-687FE827CF93}" type="presParOf" srcId="{6610B46B-57FC-4CD9-A6D4-D20B9975D931}" destId="{7C0DFFC6-01E0-4B43-B325-0B90AD31A8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053B4-A5BE-418A-B822-72E0809B1579}">
      <dsp:nvSpPr>
        <dsp:cNvPr id="0" name=""/>
        <dsp:cNvSpPr/>
      </dsp:nvSpPr>
      <dsp:spPr>
        <a:xfrm>
          <a:off x="3300" y="837639"/>
          <a:ext cx="1923428" cy="769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Technical</a:t>
          </a:r>
          <a:endParaRPr lang="en-ID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986" y="837639"/>
        <a:ext cx="1154057" cy="769371"/>
      </dsp:txXfrm>
    </dsp:sp>
    <dsp:sp modelId="{617D9105-9298-43A6-8AF2-D1AF1B12FA0D}">
      <dsp:nvSpPr>
        <dsp:cNvPr id="0" name=""/>
        <dsp:cNvSpPr/>
      </dsp:nvSpPr>
      <dsp:spPr>
        <a:xfrm>
          <a:off x="3300" y="1703181"/>
          <a:ext cx="1538742" cy="15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Harmonized grid codes and interconnection standards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0" y="1703181"/>
        <a:ext cx="1538742" cy="1535625"/>
      </dsp:txXfrm>
    </dsp:sp>
    <dsp:sp modelId="{9FABF3B2-830A-4F03-9FF4-3D1891ADE566}">
      <dsp:nvSpPr>
        <dsp:cNvPr id="0" name=""/>
        <dsp:cNvSpPr/>
      </dsp:nvSpPr>
      <dsp:spPr>
        <a:xfrm>
          <a:off x="1710728" y="837639"/>
          <a:ext cx="1923428" cy="769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Financial</a:t>
          </a:r>
          <a:endParaRPr lang="en-ID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5414" y="837639"/>
        <a:ext cx="1154057" cy="769371"/>
      </dsp:txXfrm>
    </dsp:sp>
    <dsp:sp modelId="{CA572FD6-2002-40AE-9A7C-ED782690447B}">
      <dsp:nvSpPr>
        <dsp:cNvPr id="0" name=""/>
        <dsp:cNvSpPr/>
      </dsp:nvSpPr>
      <dsp:spPr>
        <a:xfrm>
          <a:off x="1710728" y="1703181"/>
          <a:ext cx="1538742" cy="15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Lack of participation of private investment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High capital of grid investment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0728" y="1703181"/>
        <a:ext cx="1538742" cy="1535625"/>
      </dsp:txXfrm>
    </dsp:sp>
    <dsp:sp modelId="{2E5E4068-3D0D-4A61-9B25-F48C17C4F68F}">
      <dsp:nvSpPr>
        <dsp:cNvPr id="0" name=""/>
        <dsp:cNvSpPr/>
      </dsp:nvSpPr>
      <dsp:spPr>
        <a:xfrm>
          <a:off x="3418157" y="837639"/>
          <a:ext cx="1923428" cy="769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Regulatory &amp; Institutional </a:t>
          </a:r>
          <a:endParaRPr lang="en-ID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2843" y="837639"/>
        <a:ext cx="1154057" cy="769371"/>
      </dsp:txXfrm>
    </dsp:sp>
    <dsp:sp modelId="{8B4DD1EA-E1C4-424C-A563-0DA0F3AF705A}">
      <dsp:nvSpPr>
        <dsp:cNvPr id="0" name=""/>
        <dsp:cNvSpPr/>
      </dsp:nvSpPr>
      <dsp:spPr>
        <a:xfrm>
          <a:off x="3418157" y="1703181"/>
          <a:ext cx="1538742" cy="15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Political requirements</a:t>
          </a:r>
          <a:endParaRPr lang="en-ID" sz="1400" kern="12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Governance of expanding to MPT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MPT playbook &amp; institutional set up for enabling MPT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8157" y="1703181"/>
        <a:ext cx="1538742" cy="153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A1AA3-2A7A-4B80-9BE9-0874D5B250ED}">
      <dsp:nvSpPr>
        <dsp:cNvPr id="0" name=""/>
        <dsp:cNvSpPr/>
      </dsp:nvSpPr>
      <dsp:spPr>
        <a:xfrm>
          <a:off x="24" y="302767"/>
          <a:ext cx="2360631" cy="944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Increasing Political Support for Interconnection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" y="302767"/>
        <a:ext cx="2360631" cy="944252"/>
      </dsp:txXfrm>
    </dsp:sp>
    <dsp:sp modelId="{AC8A888B-E914-4A42-BC40-BAB70C011E95}">
      <dsp:nvSpPr>
        <dsp:cNvPr id="0" name=""/>
        <dsp:cNvSpPr/>
      </dsp:nvSpPr>
      <dsp:spPr>
        <a:xfrm>
          <a:off x="24" y="1247020"/>
          <a:ext cx="236063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Higher buy-in from AMS utility to interconnect.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Increasing regional energy security </a:t>
          </a: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to lower cost &amp; avoid energy price shock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Economic potential for domestic power supply manufacturing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" y="1247020"/>
        <a:ext cx="2360631" cy="2854800"/>
      </dsp:txXfrm>
    </dsp:sp>
    <dsp:sp modelId="{8BDA33D0-4AFD-4961-B3E3-E98C0840ED7A}">
      <dsp:nvSpPr>
        <dsp:cNvPr id="0" name=""/>
        <dsp:cNvSpPr/>
      </dsp:nvSpPr>
      <dsp:spPr>
        <a:xfrm>
          <a:off x="2691144" y="302767"/>
          <a:ext cx="2360631" cy="944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Pursuit of National Climate Target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144" y="302767"/>
        <a:ext cx="2360631" cy="944252"/>
      </dsp:txXfrm>
    </dsp:sp>
    <dsp:sp modelId="{0C4CED22-05A7-4C00-B895-3BDB7A095086}">
      <dsp:nvSpPr>
        <dsp:cNvPr id="0" name=""/>
        <dsp:cNvSpPr/>
      </dsp:nvSpPr>
      <dsp:spPr>
        <a:xfrm>
          <a:off x="2691144" y="1247020"/>
          <a:ext cx="236063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ASEAN members increase its commitment to energy transition as seen in the updated PDP.</a:t>
          </a:r>
          <a:endParaRPr lang="en-ID" sz="1400" kern="12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AMS limitations, such as land and competitive price could be seen as an opportunity</a:t>
          </a:r>
          <a:endParaRPr lang="en-ID" sz="1400" kern="12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144" y="1247020"/>
        <a:ext cx="2360631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F6A80-E2F0-4030-B31F-B9623D74751B}">
      <dsp:nvSpPr>
        <dsp:cNvPr id="0" name=""/>
        <dsp:cNvSpPr/>
      </dsp:nvSpPr>
      <dsp:spPr>
        <a:xfrm>
          <a:off x="23" y="11414"/>
          <a:ext cx="2295878" cy="72000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Infrastructure</a:t>
          </a:r>
          <a:endParaRPr lang="en-ID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" y="11414"/>
        <a:ext cx="2295878" cy="720000"/>
      </dsp:txXfrm>
    </dsp:sp>
    <dsp:sp modelId="{977C02AE-E6FA-4620-AAB4-C2D7E149E276}">
      <dsp:nvSpPr>
        <dsp:cNvPr id="0" name=""/>
        <dsp:cNvSpPr/>
      </dsp:nvSpPr>
      <dsp:spPr>
        <a:xfrm>
          <a:off x="23" y="731414"/>
          <a:ext cx="2295878" cy="109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Utilization of existing interconnection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Build more interconnection</a:t>
          </a:r>
          <a:endParaRPr lang="en-ID" sz="1400" kern="12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" y="731414"/>
        <a:ext cx="2295878" cy="1098000"/>
      </dsp:txXfrm>
    </dsp:sp>
    <dsp:sp modelId="{B1C64EF8-B6F5-4FB7-86B6-820AE7D0846F}">
      <dsp:nvSpPr>
        <dsp:cNvPr id="0" name=""/>
        <dsp:cNvSpPr/>
      </dsp:nvSpPr>
      <dsp:spPr>
        <a:xfrm>
          <a:off x="2617325" y="11414"/>
          <a:ext cx="2295878" cy="72000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Market</a:t>
          </a:r>
          <a:endParaRPr lang="en-ID" sz="1400" b="1" kern="12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7325" y="11414"/>
        <a:ext cx="2295878" cy="720000"/>
      </dsp:txXfrm>
    </dsp:sp>
    <dsp:sp modelId="{7C0DFFC6-01E0-4B43-B325-0B90AD31A856}">
      <dsp:nvSpPr>
        <dsp:cNvPr id="0" name=""/>
        <dsp:cNvSpPr/>
      </dsp:nvSpPr>
      <dsp:spPr>
        <a:xfrm>
          <a:off x="2617325" y="731414"/>
          <a:ext cx="2295878" cy="109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Expanding bilateral power trade into multilateral and even regional power trading</a:t>
          </a:r>
          <a:endParaRPr lang="en-ID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7325" y="731414"/>
        <a:ext cx="2295878" cy="109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B4C57-D0BB-44A6-B0CF-97556D355F07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A1528-C26E-46BF-98D4-A2C6BF5E2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5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A1528-C26E-46BF-98D4-A2C6BF5E23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3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A1528-C26E-46BF-98D4-A2C6BF5E23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3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A1528-C26E-46BF-98D4-A2C6BF5E23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2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734BE9-8D84-4217-8813-FB2ACD581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708829"/>
            <a:ext cx="12192000" cy="2315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5FDD2-7493-4669-B85F-A8F29215A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521" y="3683479"/>
            <a:ext cx="10472468" cy="121982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04CE7-DB48-4F23-AE78-14FCA54CD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521" y="4985086"/>
            <a:ext cx="10472468" cy="79718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1CA25A-CFD9-46B8-ABD7-20F7916294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0" y="4903304"/>
            <a:ext cx="1099930" cy="1099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3E680-8594-466B-B209-C8FC0AA46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17" y="6015909"/>
            <a:ext cx="1620667" cy="7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0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2758-AC44-4E60-AC21-CAFAE4B5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20348-FBEA-4CC2-8E32-23FE979AB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61B1-AE5D-417A-BB3B-D3BAEE5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5B30C-2F9E-4E43-9222-823D6FC6E4C7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14040-3B98-4CAC-96F0-BDB3B4E1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2021. All rights reserved.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1A0C4-9A2E-4137-8E41-AB5FA945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7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0B547-7771-4C71-998D-E2D1FA57C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70308-FF6E-4FDB-8C69-7F962E60E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4B34-DBEB-4D74-919E-0EBB316E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FA5D82-7538-452D-A0EA-E9C586416A6E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D95E-C878-4D1B-ACC8-9D516D87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2021. All rights reserved.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D087-8164-4C8B-A447-9B0F420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7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710FE-4859-45D8-80AD-5500898D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2023. All rights reserved.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CAD0D-16B5-47D7-ABED-303E1734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DFBFD-87D7-44D2-9FDE-9009D6797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17A8-A5EF-42D0-B461-CD2590E6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4900BF-B043-46DD-91B4-6F5B9284312A}"/>
              </a:ext>
            </a:extLst>
          </p:cNvPr>
          <p:cNvSpPr/>
          <p:nvPr userDrawn="1"/>
        </p:nvSpPr>
        <p:spPr>
          <a:xfrm>
            <a:off x="838200" y="1173192"/>
            <a:ext cx="10515600" cy="63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011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A595D-FF39-4678-83E5-9D63AA25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2023. All rights reserved.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5AA70-8FEC-4F96-97D1-4505413D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13AEF-290D-4DFD-BE09-B94C1426D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772BA-3D3E-4705-92FF-EDC4FC67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0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97D05-483A-4894-AFA9-8273EA27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2023. All rights reserved.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03C16-7703-4CE2-BC06-0E348D10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E7777-A0D8-4B16-BD58-4263F449C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9D9AF-EA4D-46E0-ABC7-11EB0AD93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0B1D3-5363-400A-BE5D-B674C518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2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73F9D-EFD9-4A8A-8254-91A75877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2023. All rights reserved.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9D909-1FF9-477B-9506-564454D4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113F8-5B09-478D-BD3F-7B4B14AD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95D64-3B27-4C09-9F3F-17C2CE8D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90BE2-DC0B-461C-A3F1-E4C6EC1B5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FB4B3-EE1D-4312-9227-471544B8F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C70981-A638-4ED9-B56B-0BA96A4F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D24E-653F-40CF-9C12-97C4CD4B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B56FE-FDC1-4E2B-B710-BEE1CCD8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2A6A80-EB5A-4639-9309-A9A7F7DD676A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65E18-911F-4A56-8F20-0B3E9DAA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2021. All rights reserved.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3D22-A36B-4922-9C5B-9BD77326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73427-0AA2-4393-A880-33477F53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7EC9D2-F5D9-49DF-8062-50EBBBEC2033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52431-B7F4-4BB5-BF00-86DA429E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2021. All rights reserved.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EBFA-6AAD-45B4-8D2B-5AB46D69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9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FB0C-80BA-4F12-B399-25F4D34A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AE2BB-AA3E-449F-8F50-FDD95B10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969A4-31A8-4785-AEDE-99E8B7AB1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AA6C5-ADF1-4001-BE10-72F521FE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C5818-7C01-444B-AEFD-7BFDDC0E255E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A185A-ADEB-4025-BAA1-48402894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2021. All rights reserved.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58EA2-F8E2-4044-BBDD-C0234534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9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A36E-3EB8-4B3D-8B26-BAE9FF28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1C34E-5A34-46AC-BE41-AB018B6A4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D1362-0B05-4343-B34F-E1359BAA4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9434C-8CBF-488D-8D3F-77DD0422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66818-F92B-44DA-93B7-591FC1745C31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504E3-AEC7-47FB-8654-84825E33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2021. All rights reserved.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C8910-1C38-4135-90DD-4B2406C9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B3FD2-EE1F-4E02-AC08-D665DBF7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156A2-62C7-4324-BC2C-A388AC336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CC915-42C0-4BF6-B07F-F227AE411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ACE 2023. All rights reserved.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C8FC-9CA6-46ED-AD00-6F00FCCB0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2BE80C-1096-4006-A493-D619703C6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isuryadi@aseanenergy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aseanenergy.org/introduc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eanenergy.org/asean-plan-of-action-for-energy-cooperation-apaec-phase-ii-2021-202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AE3B-6E75-440C-9DDA-6BB48C298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520" y="3304032"/>
            <a:ext cx="11070398" cy="1599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Arial"/>
                <a:cs typeface="Arial"/>
              </a:rPr>
              <a:t>ASEAN Power Grid: </a:t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600" dirty="0">
                <a:latin typeface="Arial"/>
                <a:cs typeface="Arial"/>
              </a:rPr>
              <a:t>Regional Integration for Energy Transition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5E609-1C73-4D1A-87DA-43F989ABD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521" y="5137484"/>
            <a:ext cx="10472468" cy="573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/>
                <a:cs typeface="Arial"/>
              </a:rPr>
              <a:t>Connecting a Net Zero Future: Grid Interconnection and Energy Collaboration in Asia Pacific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/>
                <a:cs typeface="Arial"/>
              </a:rPr>
              <a:t>Bangkok, 17 October 2023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9B916F-342C-4F19-9822-8B3F46BB1EB6}"/>
              </a:ext>
            </a:extLst>
          </p:cNvPr>
          <p:cNvSpPr txBox="1">
            <a:spLocks/>
          </p:cNvSpPr>
          <p:nvPr/>
        </p:nvSpPr>
        <p:spPr>
          <a:xfrm>
            <a:off x="888521" y="5864050"/>
            <a:ext cx="10472468" cy="79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3"/>
                </a:solidFill>
                <a:latin typeface="Arial"/>
                <a:cs typeface="Arial"/>
              </a:rPr>
              <a:t>Beni Suryadi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3"/>
                </a:solidFill>
                <a:latin typeface="Arial"/>
                <a:cs typeface="Arial"/>
              </a:rPr>
              <a:t>E: </a:t>
            </a:r>
            <a:r>
              <a:rPr lang="en-US" sz="1400" dirty="0">
                <a:solidFill>
                  <a:schemeClr val="accent3"/>
                </a:solidFill>
                <a:latin typeface="Arial"/>
                <a:cs typeface="Arial"/>
                <a:hlinkClick r:id="rId3"/>
              </a:rPr>
              <a:t>benisuryadi@aseanenergy.org</a:t>
            </a:r>
            <a:r>
              <a:rPr lang="en-US" sz="140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5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A24B9B-595D-4ECD-8736-7E492B15E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0798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6B316-A55F-4FA8-84A0-903AF388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da-DK" dirty="0">
                <a:hlinkClick r:id="rId4"/>
              </a:rPr>
              <a:t>Introductions - ASEAN Centre for Energy (aseanenergy.org)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1639F-D156-4F1B-A92B-9C897651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600D2-C7A2-4B5D-9C4E-78A5705F8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688" y="4472301"/>
            <a:ext cx="7791312" cy="1609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2D562-02B7-4475-A44B-A7D99D183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579" y="446181"/>
            <a:ext cx="4052801" cy="2591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84DCD3-13B0-464B-BF10-B855D302C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864081" cy="20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2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4E52C7-56B6-FE53-3C15-FB1A2D66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0955220" cy="365125"/>
          </a:xfrm>
        </p:spPr>
        <p:txBody>
          <a:bodyPr/>
          <a:lstStyle/>
          <a:p>
            <a:r>
              <a:rPr lang="en-US" dirty="0"/>
              <a:t>Reference: </a:t>
            </a:r>
            <a:r>
              <a:rPr lang="en-US" dirty="0">
                <a:hlinkClick r:id="rId3"/>
              </a:rPr>
              <a:t>(2021-2025) ASEAN Plan of Action for Energy Cooperation (APAEC) 2016-2025 Phase II - ASEAN Centre for Energy (aseanenergy.org)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72BF41-9F5C-7C07-B7B6-A543F771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Regional blueprint </a:t>
            </a:r>
            <a:r>
              <a:rPr lang="en-GB" dirty="0"/>
              <a:t>for the energy cooperation in the ASEAN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1F887-DC23-F52D-86C7-9257BF00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6D907-1EF1-6510-1576-ADE8B8382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839" y="2694962"/>
            <a:ext cx="4589116" cy="2864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6B068-E23F-E423-81C5-8BCA50614C8F}"/>
              </a:ext>
            </a:extLst>
          </p:cNvPr>
          <p:cNvSpPr txBox="1"/>
          <p:nvPr/>
        </p:nvSpPr>
        <p:spPr>
          <a:xfrm>
            <a:off x="838199" y="1286522"/>
            <a:ext cx="10515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ASEAN Plan of Action for Energy Cooperation (APAEC) 2016-2025 Phase 2: 2021-2025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Theme: “Enhancing Energy Connectivity and Market Integration in ASEAN to Achieve Energy Security, Accessibility, Affordability and Sustainability for All”.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Sub-theme: “Accelerating Energy Transition and Strengthening Energy Resilience through Greater Innovation and Cooperation.”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6A826-BCDC-4C77-62F8-A1DB22475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2976197"/>
            <a:ext cx="1618800" cy="2302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43251-0903-4BEF-9512-2418E2FD7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689" y="2628901"/>
            <a:ext cx="4382732" cy="36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F229B5-A04E-059D-B369-A080F8EC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2023. All rights reserved.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19226-E71C-BD41-AEED-9F4555EA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</a:t>
            </a:r>
            <a:r>
              <a:rPr lang="en-US" dirty="0">
                <a:solidFill>
                  <a:srgbClr val="FF0000"/>
                </a:solidFill>
              </a:rPr>
              <a:t>Interconnections</a:t>
            </a:r>
            <a:r>
              <a:rPr lang="en-US" dirty="0"/>
              <a:t> for Regional Integration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1A6AA-C454-4E5E-C6CB-23A628B4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C082CB-6FD9-60DF-2D15-FF8CB1BAE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6337"/>
            <a:ext cx="10515600" cy="47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B05498-3413-47EB-FEE8-DFD721CE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2023. All rights reserved.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D0C49F-3345-3D5A-7D3A-5B394A09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Interconnections: </a:t>
            </a:r>
            <a:r>
              <a:rPr lang="en-US" dirty="0">
                <a:solidFill>
                  <a:srgbClr val="FF0000"/>
                </a:solidFill>
              </a:rPr>
              <a:t>ASEAN Power Grid</a:t>
            </a:r>
            <a:r>
              <a:rPr lang="en-US" dirty="0"/>
              <a:t> – progress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EBAC9-6530-9FC3-D7AB-5211C3EE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6E1A1C-AEAC-8127-0B9C-6099EBE88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1728"/>
            <a:ext cx="3686923" cy="4305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6A37E-42BD-DD9D-CFFF-B250DFBE1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403" y="2322281"/>
            <a:ext cx="6692397" cy="3764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0D4258-AC51-5D97-FA94-2F9DB32550A0}"/>
              </a:ext>
            </a:extLst>
          </p:cNvPr>
          <p:cNvSpPr txBox="1"/>
          <p:nvPr/>
        </p:nvSpPr>
        <p:spPr>
          <a:xfrm>
            <a:off x="800848" y="1395187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Bilateral: 7,720 MW of existing cross-border interconnections and 555-625 MW on-going.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Multilateral: 265.73 GWh traded between Lao-Thailand-Malaysia-Singapore.</a:t>
            </a:r>
          </a:p>
        </p:txBody>
      </p:sp>
    </p:spTree>
    <p:extLst>
      <p:ext uri="{BB962C8B-B14F-4D97-AF65-F5344CB8AC3E}">
        <p14:creationId xmlns:p14="http://schemas.microsoft.com/office/powerpoint/2010/main" val="77164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0EDB3A-3A61-C086-F6AA-D7B55C36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2023. All rights reserved.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6F6C7E-6BCB-3963-2770-666A2DC0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Interconnections: </a:t>
            </a:r>
            <a:r>
              <a:rPr lang="en-US" dirty="0">
                <a:solidFill>
                  <a:srgbClr val="FF0000"/>
                </a:solidFill>
              </a:rPr>
              <a:t>ASEAN Power Grid</a:t>
            </a:r>
            <a:r>
              <a:rPr lang="en-US" dirty="0"/>
              <a:t> – plan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FE65B-8F0E-8B01-7166-B466E9A1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D9003CFB-2A59-4289-E727-8A3A1E932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3196"/>
            <a:ext cx="4831883" cy="488315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011BF6-8143-FFCE-E37B-9623668B3E35}"/>
              </a:ext>
            </a:extLst>
          </p:cNvPr>
          <p:cNvGraphicFramePr/>
          <p:nvPr/>
        </p:nvGraphicFramePr>
        <p:xfrm>
          <a:off x="5724527" y="2229650"/>
          <a:ext cx="5695948" cy="409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906A8D-E137-5AEF-1C0C-0FA44CFAA0F6}"/>
              </a:ext>
            </a:extLst>
          </p:cNvPr>
          <p:cNvSpPr txBox="1"/>
          <p:nvPr/>
        </p:nvSpPr>
        <p:spPr>
          <a:xfrm>
            <a:off x="5775958" y="1987296"/>
            <a:ext cx="5577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24C96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Interconnection capacity by timeline under Updated PDP Scenario</a:t>
            </a:r>
            <a:endParaRPr lang="en-ID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4145A-2FF9-873E-2450-46F6FE925C26}"/>
              </a:ext>
            </a:extLst>
          </p:cNvPr>
          <p:cNvSpPr txBox="1"/>
          <p:nvPr/>
        </p:nvSpPr>
        <p:spPr>
          <a:xfrm>
            <a:off x="5670083" y="1286279"/>
            <a:ext cx="5683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ASEAN is planning 18 interconnectors projects and 62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sites to advance the APG up until 2040.</a:t>
            </a:r>
          </a:p>
        </p:txBody>
      </p:sp>
    </p:spTree>
    <p:extLst>
      <p:ext uri="{BB962C8B-B14F-4D97-AF65-F5344CB8AC3E}">
        <p14:creationId xmlns:p14="http://schemas.microsoft.com/office/powerpoint/2010/main" val="175596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8FD6D8-FACE-CB46-B9D6-7C1BAE5A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2023. All rights reserved.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A2631-743B-04C8-EADD-9D45662C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126DA-88F5-7F0C-81E1-4F80313E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7217992-F5AF-1A5F-5CE9-54A35179E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954182"/>
              </p:ext>
            </p:extLst>
          </p:nvPr>
        </p:nvGraphicFramePr>
        <p:xfrm>
          <a:off x="710819" y="3545833"/>
          <a:ext cx="5344886" cy="407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D401062-E561-4BE4-A115-DC4ADF7BFA51}"/>
              </a:ext>
            </a:extLst>
          </p:cNvPr>
          <p:cNvSpPr txBox="1">
            <a:spLocks/>
          </p:cNvSpPr>
          <p:nvPr/>
        </p:nvSpPr>
        <p:spPr>
          <a:xfrm>
            <a:off x="1233385" y="3705399"/>
            <a:ext cx="4136351" cy="842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Arial"/>
                <a:cs typeface="Arial"/>
              </a:rPr>
              <a:t>Barriers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77A719-4206-BDE9-816E-C5A7B0A6BEBA}"/>
              </a:ext>
            </a:extLst>
          </p:cNvPr>
          <p:cNvSpPr txBox="1">
            <a:spLocks/>
          </p:cNvSpPr>
          <p:nvPr/>
        </p:nvSpPr>
        <p:spPr>
          <a:xfrm>
            <a:off x="8239969" y="1082289"/>
            <a:ext cx="4625639" cy="842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24C96"/>
                </a:solidFill>
                <a:latin typeface="Arial"/>
                <a:cs typeface="Arial"/>
              </a:rPr>
              <a:t>Opportunities</a:t>
            </a:r>
            <a:endParaRPr lang="en-US" sz="2000" b="1" dirty="0">
              <a:solidFill>
                <a:srgbClr val="024C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360D5D-8CD2-456D-10EB-5031652D461E}"/>
              </a:ext>
            </a:extLst>
          </p:cNvPr>
          <p:cNvCxnSpPr>
            <a:cxnSpLocks/>
          </p:cNvCxnSpPr>
          <p:nvPr/>
        </p:nvCxnSpPr>
        <p:spPr>
          <a:xfrm>
            <a:off x="6282527" y="1766863"/>
            <a:ext cx="0" cy="37033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C0DFC13-1C0F-1ED5-18C0-0635FF5FB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818396"/>
              </p:ext>
            </p:extLst>
          </p:nvPr>
        </p:nvGraphicFramePr>
        <p:xfrm>
          <a:off x="6526927" y="1880335"/>
          <a:ext cx="5051801" cy="440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3AA7954-319B-C364-FD99-B880644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432740"/>
              </p:ext>
            </p:extLst>
          </p:nvPr>
        </p:nvGraphicFramePr>
        <p:xfrm>
          <a:off x="710819" y="1957337"/>
          <a:ext cx="4913228" cy="184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F8B0C2E2-7140-15BC-8903-5AC9DFF953EF}"/>
              </a:ext>
            </a:extLst>
          </p:cNvPr>
          <p:cNvSpPr txBox="1">
            <a:spLocks/>
          </p:cNvSpPr>
          <p:nvPr/>
        </p:nvSpPr>
        <p:spPr>
          <a:xfrm>
            <a:off x="2378615" y="1147182"/>
            <a:ext cx="1656297" cy="696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  <a:latin typeface="Arial"/>
                <a:cs typeface="Arial"/>
              </a:rPr>
              <a:t>Challenge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DE38564-A4D2-701D-C866-42E6D7695C4D}"/>
              </a:ext>
            </a:extLst>
          </p:cNvPr>
          <p:cNvSpPr/>
          <p:nvPr/>
        </p:nvSpPr>
        <p:spPr>
          <a:xfrm rot="5400000">
            <a:off x="3099004" y="713244"/>
            <a:ext cx="136858" cy="2146936"/>
          </a:xfrm>
          <a:prstGeom prst="leftBrace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CCD6B86-5FE8-70F4-C830-50748450CE5F}"/>
              </a:ext>
            </a:extLst>
          </p:cNvPr>
          <p:cNvSpPr/>
          <p:nvPr/>
        </p:nvSpPr>
        <p:spPr>
          <a:xfrm rot="5400000">
            <a:off x="8956138" y="754204"/>
            <a:ext cx="136858" cy="2146936"/>
          </a:xfrm>
          <a:prstGeom prst="leftBrace">
            <a:avLst/>
          </a:prstGeom>
          <a:noFill/>
          <a:ln>
            <a:solidFill>
              <a:srgbClr val="024C9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024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8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6BD85F-53DF-453C-A50B-EAAEBF9E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ACE 2021. All rights reserved.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BFF040-3F5E-4042-A8FB-C9412BA2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1C657-CF41-4F82-B696-E8B67EBA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18A18-034F-43EF-9DFF-A27A17C2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E80C-1096-4006-A493-D619703C6B9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84334-D1FE-4650-BDFF-C6213707C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"/>
            <a:ext cx="12192000" cy="68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A944F9027082114E863FC0B462B3E977" ma:contentTypeVersion="15" ma:contentTypeDescription="Buat sebuah dokumen baru." ma:contentTypeScope="" ma:versionID="5039d484ce6a75416cac019f4dae0f8e">
  <xsd:schema xmlns:xsd="http://www.w3.org/2001/XMLSchema" xmlns:xs="http://www.w3.org/2001/XMLSchema" xmlns:p="http://schemas.microsoft.com/office/2006/metadata/properties" xmlns:ns3="2c83638c-da4b-4c1a-9ac4-07e2d26cdd7c" xmlns:ns4="619aa565-b275-4c83-b1cc-968e32f80049" targetNamespace="http://schemas.microsoft.com/office/2006/metadata/properties" ma:root="true" ma:fieldsID="36a6767f6776f27ead89946395662597" ns3:_="" ns4:_="">
    <xsd:import namespace="2c83638c-da4b-4c1a-9ac4-07e2d26cdd7c"/>
    <xsd:import namespace="619aa565-b275-4c83-b1cc-968e32f8004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3638c-da4b-4c1a-9ac4-07e2d26cdd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ibagikan Denga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ibagikan Dengan Detail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Berbagi Hash Petunjuk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aa565-b275-4c83-b1cc-968e32f80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9aa565-b275-4c83-b1cc-968e32f800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A8681C-7799-4D70-83CE-4071B249B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83638c-da4b-4c1a-9ac4-07e2d26cdd7c"/>
    <ds:schemaRef ds:uri="619aa565-b275-4c83-b1cc-968e32f80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690F1F-AE74-4A4C-A481-23AB9AC4B063}">
  <ds:schemaRefs>
    <ds:schemaRef ds:uri="http://schemas.microsoft.com/office/2006/metadata/properties"/>
    <ds:schemaRef ds:uri="http://purl.org/dc/elements/1.1/"/>
    <ds:schemaRef ds:uri="619aa565-b275-4c83-b1cc-968e32f80049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2c83638c-da4b-4c1a-9ac4-07e2d26cdd7c"/>
  </ds:schemaRefs>
</ds:datastoreItem>
</file>

<file path=customXml/itemProps3.xml><?xml version="1.0" encoding="utf-8"?>
<ds:datastoreItem xmlns:ds="http://schemas.openxmlformats.org/officeDocument/2006/customXml" ds:itemID="{3DC36C94-600B-4893-978E-AABE2786F5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389</Words>
  <Application>Microsoft Office PowerPoint</Application>
  <PresentationFormat>Widescreen</PresentationFormat>
  <Paragraphs>58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</vt:lpstr>
      <vt:lpstr>Calibri</vt:lpstr>
      <vt:lpstr>Wingdings</vt:lpstr>
      <vt:lpstr>Office Theme</vt:lpstr>
      <vt:lpstr>ASEAN Power Grid:  Regional Integration for Energy Transition</vt:lpstr>
      <vt:lpstr>PowerPoint Presentation</vt:lpstr>
      <vt:lpstr>Regional blueprint for the energy cooperation in the ASEAN</vt:lpstr>
      <vt:lpstr>Regional Interconnections for Regional Integration</vt:lpstr>
      <vt:lpstr>Regional Interconnections: ASEAN Power Grid – progress</vt:lpstr>
      <vt:lpstr>Regional Interconnections: ASEAN Power Grid – plan</vt:lpstr>
      <vt:lpstr>Challenges and Opportunities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Beni Suryadi</dc:creator>
  <cp:lastModifiedBy>Beni Suryadi</cp:lastModifiedBy>
  <cp:revision>62</cp:revision>
  <dcterms:created xsi:type="dcterms:W3CDTF">2021-09-23T15:47:31Z</dcterms:created>
  <dcterms:modified xsi:type="dcterms:W3CDTF">2023-10-16T04:38:17Z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0x010100A944F9027082114E863FC0B462B3E977</vt:lpwstr>
  </property>
</Properties>
</file>