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4"/>
  </p:notesMasterIdLst>
  <p:sldIdLst>
    <p:sldId id="597" r:id="rId2"/>
    <p:sldId id="464" r:id="rId3"/>
    <p:sldId id="827" r:id="rId4"/>
    <p:sldId id="364" r:id="rId5"/>
    <p:sldId id="825" r:id="rId6"/>
    <p:sldId id="368" r:id="rId7"/>
    <p:sldId id="336" r:id="rId8"/>
    <p:sldId id="268" r:id="rId9"/>
    <p:sldId id="2147482786" r:id="rId10"/>
    <p:sldId id="272" r:id="rId11"/>
    <p:sldId id="271" r:id="rId12"/>
    <p:sldId id="2147482787" r:id="rId13"/>
  </p:sldIdLst>
  <p:sldSz cx="9144000" cy="6858000" type="letter"/>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k Wang" initials="MW" lastIdx="11" clrIdx="0"/>
  <p:cmAuthor id="1" name="Bruce A McCarl" initials="BAM"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5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6" d="100"/>
          <a:sy n="76" d="100"/>
        </p:scale>
        <p:origin x="1570" y="43"/>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E:\GDrive\project\draft\renewable%20electricity\Final_output.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'Base Pene'!$J$1</c:f>
              <c:strCache>
                <c:ptCount val="1"/>
                <c:pt idx="0">
                  <c:v>Biomass</c:v>
                </c:pt>
              </c:strCache>
            </c:strRef>
          </c:tx>
          <c:spPr>
            <a:solidFill>
              <a:schemeClr val="accent1"/>
            </a:solidFill>
            <a:ln>
              <a:noFill/>
            </a:ln>
            <a:effectLst/>
          </c:spPr>
          <c:invertIfNegative val="0"/>
          <c:cat>
            <c:numRef>
              <c:f>'Base Pene'!$B$2:$B$9</c:f>
              <c:numCache>
                <c:formatCode>General</c:formatCode>
                <c:ptCount val="8"/>
                <c:pt idx="0">
                  <c:v>2015</c:v>
                </c:pt>
                <c:pt idx="1">
                  <c:v>2020</c:v>
                </c:pt>
                <c:pt idx="2">
                  <c:v>2025</c:v>
                </c:pt>
                <c:pt idx="3">
                  <c:v>2030</c:v>
                </c:pt>
                <c:pt idx="4">
                  <c:v>2035</c:v>
                </c:pt>
                <c:pt idx="5">
                  <c:v>2040</c:v>
                </c:pt>
                <c:pt idx="6">
                  <c:v>2045</c:v>
                </c:pt>
                <c:pt idx="7">
                  <c:v>2050</c:v>
                </c:pt>
              </c:numCache>
            </c:numRef>
          </c:cat>
          <c:val>
            <c:numRef>
              <c:f>'Base Pene'!$C$2:$C$9</c:f>
              <c:numCache>
                <c:formatCode>General</c:formatCode>
                <c:ptCount val="8"/>
                <c:pt idx="0">
                  <c:v>1.27451752448977E-2</c:v>
                </c:pt>
                <c:pt idx="1">
                  <c:v>2.6873230723805701E-2</c:v>
                </c:pt>
                <c:pt idx="2">
                  <c:v>3.3207145929949597E-2</c:v>
                </c:pt>
                <c:pt idx="3">
                  <c:v>3.8405624333590301E-2</c:v>
                </c:pt>
                <c:pt idx="4">
                  <c:v>4.19212882185592E-2</c:v>
                </c:pt>
                <c:pt idx="5">
                  <c:v>4.6288483842104197E-2</c:v>
                </c:pt>
                <c:pt idx="6">
                  <c:v>4.69048263784905E-2</c:v>
                </c:pt>
                <c:pt idx="7">
                  <c:v>4.6950392389339603E-2</c:v>
                </c:pt>
              </c:numCache>
            </c:numRef>
          </c:val>
          <c:extLst>
            <c:ext xmlns:c16="http://schemas.microsoft.com/office/drawing/2014/chart" uri="{C3380CC4-5D6E-409C-BE32-E72D297353CC}">
              <c16:uniqueId val="{00000000-B633-4417-A8B7-FD0848C97038}"/>
            </c:ext>
          </c:extLst>
        </c:ser>
        <c:ser>
          <c:idx val="2"/>
          <c:order val="1"/>
          <c:tx>
            <c:strRef>
              <c:f>'Base Pene'!$L$1</c:f>
              <c:strCache>
                <c:ptCount val="1"/>
                <c:pt idx="0">
                  <c:v>solar</c:v>
                </c:pt>
              </c:strCache>
            </c:strRef>
          </c:tx>
          <c:spPr>
            <a:solidFill>
              <a:schemeClr val="accent2"/>
            </a:solidFill>
            <a:ln>
              <a:noFill/>
            </a:ln>
            <a:effectLst/>
          </c:spPr>
          <c:invertIfNegative val="0"/>
          <c:cat>
            <c:numRef>
              <c:f>'Base Pene'!$B$2:$B$9</c:f>
              <c:numCache>
                <c:formatCode>General</c:formatCode>
                <c:ptCount val="8"/>
                <c:pt idx="0">
                  <c:v>2015</c:v>
                </c:pt>
                <c:pt idx="1">
                  <c:v>2020</c:v>
                </c:pt>
                <c:pt idx="2">
                  <c:v>2025</c:v>
                </c:pt>
                <c:pt idx="3">
                  <c:v>2030</c:v>
                </c:pt>
                <c:pt idx="4">
                  <c:v>2035</c:v>
                </c:pt>
                <c:pt idx="5">
                  <c:v>2040</c:v>
                </c:pt>
                <c:pt idx="6">
                  <c:v>2045</c:v>
                </c:pt>
                <c:pt idx="7">
                  <c:v>2050</c:v>
                </c:pt>
              </c:numCache>
            </c:numRef>
          </c:cat>
          <c:val>
            <c:numRef>
              <c:f>'Base Pene'!$E$2:$E$9</c:f>
              <c:numCache>
                <c:formatCode>General</c:formatCode>
                <c:ptCount val="8"/>
                <c:pt idx="0">
                  <c:v>5.0598373721394904E-3</c:v>
                </c:pt>
                <c:pt idx="1">
                  <c:v>2.8461099381018401E-2</c:v>
                </c:pt>
                <c:pt idx="2">
                  <c:v>0.05</c:v>
                </c:pt>
                <c:pt idx="3">
                  <c:v>0.05</c:v>
                </c:pt>
                <c:pt idx="4">
                  <c:v>0.05</c:v>
                </c:pt>
                <c:pt idx="5">
                  <c:v>5.1145998155252802E-2</c:v>
                </c:pt>
                <c:pt idx="6">
                  <c:v>5.51979165189877E-2</c:v>
                </c:pt>
                <c:pt idx="7">
                  <c:v>0.06</c:v>
                </c:pt>
              </c:numCache>
            </c:numRef>
          </c:val>
          <c:extLst>
            <c:ext xmlns:c16="http://schemas.microsoft.com/office/drawing/2014/chart" uri="{C3380CC4-5D6E-409C-BE32-E72D297353CC}">
              <c16:uniqueId val="{00000001-B633-4417-A8B7-FD0848C97038}"/>
            </c:ext>
          </c:extLst>
        </c:ser>
        <c:ser>
          <c:idx val="1"/>
          <c:order val="2"/>
          <c:tx>
            <c:strRef>
              <c:f>'Base Pene'!$K$1</c:f>
              <c:strCache>
                <c:ptCount val="1"/>
                <c:pt idx="0">
                  <c:v>wind</c:v>
                </c:pt>
              </c:strCache>
            </c:strRef>
          </c:tx>
          <c:spPr>
            <a:solidFill>
              <a:schemeClr val="accent6"/>
            </a:solidFill>
            <a:ln>
              <a:noFill/>
            </a:ln>
            <a:effectLst/>
          </c:spPr>
          <c:invertIfNegative val="0"/>
          <c:cat>
            <c:numRef>
              <c:f>'Base Pene'!$B$2:$B$9</c:f>
              <c:numCache>
                <c:formatCode>General</c:formatCode>
                <c:ptCount val="8"/>
                <c:pt idx="0">
                  <c:v>2015</c:v>
                </c:pt>
                <c:pt idx="1">
                  <c:v>2020</c:v>
                </c:pt>
                <c:pt idx="2">
                  <c:v>2025</c:v>
                </c:pt>
                <c:pt idx="3">
                  <c:v>2030</c:v>
                </c:pt>
                <c:pt idx="4">
                  <c:v>2035</c:v>
                </c:pt>
                <c:pt idx="5">
                  <c:v>2040</c:v>
                </c:pt>
                <c:pt idx="6">
                  <c:v>2045</c:v>
                </c:pt>
                <c:pt idx="7">
                  <c:v>2050</c:v>
                </c:pt>
              </c:numCache>
            </c:numRef>
          </c:cat>
          <c:val>
            <c:numRef>
              <c:f>'Base Pene'!$D$2:$D$9</c:f>
              <c:numCache>
                <c:formatCode>General</c:formatCode>
                <c:ptCount val="8"/>
                <c:pt idx="0">
                  <c:v>4.37449062849442E-2</c:v>
                </c:pt>
                <c:pt idx="1">
                  <c:v>6.7192113250674104E-2</c:v>
                </c:pt>
                <c:pt idx="2">
                  <c:v>0.08</c:v>
                </c:pt>
                <c:pt idx="3">
                  <c:v>0.100354662672647</c:v>
                </c:pt>
                <c:pt idx="4">
                  <c:v>0.11912947625843399</c:v>
                </c:pt>
                <c:pt idx="5">
                  <c:v>0.13</c:v>
                </c:pt>
                <c:pt idx="6">
                  <c:v>0.13785503586880099</c:v>
                </c:pt>
                <c:pt idx="7">
                  <c:v>0.14269522101120599</c:v>
                </c:pt>
              </c:numCache>
            </c:numRef>
          </c:val>
          <c:extLst>
            <c:ext xmlns:c16="http://schemas.microsoft.com/office/drawing/2014/chart" uri="{C3380CC4-5D6E-409C-BE32-E72D297353CC}">
              <c16:uniqueId val="{00000002-B633-4417-A8B7-FD0848C97038}"/>
            </c:ext>
          </c:extLst>
        </c:ser>
        <c:dLbls>
          <c:showLegendKey val="0"/>
          <c:showVal val="0"/>
          <c:showCatName val="0"/>
          <c:showSerName val="0"/>
          <c:showPercent val="0"/>
          <c:showBubbleSize val="0"/>
        </c:dLbls>
        <c:gapWidth val="150"/>
        <c:overlap val="100"/>
        <c:axId val="1265132016"/>
        <c:axId val="1359184672"/>
      </c:barChart>
      <c:catAx>
        <c:axId val="1265132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1359184672"/>
        <c:crosses val="autoZero"/>
        <c:auto val="1"/>
        <c:lblAlgn val="ctr"/>
        <c:lblOffset val="100"/>
        <c:noMultiLvlLbl val="0"/>
      </c:catAx>
      <c:valAx>
        <c:axId val="135918467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sz="1400" b="1"/>
                  <a:t>Market Penetration</a:t>
                </a:r>
              </a:p>
            </c:rich>
          </c:tx>
          <c:overlay val="0"/>
          <c:spPr>
            <a:noFill/>
            <a:ln>
              <a:noFill/>
            </a:ln>
            <a:effectLst/>
          </c:spPr>
          <c:txPr>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1265132016"/>
        <c:crosses val="autoZero"/>
        <c:crossBetween val="between"/>
      </c:valAx>
      <c:spPr>
        <a:noFill/>
        <a:ln>
          <a:noFill/>
        </a:ln>
        <a:effectLst/>
      </c:spPr>
    </c:plotArea>
    <c:legend>
      <c:legendPos val="t"/>
      <c:layout>
        <c:manualLayout>
          <c:xMode val="edge"/>
          <c:yMode val="edge"/>
          <c:x val="0.33641706383248066"/>
          <c:y val="5.0763424952321855E-2"/>
          <c:w val="0.45206870104716323"/>
          <c:h val="5.3539924484408988E-2"/>
        </c:manualLayout>
      </c:layout>
      <c:overlay val="1"/>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F0F6C24-9CBB-46DD-BAA0-40F4979E1936}" type="datetimeFigureOut">
              <a:rPr lang="en-US" smtClean="0"/>
              <a:t>10/14/2023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372D0D-6C46-4E01-9F48-371DA73B7B71}" type="slidenum">
              <a:rPr lang="en-US" smtClean="0"/>
              <a:t>‹#›</a:t>
            </a:fld>
            <a:endParaRPr lang="en-US"/>
          </a:p>
        </p:txBody>
      </p:sp>
    </p:spTree>
    <p:extLst>
      <p:ext uri="{BB962C8B-B14F-4D97-AF65-F5344CB8AC3E}">
        <p14:creationId xmlns:p14="http://schemas.microsoft.com/office/powerpoint/2010/main" val="2011455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372D0D-6C46-4E01-9F48-371DA73B7B71}" type="slidenum">
              <a:rPr lang="en-US" smtClean="0"/>
              <a:t>1</a:t>
            </a:fld>
            <a:endParaRPr lang="en-US"/>
          </a:p>
        </p:txBody>
      </p:sp>
    </p:spTree>
    <p:extLst>
      <p:ext uri="{BB962C8B-B14F-4D97-AF65-F5344CB8AC3E}">
        <p14:creationId xmlns:p14="http://schemas.microsoft.com/office/powerpoint/2010/main" val="3694690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eaLnBrk="1" hangingPunct="1"/>
            <a:fld id="{A7837F91-CBD6-4A5C-BF4D-D61CA363F6B3}" type="slidenum">
              <a:rPr lang="en-US" altLang="en-US" b="0" smtClean="0"/>
              <a:pPr eaLnBrk="1" hangingPunct="1"/>
              <a:t>6</a:t>
            </a:fld>
            <a:endParaRPr lang="en-US" altLang="en-US" b="0"/>
          </a:p>
        </p:txBody>
      </p:sp>
      <p:sp>
        <p:nvSpPr>
          <p:cNvPr id="58371" name="Rectangle 2"/>
          <p:cNvSpPr>
            <a:spLocks noGrp="1" noRot="1" noChangeAspect="1" noChangeArrowheads="1" noTextEdit="1"/>
          </p:cNvSpPr>
          <p:nvPr>
            <p:ph type="sldImg"/>
          </p:nvPr>
        </p:nvSpPr>
        <p:spPr>
          <a:xfrm>
            <a:off x="1371600" y="1143000"/>
            <a:ext cx="4114800" cy="3086100"/>
          </a:xfrm>
          <a:ln/>
        </p:spPr>
      </p:sp>
      <p:sp>
        <p:nvSpPr>
          <p:cNvPr id="58372" name="Rectangle 3"/>
          <p:cNvSpPr>
            <a:spLocks noGrp="1" noChangeArrowheads="1"/>
          </p:cNvSpPr>
          <p:nvPr>
            <p:ph type="body" idx="1"/>
          </p:nvPr>
        </p:nvSpPr>
        <p:spPr>
          <a:xfrm>
            <a:off x="914400" y="4360744"/>
            <a:ext cx="5029200" cy="4131231"/>
          </a:xfrm>
          <a:noFill/>
        </p:spPr>
        <p:txBody>
          <a:bodyPr/>
          <a:lstStyle/>
          <a:p>
            <a:pPr eaLnBrk="1" hangingPunct="1"/>
            <a:endParaRPr lang="en-US" altLang="en-US"/>
          </a:p>
        </p:txBody>
      </p:sp>
    </p:spTree>
    <p:extLst>
      <p:ext uri="{BB962C8B-B14F-4D97-AF65-F5344CB8AC3E}">
        <p14:creationId xmlns:p14="http://schemas.microsoft.com/office/powerpoint/2010/main" val="520798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659183-4957-471A-98D6-A89B7AE0A97E}" type="slidenum">
              <a:rPr lang="en-US" smtClean="0"/>
              <a:t>7</a:t>
            </a:fld>
            <a:endParaRPr lang="en-US"/>
          </a:p>
        </p:txBody>
      </p:sp>
    </p:spTree>
    <p:extLst>
      <p:ext uri="{BB962C8B-B14F-4D97-AF65-F5344CB8AC3E}">
        <p14:creationId xmlns:p14="http://schemas.microsoft.com/office/powerpoint/2010/main" val="3300847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_Reference">
    <p:spTree>
      <p:nvGrpSpPr>
        <p:cNvPr id="1" name=""/>
        <p:cNvGrpSpPr/>
        <p:nvPr/>
      </p:nvGrpSpPr>
      <p:grpSpPr>
        <a:xfrm>
          <a:off x="0" y="0"/>
          <a:ext cx="0" cy="0"/>
          <a:chOff x="0" y="0"/>
          <a:chExt cx="0" cy="0"/>
        </a:xfrm>
      </p:grpSpPr>
      <p:sp>
        <p:nvSpPr>
          <p:cNvPr id="2" name="Title 1"/>
          <p:cNvSpPr>
            <a:spLocks noGrp="1"/>
          </p:cNvSpPr>
          <p:nvPr>
            <p:ph type="title"/>
          </p:nvPr>
        </p:nvSpPr>
        <p:spPr>
          <a:xfrm>
            <a:off x="457199" y="160336"/>
            <a:ext cx="8229600" cy="625877"/>
          </a:xfrm>
          <a:prstGeom prst="rect">
            <a:avLst/>
          </a:prstGeom>
        </p:spPr>
        <p:txBody>
          <a:bodyPr>
            <a:noAutofit/>
          </a:bodyPr>
          <a:lstStyle>
            <a:lvl1pPr algn="ctr">
              <a:defRPr sz="4400" b="0" i="0">
                <a:solidFill>
                  <a:srgbClr val="500000"/>
                </a:solidFill>
                <a:latin typeface="Arial Nova" panose="020B0504020202020204" pitchFamily="34" charset="0"/>
                <a:ea typeface="Arial Nova" panose="020B0504020202020204" pitchFamily="34" charset="0"/>
                <a:cs typeface="Arial Nova" panose="020B0504020202020204" pitchFamily="34" charset="0"/>
              </a:defRPr>
            </a:lvl1pPr>
          </a:lstStyle>
          <a:p>
            <a:r>
              <a:rPr lang="en-US" dirty="0"/>
              <a:t>Click to edit Master title style</a:t>
            </a:r>
          </a:p>
        </p:txBody>
      </p:sp>
      <p:sp>
        <p:nvSpPr>
          <p:cNvPr id="3" name="Content Placeholder 2"/>
          <p:cNvSpPr>
            <a:spLocks noGrp="1"/>
          </p:cNvSpPr>
          <p:nvPr>
            <p:ph idx="1"/>
          </p:nvPr>
        </p:nvSpPr>
        <p:spPr>
          <a:xfrm>
            <a:off x="457199" y="786214"/>
            <a:ext cx="8229600" cy="5084748"/>
          </a:xfrm>
          <a:prstGeom prst="rect">
            <a:avLst/>
          </a:prstGeom>
        </p:spPr>
        <p:txBody>
          <a:bodyPr/>
          <a:lstStyle>
            <a:lvl1pPr marL="457200" indent="-457200">
              <a:buFont typeface="Arial" panose="020B0604020202020204" pitchFamily="34" charset="0"/>
              <a:buChar char="•"/>
              <a:defRPr>
                <a:solidFill>
                  <a:schemeClr val="tx1"/>
                </a:solidFill>
                <a:latin typeface="Arial" charset="0"/>
                <a:ea typeface="Arial" charset="0"/>
                <a:cs typeface="Arial" charset="0"/>
              </a:defRPr>
            </a:lvl1pPr>
            <a:lvl2pPr marL="914400" indent="-457200">
              <a:buFont typeface="Arial" panose="020B0604020202020204" pitchFamily="34" charset="0"/>
              <a:buChar char="•"/>
              <a:defRPr>
                <a:solidFill>
                  <a:schemeClr val="tx1"/>
                </a:solidFill>
                <a:latin typeface="Arial" charset="0"/>
                <a:ea typeface="Arial" charset="0"/>
                <a:cs typeface="Arial" charset="0"/>
              </a:defRPr>
            </a:lvl2pPr>
            <a:lvl3pPr marL="1257300" indent="-342900">
              <a:buFont typeface="Arial" panose="020B0604020202020204" pitchFamily="34" charset="0"/>
              <a:buChar char="•"/>
              <a:defRPr>
                <a:solidFill>
                  <a:schemeClr val="tx1"/>
                </a:solidFill>
                <a:latin typeface="Arial" charset="0"/>
                <a:ea typeface="Arial" charset="0"/>
                <a:cs typeface="Arial" charset="0"/>
              </a:defRPr>
            </a:lvl3pPr>
            <a:lvl4pPr marL="1714500" indent="-342900">
              <a:buFont typeface="Arial" panose="020B0604020202020204" pitchFamily="34" charset="0"/>
              <a:buChar char="•"/>
              <a:defRPr>
                <a:solidFill>
                  <a:schemeClr val="tx1"/>
                </a:solidFill>
                <a:latin typeface="Arial" charset="0"/>
                <a:ea typeface="Arial" charset="0"/>
                <a:cs typeface="Arial" charset="0"/>
              </a:defRPr>
            </a:lvl4pPr>
            <a:lvl5pPr marL="2171700" indent="-342900">
              <a:buFont typeface="Arial" panose="020B0604020202020204" pitchFamily="34" charset="0"/>
              <a:buChar char="•"/>
              <a:defRPr>
                <a:solidFill>
                  <a:schemeClr val="tx1"/>
                </a:solidFill>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457200" y="6356352"/>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2"/>
            <a:ext cx="2133600" cy="365125"/>
          </a:xfrm>
          <a:prstGeom prst="rect">
            <a:avLst/>
          </a:prstGeom>
        </p:spPr>
        <p:txBody>
          <a:bodyPr/>
          <a:lstStyle/>
          <a:p>
            <a:fld id="{788FB8FF-E84C-EC49-87A9-5C830135652C}" type="slidenum">
              <a:rPr lang="en-US" smtClean="0"/>
              <a:t>‹#›</a:t>
            </a:fld>
            <a:endParaRPr lang="en-US"/>
          </a:p>
        </p:txBody>
      </p:sp>
      <p:sp>
        <p:nvSpPr>
          <p:cNvPr id="9" name="Content Placeholder 2">
            <a:extLst>
              <a:ext uri="{FF2B5EF4-FFF2-40B4-BE49-F238E27FC236}">
                <a16:creationId xmlns:a16="http://schemas.microsoft.com/office/drawing/2014/main" id="{29C5AC45-C218-17A0-6E63-511A96D807CE}"/>
              </a:ext>
            </a:extLst>
          </p:cNvPr>
          <p:cNvSpPr>
            <a:spLocks noGrp="1"/>
          </p:cNvSpPr>
          <p:nvPr>
            <p:ph idx="13" hasCustomPrompt="1"/>
          </p:nvPr>
        </p:nvSpPr>
        <p:spPr>
          <a:xfrm>
            <a:off x="457199" y="5870962"/>
            <a:ext cx="8229600" cy="485390"/>
          </a:xfrm>
          <a:prstGeom prst="rect">
            <a:avLst/>
          </a:prstGeom>
        </p:spPr>
        <p:txBody>
          <a:bodyPr>
            <a:normAutofit/>
          </a:bodyPr>
          <a:lstStyle>
            <a:lvl1pPr marL="0" indent="0" algn="l">
              <a:buNone/>
              <a:defRPr sz="1600">
                <a:solidFill>
                  <a:schemeClr val="tx1"/>
                </a:solidFill>
                <a:latin typeface="Arial" charset="0"/>
                <a:ea typeface="Arial" charset="0"/>
                <a:cs typeface="Arial" charset="0"/>
              </a:defRPr>
            </a:lvl1pPr>
            <a:lvl2pPr marL="457200" indent="0">
              <a:buNone/>
              <a:defRPr>
                <a:solidFill>
                  <a:schemeClr val="tx1"/>
                </a:solidFill>
                <a:latin typeface="Arial" charset="0"/>
                <a:ea typeface="Arial" charset="0"/>
                <a:cs typeface="Arial" charset="0"/>
              </a:defRPr>
            </a:lvl2pPr>
            <a:lvl3pPr marL="914400" indent="0">
              <a:buNone/>
              <a:defRPr>
                <a:solidFill>
                  <a:schemeClr val="tx1"/>
                </a:solidFill>
                <a:latin typeface="Arial" charset="0"/>
                <a:ea typeface="Arial" charset="0"/>
                <a:cs typeface="Arial" charset="0"/>
              </a:defRPr>
            </a:lvl3pPr>
            <a:lvl4pPr marL="1371600" indent="0">
              <a:buNone/>
              <a:defRPr>
                <a:solidFill>
                  <a:schemeClr val="tx1"/>
                </a:solidFill>
                <a:latin typeface="Arial" charset="0"/>
                <a:ea typeface="Arial" charset="0"/>
                <a:cs typeface="Arial" charset="0"/>
              </a:defRPr>
            </a:lvl4pPr>
            <a:lvl5pPr marL="1828800" indent="0">
              <a:buNone/>
              <a:defRPr>
                <a:solidFill>
                  <a:schemeClr val="tx1"/>
                </a:solidFill>
                <a:latin typeface="Arial" charset="0"/>
                <a:ea typeface="Arial" charset="0"/>
                <a:cs typeface="Arial" charset="0"/>
              </a:defRPr>
            </a:lvl5pPr>
          </a:lstStyle>
          <a:p>
            <a:pPr lvl="0"/>
            <a:r>
              <a:rPr lang="en-US" dirty="0"/>
              <a:t>Click to edit reference</a:t>
            </a:r>
          </a:p>
        </p:txBody>
      </p:sp>
    </p:spTree>
    <p:extLst>
      <p:ext uri="{BB962C8B-B14F-4D97-AF65-F5344CB8AC3E}">
        <p14:creationId xmlns:p14="http://schemas.microsoft.com/office/powerpoint/2010/main" val="878264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199" y="160336"/>
            <a:ext cx="8229600" cy="625877"/>
          </a:xfrm>
          <a:prstGeom prst="rect">
            <a:avLst/>
          </a:prstGeom>
        </p:spPr>
        <p:txBody>
          <a:bodyPr>
            <a:noAutofit/>
          </a:bodyPr>
          <a:lstStyle>
            <a:lvl1pPr algn="ctr">
              <a:defRPr sz="4400" b="0" i="0" baseline="0">
                <a:solidFill>
                  <a:srgbClr val="500000"/>
                </a:solidFill>
                <a:latin typeface="Arial Nova" panose="020B0504020202020204" pitchFamily="34" charset="0"/>
                <a:ea typeface="Arial Nova" panose="020B0504020202020204" pitchFamily="34" charset="0"/>
                <a:cs typeface="Arial Nova" panose="020B0504020202020204" pitchFamily="34" charset="0"/>
              </a:defRPr>
            </a:lvl1pPr>
          </a:lstStyle>
          <a:p>
            <a:r>
              <a:rPr lang="en-US" dirty="0"/>
              <a:t>Click to edit Master title style</a:t>
            </a:r>
          </a:p>
        </p:txBody>
      </p:sp>
      <p:sp>
        <p:nvSpPr>
          <p:cNvPr id="3" name="Content Placeholder 2"/>
          <p:cNvSpPr>
            <a:spLocks noGrp="1"/>
          </p:cNvSpPr>
          <p:nvPr>
            <p:ph idx="1"/>
          </p:nvPr>
        </p:nvSpPr>
        <p:spPr>
          <a:xfrm>
            <a:off x="457200" y="786213"/>
            <a:ext cx="8229600" cy="5570139"/>
          </a:xfrm>
          <a:prstGeom prst="rect">
            <a:avLst/>
          </a:prstGeom>
        </p:spPr>
        <p:txBody>
          <a:bodyPr/>
          <a:lstStyle>
            <a:lvl1pPr marL="457200" indent="-457200">
              <a:buFont typeface="Arial" panose="020B0604020202020204" pitchFamily="34" charset="0"/>
              <a:buChar char="•"/>
              <a:defRPr>
                <a:solidFill>
                  <a:schemeClr val="tx1"/>
                </a:solidFill>
                <a:latin typeface="Arial" charset="0"/>
                <a:ea typeface="Arial" charset="0"/>
                <a:cs typeface="Arial" charset="0"/>
              </a:defRPr>
            </a:lvl1pPr>
            <a:lvl2pPr marL="914400" indent="-457200">
              <a:buFont typeface="Arial" panose="020B0604020202020204" pitchFamily="34" charset="0"/>
              <a:buChar char="•"/>
              <a:defRPr>
                <a:solidFill>
                  <a:schemeClr val="tx1"/>
                </a:solidFill>
                <a:latin typeface="Arial" charset="0"/>
                <a:ea typeface="Arial" charset="0"/>
                <a:cs typeface="Arial" charset="0"/>
              </a:defRPr>
            </a:lvl2pPr>
            <a:lvl3pPr marL="1257300" indent="-342900">
              <a:buFont typeface="Arial" panose="020B0604020202020204" pitchFamily="34" charset="0"/>
              <a:buChar char="•"/>
              <a:defRPr>
                <a:solidFill>
                  <a:schemeClr val="tx1"/>
                </a:solidFill>
                <a:latin typeface="Arial" charset="0"/>
                <a:ea typeface="Arial" charset="0"/>
                <a:cs typeface="Arial" charset="0"/>
              </a:defRPr>
            </a:lvl3pPr>
            <a:lvl4pPr marL="1714500" indent="-342900">
              <a:buFont typeface="Arial" panose="020B0604020202020204" pitchFamily="34" charset="0"/>
              <a:buChar char="•"/>
              <a:defRPr>
                <a:solidFill>
                  <a:schemeClr val="tx1"/>
                </a:solidFill>
                <a:latin typeface="Arial" charset="0"/>
                <a:ea typeface="Arial" charset="0"/>
                <a:cs typeface="Arial" charset="0"/>
              </a:defRPr>
            </a:lvl4pPr>
            <a:lvl5pPr marL="2171700" indent="-342900">
              <a:buFont typeface="Arial" panose="020B0604020202020204" pitchFamily="34" charset="0"/>
              <a:buChar char="•"/>
              <a:defRPr>
                <a:solidFill>
                  <a:schemeClr val="tx1"/>
                </a:solidFill>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457200" y="6356352"/>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2"/>
            <a:ext cx="2133600" cy="365125"/>
          </a:xfrm>
          <a:prstGeom prst="rect">
            <a:avLst/>
          </a:prstGeom>
        </p:spPr>
        <p:txBody>
          <a:bodyPr/>
          <a:lstStyle>
            <a:lvl1pPr>
              <a:defRPr sz="1600"/>
            </a:lvl1pPr>
          </a:lstStyle>
          <a:p>
            <a:fld id="{788FB8FF-E84C-EC49-87A9-5C830135652C}" type="slidenum">
              <a:rPr lang="en-US" smtClean="0"/>
              <a:pPr/>
              <a:t>‹#›</a:t>
            </a:fld>
            <a:endParaRPr lang="en-US" dirty="0"/>
          </a:p>
        </p:txBody>
      </p:sp>
    </p:spTree>
    <p:extLst>
      <p:ext uri="{BB962C8B-B14F-4D97-AF65-F5344CB8AC3E}">
        <p14:creationId xmlns:p14="http://schemas.microsoft.com/office/powerpoint/2010/main" val="575279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6316" y="2491485"/>
            <a:ext cx="7772400" cy="1362075"/>
          </a:xfrm>
          <a:prstGeom prst="rect">
            <a:avLst/>
          </a:prstGeom>
        </p:spPr>
        <p:txBody>
          <a:bodyPr anchor="b"/>
          <a:lstStyle>
            <a:lvl1pPr algn="ctr">
              <a:defRPr sz="4000" b="0" cap="all" baseline="0">
                <a:latin typeface="Arial Nova" panose="020B0504020202020204" pitchFamily="34" charset="0"/>
              </a:defRPr>
            </a:lvl1pPr>
          </a:lstStyle>
          <a:p>
            <a:r>
              <a:rPr lang="en-US" dirty="0"/>
              <a:t>Click to edit Master title style</a:t>
            </a:r>
          </a:p>
        </p:txBody>
      </p:sp>
      <p:sp>
        <p:nvSpPr>
          <p:cNvPr id="4" name="Date Placeholder 3"/>
          <p:cNvSpPr>
            <a:spLocks noGrp="1"/>
          </p:cNvSpPr>
          <p:nvPr>
            <p:ph type="dt" sz="half" idx="10"/>
          </p:nvPr>
        </p:nvSpPr>
        <p:spPr>
          <a:xfrm>
            <a:off x="457200" y="6356352"/>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2"/>
            <a:ext cx="2133600" cy="365125"/>
          </a:xfrm>
          <a:prstGeom prst="rect">
            <a:avLst/>
          </a:prstGeom>
        </p:spPr>
        <p:txBody>
          <a:bodyPr/>
          <a:lstStyle/>
          <a:p>
            <a:fld id="{788FB8FF-E84C-EC49-87A9-5C830135652C}" type="slidenum">
              <a:rPr lang="en-US" smtClean="0"/>
              <a:t>‹#›</a:t>
            </a:fld>
            <a:endParaRPr lang="en-US"/>
          </a:p>
        </p:txBody>
      </p:sp>
      <p:cxnSp>
        <p:nvCxnSpPr>
          <p:cNvPr id="7" name="Straight Connector 6">
            <a:extLst>
              <a:ext uri="{FF2B5EF4-FFF2-40B4-BE49-F238E27FC236}">
                <a16:creationId xmlns:a16="http://schemas.microsoft.com/office/drawing/2014/main" id="{2E349E47-53CC-BF13-9E5B-7404554D5D47}"/>
              </a:ext>
            </a:extLst>
          </p:cNvPr>
          <p:cNvCxnSpPr>
            <a:cxnSpLocks/>
          </p:cNvCxnSpPr>
          <p:nvPr userDrawn="1"/>
        </p:nvCxnSpPr>
        <p:spPr>
          <a:xfrm>
            <a:off x="2590800" y="3860918"/>
            <a:ext cx="4026569" cy="0"/>
          </a:xfrm>
          <a:prstGeom prst="line">
            <a:avLst/>
          </a:prstGeom>
          <a:ln w="9525">
            <a:solidFill>
              <a:srgbClr val="623A3A"/>
            </a:solidFill>
          </a:ln>
        </p:spPr>
        <p:style>
          <a:lnRef idx="2">
            <a:schemeClr val="accent1"/>
          </a:lnRef>
          <a:fillRef idx="0">
            <a:schemeClr val="accent1"/>
          </a:fillRef>
          <a:effectRef idx="1">
            <a:schemeClr val="accent1"/>
          </a:effectRef>
          <a:fontRef idx="minor">
            <a:schemeClr val="tx1"/>
          </a:fontRef>
        </p:style>
      </p:cxnSp>
      <p:pic>
        <p:nvPicPr>
          <p:cNvPr id="3" name="Picture 2" descr="Logo&#10;&#10;Description automatically generated">
            <a:extLst>
              <a:ext uri="{FF2B5EF4-FFF2-40B4-BE49-F238E27FC236}">
                <a16:creationId xmlns:a16="http://schemas.microsoft.com/office/drawing/2014/main" id="{9EE532C5-AF5E-14B8-1216-B82CD5FEDF9A}"/>
              </a:ext>
            </a:extLst>
          </p:cNvPr>
          <p:cNvPicPr>
            <a:picLocks noChangeAspect="1"/>
          </p:cNvPicPr>
          <p:nvPr userDrawn="1"/>
        </p:nvPicPr>
        <p:blipFill>
          <a:blip r:embed="rId2"/>
          <a:stretch>
            <a:fillRect/>
          </a:stretch>
        </p:blipFill>
        <p:spPr>
          <a:xfrm>
            <a:off x="5355783" y="-66608"/>
            <a:ext cx="3912196" cy="1676655"/>
          </a:xfrm>
          <a:prstGeom prst="rect">
            <a:avLst/>
          </a:prstGeom>
        </p:spPr>
      </p:pic>
    </p:spTree>
    <p:extLst>
      <p:ext uri="{BB962C8B-B14F-4D97-AF65-F5344CB8AC3E}">
        <p14:creationId xmlns:p14="http://schemas.microsoft.com/office/powerpoint/2010/main" val="3340691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_multiple authors">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5621"/>
            <a:ext cx="7772400" cy="638690"/>
          </a:xfrm>
          <a:prstGeom prst="rect">
            <a:avLst/>
          </a:prstGeom>
        </p:spPr>
        <p:txBody>
          <a:bodyPr>
            <a:noAutofit/>
          </a:bodyPr>
          <a:lstStyle>
            <a:lvl1pPr>
              <a:defRPr sz="4400" b="0" i="0">
                <a:solidFill>
                  <a:srgbClr val="500000"/>
                </a:solidFill>
                <a:latin typeface="Arial Nova" panose="020B0504020202020204" pitchFamily="34" charset="0"/>
                <a:ea typeface="Arial Nova" panose="020B0504020202020204" pitchFamily="34" charset="0"/>
                <a:cs typeface="Arial Nova" panose="020B0504020202020204" pitchFamily="34" charset="0"/>
              </a:defRPr>
            </a:lvl1pPr>
          </a:lstStyle>
          <a:p>
            <a:r>
              <a:rPr lang="en-US" dirty="0"/>
              <a:t>Click to edit Master title style</a:t>
            </a:r>
          </a:p>
        </p:txBody>
      </p:sp>
      <p:sp>
        <p:nvSpPr>
          <p:cNvPr id="3" name="Subtitle 2"/>
          <p:cNvSpPr>
            <a:spLocks noGrp="1"/>
          </p:cNvSpPr>
          <p:nvPr>
            <p:ph type="subTitle" idx="1" hasCustomPrompt="1"/>
          </p:nvPr>
        </p:nvSpPr>
        <p:spPr>
          <a:xfrm>
            <a:off x="1371600" y="1617154"/>
            <a:ext cx="6400800" cy="1742203"/>
          </a:xfrm>
          <a:prstGeom prst="rect">
            <a:avLst/>
          </a:prstGeom>
        </p:spPr>
        <p:txBody>
          <a:bodyPr>
            <a:normAutofit/>
          </a:bodyPr>
          <a:lstStyle>
            <a:lvl1pPr marL="0" indent="0" algn="ctr">
              <a:buNone/>
              <a:defRPr sz="2800" i="1">
                <a:solidFill>
                  <a:srgbClr val="623A3A"/>
                </a:solidFill>
                <a:latin typeface="Georgia" charset="0"/>
                <a:ea typeface="Georgia" charset="0"/>
                <a:cs typeface="Georgia"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the author list</a:t>
            </a:r>
          </a:p>
        </p:txBody>
      </p:sp>
      <p:sp>
        <p:nvSpPr>
          <p:cNvPr id="4" name="Date Placeholder 3"/>
          <p:cNvSpPr>
            <a:spLocks noGrp="1"/>
          </p:cNvSpPr>
          <p:nvPr>
            <p:ph type="dt" sz="half" idx="10"/>
          </p:nvPr>
        </p:nvSpPr>
        <p:spPr>
          <a:xfrm>
            <a:off x="457200" y="6356352"/>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2"/>
            <a:ext cx="2133600" cy="365125"/>
          </a:xfrm>
          <a:prstGeom prst="rect">
            <a:avLst/>
          </a:prstGeom>
        </p:spPr>
        <p:txBody>
          <a:bodyPr/>
          <a:lstStyle>
            <a:lvl1pPr>
              <a:defRPr b="1">
                <a:solidFill>
                  <a:srgbClr val="623A3A"/>
                </a:solidFill>
              </a:defRPr>
            </a:lvl1pPr>
          </a:lstStyle>
          <a:p>
            <a:fld id="{788FB8FF-E84C-EC49-87A9-5C830135652C}" type="slidenum">
              <a:rPr lang="en-US" smtClean="0"/>
              <a:pPr/>
              <a:t>‹#›</a:t>
            </a:fld>
            <a:endParaRPr lang="en-US" dirty="0"/>
          </a:p>
        </p:txBody>
      </p:sp>
      <p:pic>
        <p:nvPicPr>
          <p:cNvPr id="11" name="Picture 10" descr="Logo&#10;&#10;Description automatically generated">
            <a:extLst>
              <a:ext uri="{FF2B5EF4-FFF2-40B4-BE49-F238E27FC236}">
                <a16:creationId xmlns:a16="http://schemas.microsoft.com/office/drawing/2014/main" id="{0B219113-5788-BB8C-2983-7062621824F0}"/>
              </a:ext>
            </a:extLst>
          </p:cNvPr>
          <p:cNvPicPr>
            <a:picLocks noChangeAspect="1"/>
          </p:cNvPicPr>
          <p:nvPr userDrawn="1"/>
        </p:nvPicPr>
        <p:blipFill rotWithShape="1">
          <a:blip r:embed="rId2"/>
          <a:srcRect l="5895" t="21525" r="8624" b="20759"/>
          <a:stretch/>
        </p:blipFill>
        <p:spPr>
          <a:xfrm>
            <a:off x="6934200" y="0"/>
            <a:ext cx="2209800" cy="639456"/>
          </a:xfrm>
          <a:prstGeom prst="rect">
            <a:avLst/>
          </a:prstGeom>
        </p:spPr>
      </p:pic>
      <p:sp>
        <p:nvSpPr>
          <p:cNvPr id="10" name="Content Placeholder 2">
            <a:extLst>
              <a:ext uri="{FF2B5EF4-FFF2-40B4-BE49-F238E27FC236}">
                <a16:creationId xmlns:a16="http://schemas.microsoft.com/office/drawing/2014/main" id="{7796A7DC-F456-9B4C-3F3F-5F5AE0A2EB4C}"/>
              </a:ext>
            </a:extLst>
          </p:cNvPr>
          <p:cNvSpPr>
            <a:spLocks noGrp="1"/>
          </p:cNvSpPr>
          <p:nvPr>
            <p:ph idx="13"/>
          </p:nvPr>
        </p:nvSpPr>
        <p:spPr>
          <a:xfrm>
            <a:off x="851375" y="3657600"/>
            <a:ext cx="7441250" cy="2102266"/>
          </a:xfrm>
          <a:prstGeom prst="rect">
            <a:avLst/>
          </a:prstGeom>
        </p:spPr>
        <p:txBody>
          <a:bodyPr>
            <a:normAutofit/>
          </a:bodyPr>
          <a:lstStyle>
            <a:lvl1pPr marL="0" indent="0" algn="ctr">
              <a:buNone/>
              <a:defRPr sz="2400">
                <a:solidFill>
                  <a:schemeClr val="tx1"/>
                </a:solidFill>
                <a:latin typeface="Arial" charset="0"/>
                <a:ea typeface="Arial" charset="0"/>
                <a:cs typeface="Arial" charset="0"/>
              </a:defRPr>
            </a:lvl1pPr>
            <a:lvl2pPr marL="457200" indent="0">
              <a:buNone/>
              <a:defRPr>
                <a:solidFill>
                  <a:schemeClr val="tx1"/>
                </a:solidFill>
                <a:latin typeface="Arial" charset="0"/>
                <a:ea typeface="Arial" charset="0"/>
                <a:cs typeface="Arial" charset="0"/>
              </a:defRPr>
            </a:lvl2pPr>
            <a:lvl3pPr marL="914400" indent="0">
              <a:buNone/>
              <a:defRPr>
                <a:solidFill>
                  <a:schemeClr val="tx1"/>
                </a:solidFill>
                <a:latin typeface="Arial" charset="0"/>
                <a:ea typeface="Arial" charset="0"/>
                <a:cs typeface="Arial" charset="0"/>
              </a:defRPr>
            </a:lvl3pPr>
            <a:lvl4pPr marL="1371600" indent="0">
              <a:buNone/>
              <a:defRPr>
                <a:solidFill>
                  <a:schemeClr val="tx1"/>
                </a:solidFill>
                <a:latin typeface="Arial" charset="0"/>
                <a:ea typeface="Arial" charset="0"/>
                <a:cs typeface="Arial" charset="0"/>
              </a:defRPr>
            </a:lvl4pPr>
            <a:lvl5pPr marL="1828800" indent="0">
              <a:buNone/>
              <a:defRPr>
                <a:solidFill>
                  <a:schemeClr val="tx1"/>
                </a:solidFill>
                <a:latin typeface="Arial" charset="0"/>
                <a:ea typeface="Arial" charset="0"/>
                <a:cs typeface="Arial" charset="0"/>
              </a:defRPr>
            </a:lvl5pPr>
          </a:lstStyle>
          <a:p>
            <a:pPr lvl="0"/>
            <a:r>
              <a:rPr lang="en-US" dirty="0"/>
              <a:t>Click to edit Master text style</a:t>
            </a:r>
          </a:p>
          <a:p>
            <a:pPr lvl="0"/>
            <a:endParaRPr lang="en-US" dirty="0"/>
          </a:p>
        </p:txBody>
      </p:sp>
    </p:spTree>
    <p:extLst>
      <p:ext uri="{BB962C8B-B14F-4D97-AF65-F5344CB8AC3E}">
        <p14:creationId xmlns:p14="http://schemas.microsoft.com/office/powerpoint/2010/main" val="4221831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3477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C6021-0375-5BFF-CE95-C666E5139D38}"/>
              </a:ext>
            </a:extLst>
          </p:cNvPr>
          <p:cNvSpPr>
            <a:spLocks noGrp="1"/>
          </p:cNvSpPr>
          <p:nvPr>
            <p:ph type="ctrTitle"/>
          </p:nvPr>
        </p:nvSpPr>
        <p:spPr>
          <a:xfrm>
            <a:off x="1143000" y="1122364"/>
            <a:ext cx="6858000" cy="2387600"/>
          </a:xfrm>
        </p:spPr>
        <p:txBody>
          <a:bodyPr anchor="b">
            <a:normAutofit/>
          </a:bodyPr>
          <a:lstStyle>
            <a:lvl1pPr algn="ctr">
              <a:defRPr kumimoji="0" lang="en-US" sz="3300" b="1" i="0" u="none" strike="noStrike" kern="1200" cap="none" spc="0" normalizeH="0" baseline="0" dirty="0">
                <a:ln>
                  <a:noFill/>
                </a:ln>
                <a:solidFill>
                  <a:srgbClr val="5D9146"/>
                </a:solidFill>
                <a:effectLst/>
                <a:uLnTx/>
                <a:uFillTx/>
                <a:latin typeface="Helvetica" pitchFamily="2" charset="0"/>
                <a:ea typeface="+mj-ea"/>
                <a:cs typeface="Calibri"/>
              </a:defRPr>
            </a:lvl1pPr>
          </a:lstStyle>
          <a:p>
            <a:r>
              <a:rPr lang="en-US" dirty="0"/>
              <a:t>Click to edit Master title style</a:t>
            </a:r>
          </a:p>
        </p:txBody>
      </p:sp>
      <p:sp>
        <p:nvSpPr>
          <p:cNvPr id="3" name="Subtitle 2">
            <a:extLst>
              <a:ext uri="{FF2B5EF4-FFF2-40B4-BE49-F238E27FC236}">
                <a16:creationId xmlns:a16="http://schemas.microsoft.com/office/drawing/2014/main" id="{6A85ABB4-E0B2-015D-0703-ACA12971F6EF}"/>
              </a:ext>
            </a:extLst>
          </p:cNvPr>
          <p:cNvSpPr>
            <a:spLocks noGrp="1"/>
          </p:cNvSpPr>
          <p:nvPr>
            <p:ph type="subTitle" idx="1"/>
          </p:nvPr>
        </p:nvSpPr>
        <p:spPr>
          <a:xfrm>
            <a:off x="1143000" y="3602038"/>
            <a:ext cx="6858000" cy="369302"/>
          </a:xfrm>
        </p:spPr>
        <p:txBody>
          <a:bodyPr/>
          <a:lstStyle>
            <a:lvl1pPr marL="0" indent="0" algn="ctr">
              <a:buNone/>
              <a:defRPr sz="1800"/>
            </a:lvl1pPr>
            <a:lvl2pPr marL="342878" indent="0" algn="ctr">
              <a:buNone/>
              <a:defRPr sz="1500"/>
            </a:lvl2pPr>
            <a:lvl3pPr marL="685756" indent="0" algn="ctr">
              <a:buNone/>
              <a:defRPr sz="1350"/>
            </a:lvl3pPr>
            <a:lvl4pPr marL="1028634" indent="0" algn="ctr">
              <a:buNone/>
              <a:defRPr sz="1200"/>
            </a:lvl4pPr>
            <a:lvl5pPr marL="1371512" indent="0" algn="ctr">
              <a:buNone/>
              <a:defRPr sz="1200"/>
            </a:lvl5pPr>
            <a:lvl6pPr marL="1714390" indent="0" algn="ctr">
              <a:buNone/>
              <a:defRPr sz="1200"/>
            </a:lvl6pPr>
            <a:lvl7pPr marL="2057268" indent="0" algn="ctr">
              <a:buNone/>
              <a:defRPr sz="1200"/>
            </a:lvl7pPr>
            <a:lvl8pPr marL="2400146" indent="0" algn="ctr">
              <a:buNone/>
              <a:defRPr sz="1200"/>
            </a:lvl8pPr>
            <a:lvl9pPr marL="2743024"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4A1B8087-F4EA-04E9-015C-5BC67BA5CFC6}"/>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2FB351EB-88E8-FC6D-D512-D8E331974C03}"/>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3836695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FB98D72-C8F6-4166-955F-CA64477A3E3B}" type="datetime1">
              <a:rPr lang="en-US" smtClean="0"/>
              <a:t>10/14/2023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0FCC9A-FACA-4846-930E-6889BA5A0E43}" type="slidenum">
              <a:rPr lang="en-US" smtClean="0"/>
              <a:t>‹#›</a:t>
            </a:fld>
            <a:endParaRPr lang="en-US"/>
          </a:p>
        </p:txBody>
      </p:sp>
    </p:spTree>
    <p:extLst>
      <p:ext uri="{BB962C8B-B14F-4D97-AF65-F5344CB8AC3E}">
        <p14:creationId xmlns:p14="http://schemas.microsoft.com/office/powerpoint/2010/main" val="3311071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35601"/>
            <a:ext cx="8229600" cy="70489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042587"/>
            <a:ext cx="8229600" cy="508357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600" b="1">
                <a:solidFill>
                  <a:srgbClr val="623A3A"/>
                </a:solidFill>
              </a:defRPr>
            </a:lvl1pPr>
          </a:lstStyle>
          <a:p>
            <a:fld id="{788FB8FF-E84C-EC49-87A9-5C830135652C}" type="slidenum">
              <a:rPr lang="en-US" smtClean="0"/>
              <a:pPr/>
              <a:t>‹#›</a:t>
            </a:fld>
            <a:endParaRPr lang="en-US" dirty="0"/>
          </a:p>
        </p:txBody>
      </p:sp>
    </p:spTree>
    <p:extLst>
      <p:ext uri="{BB962C8B-B14F-4D97-AF65-F5344CB8AC3E}">
        <p14:creationId xmlns:p14="http://schemas.microsoft.com/office/powerpoint/2010/main" val="3702668984"/>
      </p:ext>
    </p:extLst>
  </p:cSld>
  <p:clrMap bg1="lt1" tx1="dk1" bg2="lt2" tx2="dk2" accent1="accent1" accent2="accent2" accent3="accent3" accent4="accent4" accent5="accent5" accent6="accent6" hlink="hlink" folHlink="folHlink"/>
  <p:sldLayoutIdLst>
    <p:sldLayoutId id="2147483658" r:id="rId1"/>
    <p:sldLayoutId id="2147483650" r:id="rId2"/>
    <p:sldLayoutId id="2147483651" r:id="rId3"/>
    <p:sldLayoutId id="2147483659" r:id="rId4"/>
    <p:sldLayoutId id="2147483685" r:id="rId5"/>
    <p:sldLayoutId id="2147483704" r:id="rId6"/>
    <p:sldLayoutId id="2147483705" r:id="rId7"/>
  </p:sldLayoutIdLst>
  <p:hf hdr="0" ftr="0" dt="0"/>
  <p:txStyles>
    <p:titleStyle>
      <a:lvl1pPr algn="ctr" defTabSz="457200" rtl="0" eaLnBrk="1" latinLnBrk="0" hangingPunct="1">
        <a:spcBef>
          <a:spcPct val="0"/>
        </a:spcBef>
        <a:buNone/>
        <a:defRPr lang="en-US" sz="4400" b="0" i="0" kern="1200" spc="-100" baseline="0" dirty="0">
          <a:solidFill>
            <a:srgbClr val="500000"/>
          </a:solidFill>
          <a:latin typeface="Arial Nova" panose="020B0504020202020204" pitchFamily="34" charset="0"/>
          <a:ea typeface="Arial Nova" panose="020B0504020202020204" pitchFamily="34" charset="0"/>
          <a:cs typeface="Arial" panose="020B0604020202020204" pitchFamily="34" charset="0"/>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oleObject" Target="../embeddings/oleObject4.bin"/><Relationship Id="rId1" Type="http://schemas.openxmlformats.org/officeDocument/2006/relationships/slideLayout" Target="../slideLayouts/slideLayout5.xml"/><Relationship Id="rId4" Type="http://schemas.openxmlformats.org/officeDocument/2006/relationships/image" Target="../media/image18.emf"/></Relationships>
</file>

<file path=ppt/slides/_rels/slide1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5.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wm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3" Type="http://schemas.openxmlformats.org/officeDocument/2006/relationships/image" Target="../media/image14.emf"/><Relationship Id="rId7" Type="http://schemas.openxmlformats.org/officeDocument/2006/relationships/image" Target="../media/image16.e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oleObject" Target="../embeddings/oleObject3.bin"/><Relationship Id="rId5" Type="http://schemas.openxmlformats.org/officeDocument/2006/relationships/image" Target="../media/image15.emf"/><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89272-A5B7-1C27-2BA8-412A2F1F291B}"/>
              </a:ext>
            </a:extLst>
          </p:cNvPr>
          <p:cNvSpPr>
            <a:spLocks noGrp="1"/>
          </p:cNvSpPr>
          <p:nvPr>
            <p:ph type="ctrTitle"/>
          </p:nvPr>
        </p:nvSpPr>
        <p:spPr>
          <a:xfrm>
            <a:off x="-142875" y="542763"/>
            <a:ext cx="9448800" cy="1088412"/>
          </a:xfrm>
        </p:spPr>
        <p:txBody>
          <a:bodyPr>
            <a:noAutofit/>
          </a:bodyPr>
          <a:lstStyle/>
          <a:p>
            <a:pPr algn="ctr" eaLnBrk="0" hangingPunct="0">
              <a:tabLst>
                <a:tab pos="1143000" algn="l"/>
              </a:tabLst>
            </a:pPr>
            <a:r>
              <a:rPr lang="en-US" sz="2400" b="1" kern="0" dirty="0">
                <a:effectLst/>
                <a:latin typeface="Arial" panose="020B0604020202020204" pitchFamily="34" charset="0"/>
                <a:ea typeface="Times New Roman" panose="02020603050405020304" pitchFamily="18" charset="0"/>
              </a:rPr>
              <a:t>Prospects and Problems in Agricultural Participation in Replacing Fossil Fuels with Low Carbon Energy</a:t>
            </a:r>
            <a:br>
              <a:rPr lang="en-US" sz="2400" b="1" kern="0" dirty="0">
                <a:effectLst/>
                <a:latin typeface="Arial" panose="020B0604020202020204" pitchFamily="34" charset="0"/>
                <a:ea typeface="Times New Roman" panose="02020603050405020304" pitchFamily="18" charset="0"/>
              </a:rPr>
            </a:br>
            <a:r>
              <a:rPr lang="en-US" sz="2400" b="1" kern="0" dirty="0">
                <a:effectLst/>
                <a:latin typeface="Arial" panose="020B0604020202020204" pitchFamily="34" charset="0"/>
                <a:ea typeface="Times New Roman" panose="02020603050405020304" pitchFamily="18" charset="0"/>
              </a:rPr>
              <a:t> </a:t>
            </a:r>
            <a:endParaRPr lang="en-US" sz="1200" b="0" dirty="0">
              <a:solidFill>
                <a:srgbClr val="0070C0"/>
              </a:solidFill>
              <a:latin typeface="+mj-lt"/>
              <a:cs typeface="Arial" pitchFamily="34" charset="0"/>
            </a:endParaRPr>
          </a:p>
        </p:txBody>
      </p:sp>
      <p:sp>
        <p:nvSpPr>
          <p:cNvPr id="6" name="Text Box 8">
            <a:extLst>
              <a:ext uri="{FF2B5EF4-FFF2-40B4-BE49-F238E27FC236}">
                <a16:creationId xmlns:a16="http://schemas.microsoft.com/office/drawing/2014/main" id="{D9524157-3F1B-D22E-A452-E92C41D41D82}"/>
              </a:ext>
            </a:extLst>
          </p:cNvPr>
          <p:cNvSpPr txBox="1">
            <a:spLocks noChangeArrowheads="1"/>
          </p:cNvSpPr>
          <p:nvPr/>
        </p:nvSpPr>
        <p:spPr bwMode="auto">
          <a:xfrm>
            <a:off x="371675" y="2422792"/>
            <a:ext cx="26019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defRPr>
            </a:lvl1pPr>
            <a:lvl2pPr marL="742950" indent="-285750" eaLnBrk="0" hangingPunct="0">
              <a:defRPr sz="2400" b="1">
                <a:solidFill>
                  <a:schemeClr val="tx1"/>
                </a:solidFill>
                <a:latin typeface="Times New Roman" pitchFamily="18" charset="0"/>
              </a:defRPr>
            </a:lvl2pPr>
            <a:lvl3pPr marL="1143000" indent="-228600" eaLnBrk="0" hangingPunct="0">
              <a:defRPr sz="2400" b="1">
                <a:solidFill>
                  <a:schemeClr val="tx1"/>
                </a:solidFill>
                <a:latin typeface="Times New Roman" pitchFamily="18" charset="0"/>
              </a:defRPr>
            </a:lvl3pPr>
            <a:lvl4pPr marL="1600200" indent="-228600" eaLnBrk="0" hangingPunct="0">
              <a:defRPr sz="2400" b="1">
                <a:solidFill>
                  <a:schemeClr val="tx1"/>
                </a:solidFill>
                <a:latin typeface="Times New Roman" pitchFamily="18" charset="0"/>
              </a:defRPr>
            </a:lvl4pPr>
            <a:lvl5pPr marL="2057400" indent="-228600" eaLnBrk="0" hangingPunct="0">
              <a:defRPr sz="2400" b="1">
                <a:solidFill>
                  <a:schemeClr val="tx1"/>
                </a:solidFill>
                <a:latin typeface="Times New Roman" pitchFamily="18" charset="0"/>
              </a:defRPr>
            </a:lvl5pPr>
            <a:lvl6pPr marL="2514600" indent="-228600" eaLnBrk="0" fontAlgn="base" hangingPunct="0">
              <a:spcBef>
                <a:spcPct val="0"/>
              </a:spcBef>
              <a:spcAft>
                <a:spcPct val="0"/>
              </a:spcAft>
              <a:defRPr sz="2400" b="1">
                <a:solidFill>
                  <a:schemeClr val="tx1"/>
                </a:solidFill>
                <a:latin typeface="Times New Roman" pitchFamily="18" charset="0"/>
              </a:defRPr>
            </a:lvl6pPr>
            <a:lvl7pPr marL="2971800" indent="-228600" eaLnBrk="0" fontAlgn="base" hangingPunct="0">
              <a:spcBef>
                <a:spcPct val="0"/>
              </a:spcBef>
              <a:spcAft>
                <a:spcPct val="0"/>
              </a:spcAft>
              <a:defRPr sz="2400" b="1">
                <a:solidFill>
                  <a:schemeClr val="tx1"/>
                </a:solidFill>
                <a:latin typeface="Times New Roman" pitchFamily="18" charset="0"/>
              </a:defRPr>
            </a:lvl7pPr>
            <a:lvl8pPr marL="3429000" indent="-228600" eaLnBrk="0" fontAlgn="base" hangingPunct="0">
              <a:spcBef>
                <a:spcPct val="0"/>
              </a:spcBef>
              <a:spcAft>
                <a:spcPct val="0"/>
              </a:spcAft>
              <a:defRPr sz="2400" b="1">
                <a:solidFill>
                  <a:schemeClr val="tx1"/>
                </a:solidFill>
                <a:latin typeface="Times New Roman" pitchFamily="18" charset="0"/>
              </a:defRPr>
            </a:lvl8pPr>
            <a:lvl9pPr marL="3886200" indent="-228600" eaLnBrk="0" fontAlgn="base" hangingPunct="0">
              <a:spcBef>
                <a:spcPct val="0"/>
              </a:spcBef>
              <a:spcAft>
                <a:spcPct val="0"/>
              </a:spcAft>
              <a:defRPr sz="2400" b="1">
                <a:solidFill>
                  <a:schemeClr val="tx1"/>
                </a:solidFill>
                <a:latin typeface="Times New Roman" pitchFamily="18" charset="0"/>
              </a:defRPr>
            </a:lvl9pPr>
          </a:lstStyle>
          <a:p>
            <a:pPr algn="ctr" eaLnBrk="1" hangingPunct="1"/>
            <a:r>
              <a:rPr lang="en-US" altLang="en-US" sz="2000" dirty="0">
                <a:solidFill>
                  <a:srgbClr val="FF0000"/>
                </a:solidFill>
                <a:highlight>
                  <a:srgbClr val="FFFF00"/>
                </a:highlight>
                <a:latin typeface="+mn-lt"/>
                <a:cs typeface="Times New Roman" panose="02020603050405020304" pitchFamily="18" charset="0"/>
              </a:rPr>
              <a:t>Energy</a:t>
            </a:r>
          </a:p>
        </p:txBody>
      </p:sp>
      <p:sp>
        <p:nvSpPr>
          <p:cNvPr id="7" name="Text Box 9">
            <a:extLst>
              <a:ext uri="{FF2B5EF4-FFF2-40B4-BE49-F238E27FC236}">
                <a16:creationId xmlns:a16="http://schemas.microsoft.com/office/drawing/2014/main" id="{69CDAC0A-6220-1FD7-ED5D-A434FEEFCB1C}"/>
              </a:ext>
            </a:extLst>
          </p:cNvPr>
          <p:cNvSpPr txBox="1">
            <a:spLocks noChangeArrowheads="1"/>
          </p:cNvSpPr>
          <p:nvPr/>
        </p:nvSpPr>
        <p:spPr bwMode="auto">
          <a:xfrm>
            <a:off x="5751512" y="2347447"/>
            <a:ext cx="36972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Times New Roman" pitchFamily="18" charset="0"/>
              </a:defRPr>
            </a:lvl1pPr>
            <a:lvl2pPr marL="742950" indent="-285750" eaLnBrk="0" hangingPunct="0">
              <a:defRPr sz="2400" b="1">
                <a:solidFill>
                  <a:schemeClr val="tx1"/>
                </a:solidFill>
                <a:latin typeface="Times New Roman" pitchFamily="18" charset="0"/>
              </a:defRPr>
            </a:lvl2pPr>
            <a:lvl3pPr marL="1143000" indent="-228600" eaLnBrk="0" hangingPunct="0">
              <a:defRPr sz="2400" b="1">
                <a:solidFill>
                  <a:schemeClr val="tx1"/>
                </a:solidFill>
                <a:latin typeface="Times New Roman" pitchFamily="18" charset="0"/>
              </a:defRPr>
            </a:lvl3pPr>
            <a:lvl4pPr marL="1600200" indent="-228600" eaLnBrk="0" hangingPunct="0">
              <a:defRPr sz="2400" b="1">
                <a:solidFill>
                  <a:schemeClr val="tx1"/>
                </a:solidFill>
                <a:latin typeface="Times New Roman" pitchFamily="18" charset="0"/>
              </a:defRPr>
            </a:lvl4pPr>
            <a:lvl5pPr marL="2057400" indent="-228600" eaLnBrk="0" hangingPunct="0">
              <a:defRPr sz="2400" b="1">
                <a:solidFill>
                  <a:schemeClr val="tx1"/>
                </a:solidFill>
                <a:latin typeface="Times New Roman" pitchFamily="18" charset="0"/>
              </a:defRPr>
            </a:lvl5pPr>
            <a:lvl6pPr marL="2514600" indent="-228600" eaLnBrk="0" fontAlgn="base" hangingPunct="0">
              <a:spcBef>
                <a:spcPct val="0"/>
              </a:spcBef>
              <a:spcAft>
                <a:spcPct val="0"/>
              </a:spcAft>
              <a:defRPr sz="2400" b="1">
                <a:solidFill>
                  <a:schemeClr val="tx1"/>
                </a:solidFill>
                <a:latin typeface="Times New Roman" pitchFamily="18" charset="0"/>
              </a:defRPr>
            </a:lvl6pPr>
            <a:lvl7pPr marL="2971800" indent="-228600" eaLnBrk="0" fontAlgn="base" hangingPunct="0">
              <a:spcBef>
                <a:spcPct val="0"/>
              </a:spcBef>
              <a:spcAft>
                <a:spcPct val="0"/>
              </a:spcAft>
              <a:defRPr sz="2400" b="1">
                <a:solidFill>
                  <a:schemeClr val="tx1"/>
                </a:solidFill>
                <a:latin typeface="Times New Roman" pitchFamily="18" charset="0"/>
              </a:defRPr>
            </a:lvl7pPr>
            <a:lvl8pPr marL="3429000" indent="-228600" eaLnBrk="0" fontAlgn="base" hangingPunct="0">
              <a:spcBef>
                <a:spcPct val="0"/>
              </a:spcBef>
              <a:spcAft>
                <a:spcPct val="0"/>
              </a:spcAft>
              <a:defRPr sz="2400" b="1">
                <a:solidFill>
                  <a:schemeClr val="tx1"/>
                </a:solidFill>
                <a:latin typeface="Times New Roman" pitchFamily="18" charset="0"/>
              </a:defRPr>
            </a:lvl8pPr>
            <a:lvl9pPr marL="3886200" indent="-228600" eaLnBrk="0" fontAlgn="base" hangingPunct="0">
              <a:spcBef>
                <a:spcPct val="0"/>
              </a:spcBef>
              <a:spcAft>
                <a:spcPct val="0"/>
              </a:spcAft>
              <a:defRPr sz="2400" b="1">
                <a:solidFill>
                  <a:schemeClr val="tx1"/>
                </a:solidFill>
                <a:latin typeface="Times New Roman" pitchFamily="18" charset="0"/>
              </a:defRPr>
            </a:lvl9pPr>
          </a:lstStyle>
          <a:p>
            <a:pPr algn="ctr" eaLnBrk="1" hangingPunct="1"/>
            <a:r>
              <a:rPr lang="en-US" altLang="en-US" sz="2000" dirty="0">
                <a:solidFill>
                  <a:srgbClr val="FF0000"/>
                </a:solidFill>
                <a:latin typeface="+mn-lt"/>
                <a:cs typeface="Times New Roman" panose="02020603050405020304" pitchFamily="18" charset="0"/>
              </a:rPr>
              <a:t>Climate</a:t>
            </a:r>
            <a:r>
              <a:rPr lang="en-US" altLang="en-US" sz="2000" dirty="0">
                <a:latin typeface="+mn-lt"/>
                <a:cs typeface="Times New Roman" panose="02020603050405020304" pitchFamily="18" charset="0"/>
              </a:rPr>
              <a:t> </a:t>
            </a:r>
            <a:r>
              <a:rPr lang="en-US" altLang="en-US" sz="2000" dirty="0">
                <a:solidFill>
                  <a:srgbClr val="FF0000"/>
                </a:solidFill>
                <a:latin typeface="+mn-lt"/>
                <a:cs typeface="Times New Roman" panose="02020603050405020304" pitchFamily="18" charset="0"/>
              </a:rPr>
              <a:t>Change</a:t>
            </a:r>
            <a:r>
              <a:rPr lang="en-US" altLang="en-US" sz="2000" dirty="0">
                <a:latin typeface="+mn-lt"/>
                <a:cs typeface="Times New Roman" panose="02020603050405020304" pitchFamily="18" charset="0"/>
              </a:rPr>
              <a:t> </a:t>
            </a:r>
            <a:r>
              <a:rPr lang="en-US" altLang="en-US" sz="2000" dirty="0">
                <a:solidFill>
                  <a:srgbClr val="FF0000"/>
                </a:solidFill>
                <a:latin typeface="+mn-lt"/>
                <a:cs typeface="Times New Roman" panose="02020603050405020304" pitchFamily="18" charset="0"/>
              </a:rPr>
              <a:t>Adaptation</a:t>
            </a:r>
          </a:p>
        </p:txBody>
      </p:sp>
      <p:pic>
        <p:nvPicPr>
          <p:cNvPr id="8" name="Picture 4">
            <a:extLst>
              <a:ext uri="{FF2B5EF4-FFF2-40B4-BE49-F238E27FC236}">
                <a16:creationId xmlns:a16="http://schemas.microsoft.com/office/drawing/2014/main" id="{472BF2AF-4E03-6AF3-DD59-69D5CD78DA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98351" flipH="1">
            <a:off x="6829881" y="3545529"/>
            <a:ext cx="1336293" cy="893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a:extLst>
              <a:ext uri="{FF2B5EF4-FFF2-40B4-BE49-F238E27FC236}">
                <a16:creationId xmlns:a16="http://schemas.microsoft.com/office/drawing/2014/main" id="{25BE051E-94F7-E4A3-1E91-E2F8B8D112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47894">
            <a:off x="725926" y="3696774"/>
            <a:ext cx="2263701" cy="440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a:extLst>
              <a:ext uri="{FF2B5EF4-FFF2-40B4-BE49-F238E27FC236}">
                <a16:creationId xmlns:a16="http://schemas.microsoft.com/office/drawing/2014/main" id="{9B37B031-2A93-9DC2-C094-6360FE7AB1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73006">
            <a:off x="6802822" y="2730278"/>
            <a:ext cx="1150880" cy="73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7">
            <a:extLst>
              <a:ext uri="{FF2B5EF4-FFF2-40B4-BE49-F238E27FC236}">
                <a16:creationId xmlns:a16="http://schemas.microsoft.com/office/drawing/2014/main" id="{E1A3FDF7-5593-A191-1C5C-34A7D2098FB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9757022" flipH="1">
            <a:off x="1072075" y="2508657"/>
            <a:ext cx="1598695" cy="104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9">
            <a:extLst>
              <a:ext uri="{FF2B5EF4-FFF2-40B4-BE49-F238E27FC236}">
                <a16:creationId xmlns:a16="http://schemas.microsoft.com/office/drawing/2014/main" id="{20FDC397-DF13-933F-36A3-1352E09BE6FB}"/>
              </a:ext>
            </a:extLst>
          </p:cNvPr>
          <p:cNvSpPr txBox="1">
            <a:spLocks noChangeArrowheads="1"/>
          </p:cNvSpPr>
          <p:nvPr/>
        </p:nvSpPr>
        <p:spPr bwMode="auto">
          <a:xfrm>
            <a:off x="-210929" y="4407144"/>
            <a:ext cx="4191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defRPr>
            </a:lvl1pPr>
            <a:lvl2pPr marL="742950" indent="-285750" eaLnBrk="0" hangingPunct="0">
              <a:defRPr sz="2400" b="1">
                <a:solidFill>
                  <a:schemeClr val="tx1"/>
                </a:solidFill>
                <a:latin typeface="Times New Roman" pitchFamily="18" charset="0"/>
              </a:defRPr>
            </a:lvl2pPr>
            <a:lvl3pPr marL="1143000" indent="-228600" eaLnBrk="0" hangingPunct="0">
              <a:defRPr sz="2400" b="1">
                <a:solidFill>
                  <a:schemeClr val="tx1"/>
                </a:solidFill>
                <a:latin typeface="Times New Roman" pitchFamily="18" charset="0"/>
              </a:defRPr>
            </a:lvl3pPr>
            <a:lvl4pPr marL="1600200" indent="-228600" eaLnBrk="0" hangingPunct="0">
              <a:defRPr sz="2400" b="1">
                <a:solidFill>
                  <a:schemeClr val="tx1"/>
                </a:solidFill>
                <a:latin typeface="Times New Roman" pitchFamily="18" charset="0"/>
              </a:defRPr>
            </a:lvl4pPr>
            <a:lvl5pPr marL="2057400" indent="-228600" eaLnBrk="0" hangingPunct="0">
              <a:defRPr sz="2400" b="1">
                <a:solidFill>
                  <a:schemeClr val="tx1"/>
                </a:solidFill>
                <a:latin typeface="Times New Roman" pitchFamily="18" charset="0"/>
              </a:defRPr>
            </a:lvl5pPr>
            <a:lvl6pPr marL="2514600" indent="-228600" eaLnBrk="0" fontAlgn="base" hangingPunct="0">
              <a:spcBef>
                <a:spcPct val="0"/>
              </a:spcBef>
              <a:spcAft>
                <a:spcPct val="0"/>
              </a:spcAft>
              <a:defRPr sz="2400" b="1">
                <a:solidFill>
                  <a:schemeClr val="tx1"/>
                </a:solidFill>
                <a:latin typeface="Times New Roman" pitchFamily="18" charset="0"/>
              </a:defRPr>
            </a:lvl6pPr>
            <a:lvl7pPr marL="2971800" indent="-228600" eaLnBrk="0" fontAlgn="base" hangingPunct="0">
              <a:spcBef>
                <a:spcPct val="0"/>
              </a:spcBef>
              <a:spcAft>
                <a:spcPct val="0"/>
              </a:spcAft>
              <a:defRPr sz="2400" b="1">
                <a:solidFill>
                  <a:schemeClr val="tx1"/>
                </a:solidFill>
                <a:latin typeface="Times New Roman" pitchFamily="18" charset="0"/>
              </a:defRPr>
            </a:lvl7pPr>
            <a:lvl8pPr marL="3429000" indent="-228600" eaLnBrk="0" fontAlgn="base" hangingPunct="0">
              <a:spcBef>
                <a:spcPct val="0"/>
              </a:spcBef>
              <a:spcAft>
                <a:spcPct val="0"/>
              </a:spcAft>
              <a:defRPr sz="2400" b="1">
                <a:solidFill>
                  <a:schemeClr val="tx1"/>
                </a:solidFill>
                <a:latin typeface="Times New Roman" pitchFamily="18" charset="0"/>
              </a:defRPr>
            </a:lvl8pPr>
            <a:lvl9pPr marL="3886200" indent="-228600" eaLnBrk="0" fontAlgn="base" hangingPunct="0">
              <a:spcBef>
                <a:spcPct val="0"/>
              </a:spcBef>
              <a:spcAft>
                <a:spcPct val="0"/>
              </a:spcAft>
              <a:defRPr sz="2400" b="1">
                <a:solidFill>
                  <a:schemeClr val="tx1"/>
                </a:solidFill>
                <a:latin typeface="Times New Roman" pitchFamily="18" charset="0"/>
              </a:defRPr>
            </a:lvl9pPr>
          </a:lstStyle>
          <a:p>
            <a:pPr algn="ctr" eaLnBrk="1" hangingPunct="1"/>
            <a:r>
              <a:rPr lang="en-US" altLang="en-US" sz="2000" dirty="0">
                <a:solidFill>
                  <a:srgbClr val="FF0000"/>
                </a:solidFill>
                <a:highlight>
                  <a:srgbClr val="FFFF00"/>
                </a:highlight>
                <a:latin typeface="+mn-lt"/>
                <a:cs typeface="Times New Roman" panose="02020603050405020304" pitchFamily="18" charset="0"/>
              </a:rPr>
              <a:t>Climate</a:t>
            </a:r>
            <a:r>
              <a:rPr lang="en-US" altLang="en-US" sz="1400" dirty="0">
                <a:highlight>
                  <a:srgbClr val="FFFF00"/>
                </a:highlight>
                <a:latin typeface="+mn-lt"/>
                <a:cs typeface="Times New Roman" panose="02020603050405020304" pitchFamily="18" charset="0"/>
              </a:rPr>
              <a:t> </a:t>
            </a:r>
            <a:r>
              <a:rPr lang="en-US" altLang="en-US" sz="2000" dirty="0">
                <a:solidFill>
                  <a:srgbClr val="FF0000"/>
                </a:solidFill>
                <a:highlight>
                  <a:srgbClr val="FFFF00"/>
                </a:highlight>
                <a:latin typeface="+mn-lt"/>
                <a:cs typeface="Times New Roman" panose="02020603050405020304" pitchFamily="18" charset="0"/>
              </a:rPr>
              <a:t>Change</a:t>
            </a:r>
            <a:r>
              <a:rPr lang="en-US" altLang="en-US" sz="1400" dirty="0">
                <a:highlight>
                  <a:srgbClr val="FFFF00"/>
                </a:highlight>
                <a:latin typeface="+mn-lt"/>
                <a:cs typeface="Times New Roman" panose="02020603050405020304" pitchFamily="18" charset="0"/>
              </a:rPr>
              <a:t> </a:t>
            </a:r>
            <a:r>
              <a:rPr lang="en-US" altLang="en-US" sz="2000" dirty="0">
                <a:solidFill>
                  <a:srgbClr val="FF0000"/>
                </a:solidFill>
                <a:highlight>
                  <a:srgbClr val="FFFF00"/>
                </a:highlight>
                <a:latin typeface="+mn-lt"/>
                <a:cs typeface="Times New Roman" panose="02020603050405020304" pitchFamily="18" charset="0"/>
              </a:rPr>
              <a:t>Mitigation</a:t>
            </a:r>
          </a:p>
        </p:txBody>
      </p:sp>
      <p:sp>
        <p:nvSpPr>
          <p:cNvPr id="14" name="Rectangle 10">
            <a:extLst>
              <a:ext uri="{FF2B5EF4-FFF2-40B4-BE49-F238E27FC236}">
                <a16:creationId xmlns:a16="http://schemas.microsoft.com/office/drawing/2014/main" id="{F6728B85-A6C2-3B32-5DAA-787A31F4D9A8}"/>
              </a:ext>
            </a:extLst>
          </p:cNvPr>
          <p:cNvSpPr>
            <a:spLocks noChangeArrowheads="1"/>
          </p:cNvSpPr>
          <p:nvPr/>
        </p:nvSpPr>
        <p:spPr bwMode="auto">
          <a:xfrm>
            <a:off x="4787375" y="4430256"/>
            <a:ext cx="49069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defRPr>
            </a:lvl1pPr>
            <a:lvl2pPr marL="742950" indent="-285750" eaLnBrk="0" hangingPunct="0">
              <a:defRPr sz="2400" b="1">
                <a:solidFill>
                  <a:schemeClr val="tx1"/>
                </a:solidFill>
                <a:latin typeface="Times New Roman" pitchFamily="18" charset="0"/>
              </a:defRPr>
            </a:lvl2pPr>
            <a:lvl3pPr marL="1143000" indent="-228600" eaLnBrk="0" hangingPunct="0">
              <a:defRPr sz="2400" b="1">
                <a:solidFill>
                  <a:schemeClr val="tx1"/>
                </a:solidFill>
                <a:latin typeface="Times New Roman" pitchFamily="18" charset="0"/>
              </a:defRPr>
            </a:lvl3pPr>
            <a:lvl4pPr marL="1600200" indent="-228600" eaLnBrk="0" hangingPunct="0">
              <a:defRPr sz="2400" b="1">
                <a:solidFill>
                  <a:schemeClr val="tx1"/>
                </a:solidFill>
                <a:latin typeface="Times New Roman" pitchFamily="18" charset="0"/>
              </a:defRPr>
            </a:lvl4pPr>
            <a:lvl5pPr marL="2057400" indent="-228600" eaLnBrk="0" hangingPunct="0">
              <a:defRPr sz="2400" b="1">
                <a:solidFill>
                  <a:schemeClr val="tx1"/>
                </a:solidFill>
                <a:latin typeface="Times New Roman" pitchFamily="18" charset="0"/>
              </a:defRPr>
            </a:lvl5pPr>
            <a:lvl6pPr marL="2514600" indent="-228600" eaLnBrk="0" fontAlgn="base" hangingPunct="0">
              <a:spcBef>
                <a:spcPct val="0"/>
              </a:spcBef>
              <a:spcAft>
                <a:spcPct val="0"/>
              </a:spcAft>
              <a:defRPr sz="2400" b="1">
                <a:solidFill>
                  <a:schemeClr val="tx1"/>
                </a:solidFill>
                <a:latin typeface="Times New Roman" pitchFamily="18" charset="0"/>
              </a:defRPr>
            </a:lvl6pPr>
            <a:lvl7pPr marL="2971800" indent="-228600" eaLnBrk="0" fontAlgn="base" hangingPunct="0">
              <a:spcBef>
                <a:spcPct val="0"/>
              </a:spcBef>
              <a:spcAft>
                <a:spcPct val="0"/>
              </a:spcAft>
              <a:defRPr sz="2400" b="1">
                <a:solidFill>
                  <a:schemeClr val="tx1"/>
                </a:solidFill>
                <a:latin typeface="Times New Roman" pitchFamily="18" charset="0"/>
              </a:defRPr>
            </a:lvl7pPr>
            <a:lvl8pPr marL="3429000" indent="-228600" eaLnBrk="0" fontAlgn="base" hangingPunct="0">
              <a:spcBef>
                <a:spcPct val="0"/>
              </a:spcBef>
              <a:spcAft>
                <a:spcPct val="0"/>
              </a:spcAft>
              <a:defRPr sz="2400" b="1">
                <a:solidFill>
                  <a:schemeClr val="tx1"/>
                </a:solidFill>
                <a:latin typeface="Times New Roman" pitchFamily="18" charset="0"/>
              </a:defRPr>
            </a:lvl8pPr>
            <a:lvl9pPr marL="3886200" indent="-228600" eaLnBrk="0" fontAlgn="base" hangingPunct="0">
              <a:spcBef>
                <a:spcPct val="0"/>
              </a:spcBef>
              <a:spcAft>
                <a:spcPct val="0"/>
              </a:spcAft>
              <a:defRPr sz="2400" b="1">
                <a:solidFill>
                  <a:schemeClr val="tx1"/>
                </a:solidFill>
                <a:latin typeface="Times New Roman" pitchFamily="18" charset="0"/>
              </a:defRPr>
            </a:lvl9pPr>
          </a:lstStyle>
          <a:p>
            <a:pPr algn="ctr" eaLnBrk="1" hangingPunct="1"/>
            <a:r>
              <a:rPr lang="en-US" altLang="en-US" sz="2000" dirty="0">
                <a:solidFill>
                  <a:srgbClr val="FF0000"/>
                </a:solidFill>
                <a:latin typeface="+mn-lt"/>
                <a:cs typeface="Times New Roman" panose="02020603050405020304" pitchFamily="18" charset="0"/>
              </a:rPr>
              <a:t>Climate</a:t>
            </a:r>
            <a:r>
              <a:rPr lang="en-US" altLang="en-US" sz="2800" dirty="0">
                <a:latin typeface="+mn-lt"/>
                <a:cs typeface="Times New Roman" panose="02020603050405020304" pitchFamily="18" charset="0"/>
              </a:rPr>
              <a:t> </a:t>
            </a:r>
            <a:r>
              <a:rPr lang="en-US" altLang="en-US" sz="2000" dirty="0">
                <a:solidFill>
                  <a:srgbClr val="FF0000"/>
                </a:solidFill>
                <a:latin typeface="+mn-lt"/>
                <a:cs typeface="Times New Roman" panose="02020603050405020304" pitchFamily="18" charset="0"/>
              </a:rPr>
              <a:t>Change</a:t>
            </a:r>
            <a:r>
              <a:rPr lang="en-US" altLang="en-US" sz="2800" dirty="0">
                <a:latin typeface="+mn-lt"/>
                <a:cs typeface="Times New Roman" panose="02020603050405020304" pitchFamily="18" charset="0"/>
              </a:rPr>
              <a:t> </a:t>
            </a:r>
            <a:r>
              <a:rPr lang="en-US" altLang="en-US" sz="2000" dirty="0">
                <a:solidFill>
                  <a:srgbClr val="FF0000"/>
                </a:solidFill>
                <a:latin typeface="+mn-lt"/>
                <a:cs typeface="Times New Roman" panose="02020603050405020304" pitchFamily="18" charset="0"/>
              </a:rPr>
              <a:t>Impacts</a:t>
            </a:r>
          </a:p>
        </p:txBody>
      </p:sp>
      <p:sp>
        <p:nvSpPr>
          <p:cNvPr id="4" name="Slide Number Placeholder 3">
            <a:extLst>
              <a:ext uri="{FF2B5EF4-FFF2-40B4-BE49-F238E27FC236}">
                <a16:creationId xmlns:a16="http://schemas.microsoft.com/office/drawing/2014/main" id="{5D5DA033-070E-C7BB-8ADF-956C283E2CEA}"/>
              </a:ext>
            </a:extLst>
          </p:cNvPr>
          <p:cNvSpPr>
            <a:spLocks noGrp="1"/>
          </p:cNvSpPr>
          <p:nvPr>
            <p:ph type="sldNum" sz="quarter" idx="12"/>
          </p:nvPr>
        </p:nvSpPr>
        <p:spPr/>
        <p:txBody>
          <a:bodyPr/>
          <a:lstStyle/>
          <a:p>
            <a:fld id="{788FB8FF-E84C-EC49-87A9-5C830135652C}" type="slidenum">
              <a:rPr lang="en-US" smtClean="0">
                <a:latin typeface="+mn-lt"/>
              </a:rPr>
              <a:pPr/>
              <a:t>1</a:t>
            </a:fld>
            <a:endParaRPr lang="en-US" dirty="0">
              <a:latin typeface="+mn-lt"/>
            </a:endParaRPr>
          </a:p>
        </p:txBody>
      </p:sp>
      <p:sp>
        <p:nvSpPr>
          <p:cNvPr id="17" name="Google Shape;41;p1">
            <a:extLst>
              <a:ext uri="{FF2B5EF4-FFF2-40B4-BE49-F238E27FC236}">
                <a16:creationId xmlns:a16="http://schemas.microsoft.com/office/drawing/2014/main" id="{63DCC153-F311-C7AF-6948-C0FA819C20FB}"/>
              </a:ext>
            </a:extLst>
          </p:cNvPr>
          <p:cNvSpPr txBox="1">
            <a:spLocks/>
          </p:cNvSpPr>
          <p:nvPr/>
        </p:nvSpPr>
        <p:spPr>
          <a:xfrm>
            <a:off x="1534296" y="1273880"/>
            <a:ext cx="6400800" cy="1742203"/>
          </a:xfrm>
          <a:prstGeom prst="rect">
            <a:avLst/>
          </a:prstGeom>
          <a:noFill/>
          <a:ln>
            <a:noFill/>
          </a:ln>
        </p:spPr>
        <p:txBody>
          <a:bodyPr spcFirstLastPara="1" wrap="square" lIns="91425" tIns="45700" rIns="91425" bIns="45700" anchor="t" anchorCtr="0">
            <a:normAutofit/>
          </a:bodyPr>
          <a:ls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a:lstStyle>
          <a:p>
            <a:pPr marL="0" indent="0" algn="ctr">
              <a:lnSpc>
                <a:spcPct val="90000"/>
              </a:lnSpc>
              <a:spcBef>
                <a:spcPts val="0"/>
              </a:spcBef>
              <a:buSzPct val="100000"/>
            </a:pPr>
            <a:r>
              <a:rPr lang="en-US" dirty="0">
                <a:latin typeface="+mn-lt"/>
                <a:cs typeface="Calibri" panose="020F0502020204030204" pitchFamily="34" charset="0"/>
              </a:rPr>
              <a:t>Bruce McCarl</a:t>
            </a:r>
          </a:p>
          <a:p>
            <a:pPr marL="0" indent="0" algn="ctr">
              <a:lnSpc>
                <a:spcPct val="90000"/>
              </a:lnSpc>
              <a:spcBef>
                <a:spcPts val="0"/>
              </a:spcBef>
              <a:buSzPct val="100000"/>
            </a:pPr>
            <a:r>
              <a:rPr lang="en-US" sz="1800" dirty="0">
                <a:latin typeface="+mn-lt"/>
                <a:cs typeface="Calibri" panose="020F0502020204030204" pitchFamily="34" charset="0"/>
              </a:rPr>
              <a:t>University Distinguished Professor</a:t>
            </a:r>
          </a:p>
          <a:p>
            <a:pPr marL="0" indent="0" algn="ctr">
              <a:lnSpc>
                <a:spcPct val="90000"/>
              </a:lnSpc>
              <a:spcBef>
                <a:spcPts val="350"/>
              </a:spcBef>
              <a:buSzPct val="100000"/>
            </a:pPr>
            <a:r>
              <a:rPr lang="en-US" sz="1800" dirty="0">
                <a:latin typeface="+mn-lt"/>
                <a:cs typeface="Calibri" panose="020F0502020204030204" pitchFamily="34" charset="0"/>
              </a:rPr>
              <a:t>Department of Agricultural Economics</a:t>
            </a:r>
          </a:p>
          <a:p>
            <a:pPr marL="0" indent="0" algn="ctr">
              <a:lnSpc>
                <a:spcPct val="90000"/>
              </a:lnSpc>
              <a:spcBef>
                <a:spcPts val="350"/>
              </a:spcBef>
              <a:buSzPct val="100000"/>
            </a:pPr>
            <a:r>
              <a:rPr lang="en-US" sz="1800" dirty="0">
                <a:latin typeface="+mn-lt"/>
                <a:cs typeface="Calibri" panose="020F0502020204030204" pitchFamily="34" charset="0"/>
              </a:rPr>
              <a:t>Texas A&amp;M University  </a:t>
            </a:r>
          </a:p>
          <a:p>
            <a:pPr marL="0" indent="0">
              <a:spcBef>
                <a:spcPts val="350"/>
              </a:spcBef>
              <a:buClr>
                <a:srgbClr val="0066FF"/>
              </a:buClr>
              <a:buSzPct val="100000"/>
            </a:pPr>
            <a:endParaRPr lang="en-US" dirty="0">
              <a:latin typeface="+mn-lt"/>
              <a:cs typeface="Calibri" panose="020F0502020204030204" pitchFamily="34" charset="0"/>
            </a:endParaRPr>
          </a:p>
        </p:txBody>
      </p:sp>
      <p:sp>
        <p:nvSpPr>
          <p:cNvPr id="3" name="Rectangle 2">
            <a:extLst>
              <a:ext uri="{FF2B5EF4-FFF2-40B4-BE49-F238E27FC236}">
                <a16:creationId xmlns:a16="http://schemas.microsoft.com/office/drawing/2014/main" id="{464A238D-3FC0-4723-AA30-9C3680D9E1B6}"/>
              </a:ext>
            </a:extLst>
          </p:cNvPr>
          <p:cNvSpPr>
            <a:spLocks noChangeArrowheads="1"/>
          </p:cNvSpPr>
          <p:nvPr/>
        </p:nvSpPr>
        <p:spPr bwMode="auto">
          <a:xfrm>
            <a:off x="378664" y="5072002"/>
            <a:ext cx="8486775" cy="924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rtl="0"/>
            <a:r>
              <a:rPr lang="en-US" sz="2000" dirty="0">
                <a:latin typeface="+mj-lt"/>
                <a:cs typeface="Times New Roman" pitchFamily="18" charset="0"/>
              </a:rPr>
              <a:t>Presented at meeting sponsored by the </a:t>
            </a:r>
            <a:r>
              <a:rPr lang="en-US" sz="2000" b="0" i="0" dirty="0">
                <a:solidFill>
                  <a:srgbClr val="4D4D4D"/>
                </a:solidFill>
                <a:effectLst/>
                <a:latin typeface="Roboto" panose="02000000000000000000" pitchFamily="2" charset="0"/>
              </a:rPr>
              <a:t>five United Nations Regional Commissions and the Ministry of Energy of the Kingdom of Thailand which is the </a:t>
            </a:r>
            <a:r>
              <a:rPr lang="en-US" sz="2000" dirty="0">
                <a:latin typeface="+mj-lt"/>
                <a:cs typeface="Times New Roman" pitchFamily="18" charset="0"/>
              </a:rPr>
              <a:t>10th International Symposium on Market-oriented</a:t>
            </a:r>
          </a:p>
          <a:p>
            <a:pPr rtl="0"/>
            <a:r>
              <a:rPr lang="en-US" sz="2000" dirty="0">
                <a:latin typeface="+mj-lt"/>
                <a:cs typeface="Times New Roman" pitchFamily="18" charset="0"/>
              </a:rPr>
              <a:t>Green &amp; Low-Carbon Development” at session addressing Energy Transition and Energy Security, Bangkok, Thailand, October 2023</a:t>
            </a:r>
            <a:endParaRPr lang="en-US" sz="2000" dirty="0">
              <a:latin typeface="+mj-lt"/>
              <a:cs typeface="Arial" pitchFamily="34" charset="0"/>
            </a:endParaRPr>
          </a:p>
          <a:p>
            <a:pPr algn="ctr">
              <a:tabLst>
                <a:tab pos="1143000" algn="l"/>
              </a:tabLst>
            </a:pPr>
            <a:endParaRPr lang="en-US" sz="1400" b="0" dirty="0">
              <a:latin typeface="+mj-lt"/>
              <a:cs typeface="Arial" pitchFamily="34" charset="0"/>
            </a:endParaRPr>
          </a:p>
          <a:p>
            <a:pPr algn="ctr">
              <a:tabLst>
                <a:tab pos="1143000" algn="l"/>
              </a:tabLst>
            </a:pPr>
            <a:endParaRPr lang="en-US" sz="1400" b="0" dirty="0">
              <a:latin typeface="+mj-lt"/>
              <a:cs typeface="Arial" pitchFamily="34" charset="0"/>
            </a:endParaRPr>
          </a:p>
        </p:txBody>
      </p:sp>
      <p:pic>
        <p:nvPicPr>
          <p:cNvPr id="1026" name="Picture 2">
            <a:extLst>
              <a:ext uri="{FF2B5EF4-FFF2-40B4-BE49-F238E27FC236}">
                <a16:creationId xmlns:a16="http://schemas.microsoft.com/office/drawing/2014/main" id="{E8E513FD-9138-7C07-9DCA-0575A855BAF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34034" y="2636762"/>
            <a:ext cx="1976036" cy="1976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68428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2"/>
          <p:cNvSpPr>
            <a:spLocks noChangeArrowheads="1"/>
          </p:cNvSpPr>
          <p:nvPr/>
        </p:nvSpPr>
        <p:spPr bwMode="auto">
          <a:xfrm>
            <a:off x="533400" y="320675"/>
            <a:ext cx="8001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400" b="1" kern="0" spc="-100" dirty="0">
                <a:solidFill>
                  <a:srgbClr val="500000"/>
                </a:solidFill>
                <a:latin typeface="Arial" panose="020B0604020202020204" pitchFamily="34" charset="0"/>
                <a:cs typeface="Arial" charset="0"/>
              </a:rPr>
              <a:t>Problem</a:t>
            </a:r>
            <a:r>
              <a:rPr lang="en-US" sz="2400" b="1" kern="0" spc="-100" dirty="0">
                <a:solidFill>
                  <a:srgbClr val="500000"/>
                </a:solidFill>
                <a:latin typeface="Arial" panose="020B0604020202020204" pitchFamily="34" charset="0"/>
              </a:rPr>
              <a:t> with </a:t>
            </a:r>
            <a:r>
              <a:rPr lang="en-US" sz="2400" b="1" kern="0" spc="-100" dirty="0">
                <a:solidFill>
                  <a:srgbClr val="500000"/>
                </a:solidFill>
                <a:latin typeface="Arial" panose="020B0604020202020204" pitchFamily="34" charset="0"/>
                <a:cs typeface="Arial" charset="0"/>
              </a:rPr>
              <a:t>permanence</a:t>
            </a:r>
          </a:p>
        </p:txBody>
      </p:sp>
      <p:sp>
        <p:nvSpPr>
          <p:cNvPr id="345091" name="Rectangle 3"/>
          <p:cNvSpPr>
            <a:spLocks noChangeArrowheads="1"/>
          </p:cNvSpPr>
          <p:nvPr/>
        </p:nvSpPr>
        <p:spPr bwMode="auto">
          <a:xfrm>
            <a:off x="762000" y="1371603"/>
            <a:ext cx="7466788"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cs typeface="Times New Roman" charset="0"/>
              </a:rPr>
              <a:t>Sequestration accumulates carbon until a new equilibrium is reached </a:t>
            </a:r>
          </a:p>
          <a:p>
            <a:r>
              <a:rPr lang="en-US" sz="2000">
                <a:cs typeface="Times New Roman" charset="0"/>
              </a:rPr>
              <a:t>	West and Post find a 10-15 year period for tillage changes</a:t>
            </a:r>
          </a:p>
          <a:p>
            <a:r>
              <a:rPr lang="en-US" sz="2000">
                <a:cs typeface="Times New Roman" charset="0"/>
              </a:rPr>
              <a:t>	Birdsey shows a longer period 30-70 years for forest carbon.  </a:t>
            </a:r>
          </a:p>
          <a:p>
            <a:endParaRPr lang="en-US" sz="2000">
              <a:cs typeface="Times New Roman" charset="0"/>
            </a:endParaRPr>
          </a:p>
        </p:txBody>
      </p:sp>
      <p:graphicFrame>
        <p:nvGraphicFramePr>
          <p:cNvPr id="345093" name="Object 5"/>
          <p:cNvGraphicFramePr>
            <a:graphicFrameLocks noChangeAspect="1"/>
          </p:cNvGraphicFramePr>
          <p:nvPr/>
        </p:nvGraphicFramePr>
        <p:xfrm>
          <a:off x="4343400" y="2365375"/>
          <a:ext cx="4800600" cy="3251200"/>
        </p:xfrm>
        <a:graphic>
          <a:graphicData uri="http://schemas.openxmlformats.org/presentationml/2006/ole">
            <mc:AlternateContent xmlns:mc="http://schemas.openxmlformats.org/markup-compatibility/2006">
              <mc:Choice xmlns:v="urn:schemas-microsoft-com:vml" Requires="v">
                <p:oleObj name="Worksheet" r:id="rId2" imgW="7934249" imgH="5372100" progId="Excel.Sheet.8">
                  <p:embed/>
                </p:oleObj>
              </mc:Choice>
              <mc:Fallback>
                <p:oleObj name="Worksheet" r:id="rId2" imgW="7934249" imgH="5372100" progId="Excel.Sheet.8">
                  <p:embed/>
                  <p:pic>
                    <p:nvPicPr>
                      <p:cNvPr id="345093" name="Object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2365375"/>
                        <a:ext cx="4800600" cy="325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5094" name="Text Box 6"/>
          <p:cNvSpPr txBox="1">
            <a:spLocks noChangeArrowheads="1"/>
          </p:cNvSpPr>
          <p:nvPr/>
        </p:nvSpPr>
        <p:spPr bwMode="auto">
          <a:xfrm>
            <a:off x="428625" y="5676900"/>
            <a:ext cx="8071440" cy="72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atin typeface="Arial" charset="0"/>
              </a:rPr>
              <a:t>West and Post, Soil Science		Birdsey et al, USFS, FORCARB</a:t>
            </a:r>
          </a:p>
          <a:p>
            <a:pPr>
              <a:spcBef>
                <a:spcPct val="30000"/>
              </a:spcBef>
            </a:pPr>
            <a:r>
              <a:rPr lang="en-US">
                <a:latin typeface="Arial" charset="0"/>
              </a:rPr>
              <a:t>Note accumulation stops by year 20		Note equilibrium by year 80</a:t>
            </a:r>
          </a:p>
        </p:txBody>
      </p:sp>
      <p:pic>
        <p:nvPicPr>
          <p:cNvPr id="345095"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776" y="2740025"/>
            <a:ext cx="4133851" cy="279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24231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ctrTitle"/>
          </p:nvPr>
        </p:nvSpPr>
        <p:spPr>
          <a:xfrm>
            <a:off x="533400" y="-1758951"/>
            <a:ext cx="8610600" cy="2460627"/>
          </a:xfrm>
        </p:spPr>
        <p:txBody>
          <a:bodyPr>
            <a:normAutofit/>
          </a:bodyPr>
          <a:lstStyle/>
          <a:p>
            <a:pPr eaLnBrk="1" hangingPunct="1"/>
            <a:r>
              <a:rPr lang="en-US" altLang="en-US" sz="2400" kern="0" spc="-100" dirty="0">
                <a:solidFill>
                  <a:srgbClr val="500000"/>
                </a:solidFill>
                <a:latin typeface="Arial" panose="020B0604020202020204" pitchFamily="34" charset="0"/>
                <a:ea typeface="+mn-ea"/>
                <a:cs typeface="+mn-cs"/>
              </a:rPr>
              <a:t>Land </a:t>
            </a:r>
            <a:r>
              <a:rPr lang="en-US" altLang="en-US" sz="2400" kern="0" spc="-100" dirty="0">
                <a:solidFill>
                  <a:srgbClr val="500000"/>
                </a:solidFill>
                <a:latin typeface="Arial" panose="020B0604020202020204" pitchFamily="34" charset="0"/>
                <a:ea typeface="+mn-ea"/>
                <a:cs typeface="Arial" charset="0"/>
              </a:rPr>
              <a:t>competition</a:t>
            </a:r>
            <a:r>
              <a:rPr lang="en-US" altLang="en-US" sz="2400" kern="0" spc="-100" dirty="0">
                <a:solidFill>
                  <a:srgbClr val="500000"/>
                </a:solidFill>
                <a:latin typeface="Arial" panose="020B0604020202020204" pitchFamily="34" charset="0"/>
                <a:ea typeface="+mn-ea"/>
                <a:cs typeface="+mn-cs"/>
              </a:rPr>
              <a:t> and </a:t>
            </a:r>
            <a:r>
              <a:rPr lang="en-US" altLang="en-US" sz="2400" kern="0" spc="-100" dirty="0">
                <a:solidFill>
                  <a:srgbClr val="500000"/>
                </a:solidFill>
                <a:latin typeface="Arial" panose="020B0604020202020204" pitchFamily="34" charset="0"/>
                <a:ea typeface="+mn-ea"/>
                <a:cs typeface="Arial" charset="0"/>
              </a:rPr>
              <a:t>Leakage</a:t>
            </a:r>
          </a:p>
        </p:txBody>
      </p:sp>
      <p:pic>
        <p:nvPicPr>
          <p:cNvPr id="378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567" y="701676"/>
            <a:ext cx="4067175" cy="4224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Rectangle 4"/>
          <p:cNvSpPr>
            <a:spLocks noChangeArrowheads="1"/>
          </p:cNvSpPr>
          <p:nvPr/>
        </p:nvSpPr>
        <p:spPr bwMode="auto">
          <a:xfrm>
            <a:off x="577851" y="5078691"/>
            <a:ext cx="337784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eaLnBrk="1" hangingPunct="1"/>
            <a:r>
              <a:rPr lang="en-US" altLang="en-US"/>
              <a:t> </a:t>
            </a:r>
            <a:r>
              <a:rPr lang="en-US" altLang="en-US" b="0"/>
              <a:t>Change in probability of forest</a:t>
            </a:r>
            <a:r>
              <a:rPr lang="en-US" altLang="en-US"/>
              <a:t> </a:t>
            </a:r>
          </a:p>
        </p:txBody>
      </p:sp>
      <p:pic>
        <p:nvPicPr>
          <p:cNvPr id="3789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2378" y="893764"/>
            <a:ext cx="3941763" cy="403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Rectangle 6"/>
          <p:cNvSpPr>
            <a:spLocks noChangeArrowheads="1"/>
          </p:cNvSpPr>
          <p:nvPr/>
        </p:nvSpPr>
        <p:spPr bwMode="auto">
          <a:xfrm>
            <a:off x="5824539" y="5040591"/>
            <a:ext cx="218521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eaLnBrk="1" hangingPunct="1"/>
            <a:r>
              <a:rPr lang="en-US" altLang="en-US"/>
              <a:t> </a:t>
            </a:r>
            <a:r>
              <a:rPr lang="en-US" altLang="en-US" b="0"/>
              <a:t>Change in Carbon</a:t>
            </a:r>
            <a:r>
              <a:rPr lang="en-US" altLang="en-US"/>
              <a:t> </a:t>
            </a:r>
          </a:p>
        </p:txBody>
      </p:sp>
      <p:sp>
        <p:nvSpPr>
          <p:cNvPr id="37895" name="Rectangle 7"/>
          <p:cNvSpPr>
            <a:spLocks noChangeArrowheads="1"/>
          </p:cNvSpPr>
          <p:nvPr/>
        </p:nvSpPr>
        <p:spPr bwMode="auto">
          <a:xfrm>
            <a:off x="269876" y="5530276"/>
            <a:ext cx="8718551"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eaLnBrk="1" hangingPunct="1"/>
            <a:r>
              <a:rPr lang="en-US" altLang="en-US" sz="1400" b="0"/>
              <a:t>Source G.C. Nelson and R.D. Robertson, “Green Gold or Green Wash: Environmental Consequences of Biofuels in the Developing World” </a:t>
            </a:r>
            <a:r>
              <a:rPr lang="en-US" altLang="en-US" sz="1400" b="0">
                <a:cs typeface="Times New Roman" pitchFamily="18" charset="0"/>
              </a:rPr>
              <a:t>Paper prepared for ASSA 2008 Invited paper session “Biofuels-Long-Run Implications for Food Security and the Environment”. ASSA Meeting New Orleans, January, 2008 and forthcoming in Review of Agricultural Economics Run for Brazil with </a:t>
            </a:r>
            <a:r>
              <a:rPr lang="en-US" altLang="en-US" sz="1400" b="0"/>
              <a:t>a 25 percent increase in the price of maize and a 10 percent increase in the price of sugar at exporting ports. </a:t>
            </a:r>
          </a:p>
        </p:txBody>
      </p:sp>
    </p:spTree>
    <p:extLst>
      <p:ext uri="{BB962C8B-B14F-4D97-AF65-F5344CB8AC3E}">
        <p14:creationId xmlns:p14="http://schemas.microsoft.com/office/powerpoint/2010/main" val="37817924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70" name="Text Box 14"/>
          <p:cNvSpPr txBox="1">
            <a:spLocks noChangeArrowheads="1"/>
          </p:cNvSpPr>
          <p:nvPr/>
        </p:nvSpPr>
        <p:spPr bwMode="auto">
          <a:xfrm>
            <a:off x="228600" y="4351109"/>
            <a:ext cx="4014787"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a:buClr>
                <a:schemeClr val="tx2"/>
              </a:buClr>
              <a:buSzPct val="75000"/>
              <a:buFont typeface="Wingdings" pitchFamily="2" charset="2"/>
              <a:buNone/>
            </a:pPr>
            <a:r>
              <a:rPr lang="en-US" altLang="en-US" sz="2100" dirty="0">
                <a:solidFill>
                  <a:srgbClr val="669900"/>
                </a:solidFill>
                <a:latin typeface="+mj-lt"/>
                <a:cs typeface="Arial" charset="0"/>
              </a:rPr>
              <a:t>No so much for wind but more for solar</a:t>
            </a:r>
          </a:p>
          <a:p>
            <a:pPr>
              <a:buClr>
                <a:schemeClr val="tx2"/>
              </a:buClr>
              <a:buSzPct val="75000"/>
              <a:buFont typeface="Wingdings" pitchFamily="2" charset="2"/>
              <a:buNone/>
            </a:pPr>
            <a:endParaRPr lang="en-US" altLang="en-US" sz="2100" dirty="0">
              <a:solidFill>
                <a:srgbClr val="669900"/>
              </a:solidFill>
              <a:latin typeface="+mj-lt"/>
              <a:cs typeface="Arial" charset="0"/>
            </a:endParaRPr>
          </a:p>
          <a:p>
            <a:pPr>
              <a:buClr>
                <a:schemeClr val="tx2"/>
              </a:buClr>
              <a:buSzPct val="75000"/>
              <a:buFont typeface="Wingdings" pitchFamily="2" charset="2"/>
              <a:buNone/>
            </a:pPr>
            <a:r>
              <a:rPr lang="en-US" altLang="en-US" sz="2100" dirty="0">
                <a:solidFill>
                  <a:srgbClr val="669900"/>
                </a:solidFill>
                <a:latin typeface="+mj-lt"/>
                <a:cs typeface="Arial" charset="0"/>
              </a:rPr>
              <a:t>Can co exist with ag – </a:t>
            </a:r>
            <a:r>
              <a:rPr lang="en-US" altLang="en-US" sz="2100" dirty="0" err="1">
                <a:solidFill>
                  <a:srgbClr val="669900"/>
                </a:solidFill>
                <a:latin typeface="+mj-lt"/>
                <a:cs typeface="Arial" charset="0"/>
              </a:rPr>
              <a:t>agrivoltaics</a:t>
            </a:r>
            <a:endParaRPr lang="en-US" altLang="en-US" sz="2100" dirty="0">
              <a:solidFill>
                <a:srgbClr val="669900"/>
              </a:solidFill>
              <a:latin typeface="+mj-lt"/>
              <a:cs typeface="Arial" charset="0"/>
            </a:endParaRPr>
          </a:p>
          <a:p>
            <a:pPr>
              <a:buClr>
                <a:schemeClr val="tx2"/>
              </a:buClr>
              <a:buSzPct val="75000"/>
              <a:buFont typeface="Wingdings" pitchFamily="2" charset="2"/>
              <a:buNone/>
            </a:pPr>
            <a:endParaRPr lang="en-US" altLang="en-US" sz="2100" dirty="0">
              <a:solidFill>
                <a:srgbClr val="669900"/>
              </a:solidFill>
              <a:latin typeface="+mj-lt"/>
              <a:cs typeface="Arial" charset="0"/>
            </a:endParaRPr>
          </a:p>
          <a:p>
            <a:pPr>
              <a:buClr>
                <a:schemeClr val="tx2"/>
              </a:buClr>
              <a:buSzPct val="75000"/>
              <a:buFont typeface="Wingdings" pitchFamily="2" charset="2"/>
              <a:buNone/>
            </a:pPr>
            <a:r>
              <a:rPr lang="en-US" altLang="en-US" sz="2100" dirty="0">
                <a:solidFill>
                  <a:srgbClr val="669900"/>
                </a:solidFill>
                <a:latin typeface="+mj-lt"/>
                <a:cs typeface="Arial" charset="0"/>
              </a:rPr>
              <a:t>Limits land competition</a:t>
            </a:r>
          </a:p>
          <a:p>
            <a:pPr>
              <a:buClr>
                <a:schemeClr val="tx2"/>
              </a:buClr>
              <a:buSzPct val="75000"/>
              <a:buFont typeface="Wingdings" pitchFamily="2" charset="2"/>
              <a:buNone/>
            </a:pPr>
            <a:r>
              <a:rPr lang="en-US" altLang="en-US" sz="2100" dirty="0">
                <a:solidFill>
                  <a:srgbClr val="669900"/>
                </a:solidFill>
                <a:latin typeface="+mj-lt"/>
                <a:cs typeface="Arial" charset="0"/>
              </a:rPr>
              <a:t> 9</a:t>
            </a:r>
            <a:endParaRPr lang="en-US" altLang="en-US" sz="2100" dirty="0">
              <a:solidFill>
                <a:srgbClr val="FF00FF"/>
              </a:solidFill>
              <a:latin typeface="+mj-lt"/>
              <a:cs typeface="Arial" charset="0"/>
            </a:endParaRPr>
          </a:p>
        </p:txBody>
      </p:sp>
      <p:sp>
        <p:nvSpPr>
          <p:cNvPr id="147473" name="Rectangle 17"/>
          <p:cNvSpPr>
            <a:spLocks noChangeArrowheads="1"/>
          </p:cNvSpPr>
          <p:nvPr/>
        </p:nvSpPr>
        <p:spPr bwMode="auto">
          <a:xfrm>
            <a:off x="838200" y="152400"/>
            <a:ext cx="7086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kern="0" spc="-100" dirty="0">
                <a:solidFill>
                  <a:srgbClr val="500000"/>
                </a:solidFill>
                <a:latin typeface="Arial" panose="020B0604020202020204" pitchFamily="34" charset="0"/>
              </a:rPr>
              <a:t>Wind and Solar land </a:t>
            </a:r>
            <a:r>
              <a:rPr lang="en-US" altLang="en-US" sz="2400" b="1" kern="0" spc="-100" dirty="0">
                <a:solidFill>
                  <a:srgbClr val="500000"/>
                </a:solidFill>
                <a:latin typeface="Arial" panose="020B0604020202020204" pitchFamily="34" charset="0"/>
                <a:cs typeface="Arial" charset="0"/>
              </a:rPr>
              <a:t>competition</a:t>
            </a:r>
          </a:p>
        </p:txBody>
      </p:sp>
      <p:pic>
        <p:nvPicPr>
          <p:cNvPr id="1026" name="Picture 2" descr="Alberta's sun-baked, windswept prairies filling with wind, solar projects |  S&amp;P Global Market Intelligence">
            <a:extLst>
              <a:ext uri="{FF2B5EF4-FFF2-40B4-BE49-F238E27FC236}">
                <a16:creationId xmlns:a16="http://schemas.microsoft.com/office/drawing/2014/main" id="{C82CD5A8-09F7-1A8A-8FFC-3BD1F77DE8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362" y="1066800"/>
            <a:ext cx="3429000" cy="281593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Largest agrivoltaic research project in U.S. advances renewable energy  while empowering local farmers">
            <a:extLst>
              <a:ext uri="{FF2B5EF4-FFF2-40B4-BE49-F238E27FC236}">
                <a16:creationId xmlns:a16="http://schemas.microsoft.com/office/drawing/2014/main" id="{8AAB44C1-BCAF-20B8-07E4-EB2ED36CD2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500" y="1076325"/>
            <a:ext cx="4371213" cy="28384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Largest Farm to Grow Crops Under Solar Panels Proves To Be A Bumper Crop  For Agrivoltaic Land Use — AGRITECTURE">
            <a:extLst>
              <a:ext uri="{FF2B5EF4-FFF2-40B4-BE49-F238E27FC236}">
                <a16:creationId xmlns:a16="http://schemas.microsoft.com/office/drawing/2014/main" id="{077FB5A4-4EE5-6A08-CF36-A746E68B0C3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81499" y="4205158"/>
            <a:ext cx="4371213" cy="2433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46821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3310" y="2350615"/>
            <a:ext cx="4898673" cy="42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Rectangle 2"/>
          <p:cNvSpPr>
            <a:spLocks noChangeArrowheads="1"/>
          </p:cNvSpPr>
          <p:nvPr/>
        </p:nvSpPr>
        <p:spPr bwMode="auto">
          <a:xfrm>
            <a:off x="1219200" y="76201"/>
            <a:ext cx="6781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algn="ctr" eaLnBrk="1" hangingPunct="1"/>
            <a:r>
              <a:rPr lang="en-US" altLang="en-US" sz="2800" dirty="0">
                <a:solidFill>
                  <a:schemeClr val="accent2"/>
                </a:solidFill>
              </a:rPr>
              <a:t> </a:t>
            </a:r>
            <a:r>
              <a:rPr lang="en-US" altLang="en-US" sz="2400" kern="0" spc="-100" dirty="0">
                <a:solidFill>
                  <a:srgbClr val="500000"/>
                </a:solidFill>
                <a:latin typeface="Arial" panose="020B0604020202020204" pitchFamily="34" charset="0"/>
              </a:rPr>
              <a:t>Ag/Forest as a Current Source of GHGs</a:t>
            </a:r>
          </a:p>
        </p:txBody>
      </p:sp>
      <p:sp>
        <p:nvSpPr>
          <p:cNvPr id="19460" name="Rectangle 8"/>
          <p:cNvSpPr>
            <a:spLocks noChangeArrowheads="1"/>
          </p:cNvSpPr>
          <p:nvPr/>
        </p:nvSpPr>
        <p:spPr bwMode="auto">
          <a:xfrm>
            <a:off x="533402" y="4419600"/>
            <a:ext cx="315663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eaLnBrk="1" hangingPunct="1"/>
            <a:r>
              <a:rPr lang="en-US" altLang="en-US" sz="900"/>
              <a:t>http://www.epa.gov/climatechange/emissions/globalghg.html</a:t>
            </a:r>
          </a:p>
        </p:txBody>
      </p:sp>
      <p:sp>
        <p:nvSpPr>
          <p:cNvPr id="19461" name="Text Box 9"/>
          <p:cNvSpPr txBox="1">
            <a:spLocks noChangeArrowheads="1"/>
          </p:cNvSpPr>
          <p:nvPr/>
        </p:nvSpPr>
        <p:spPr bwMode="auto">
          <a:xfrm>
            <a:off x="457201" y="4876800"/>
            <a:ext cx="338349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eaLnBrk="1" hangingPunct="1"/>
            <a:r>
              <a:rPr lang="en-US" altLang="en-US" sz="2400"/>
              <a:t>Emissions share</a:t>
            </a:r>
          </a:p>
          <a:p>
            <a:pPr eaLnBrk="1" hangingPunct="1"/>
            <a:endParaRPr lang="en-US" altLang="en-US" sz="2400">
              <a:solidFill>
                <a:schemeClr val="accent2"/>
              </a:solidFill>
            </a:endParaRPr>
          </a:p>
          <a:p>
            <a:pPr eaLnBrk="1" hangingPunct="1"/>
            <a:r>
              <a:rPr lang="en-US" altLang="en-US" sz="2400">
                <a:solidFill>
                  <a:schemeClr val="accent2"/>
                </a:solidFill>
              </a:rPr>
              <a:t>Fossil fuels big</a:t>
            </a:r>
          </a:p>
          <a:p>
            <a:pPr eaLnBrk="1" hangingPunct="1"/>
            <a:r>
              <a:rPr lang="en-US" altLang="en-US" sz="2400">
                <a:solidFill>
                  <a:schemeClr val="accent2"/>
                </a:solidFill>
              </a:rPr>
              <a:t>Deforestation+ag = 30%</a:t>
            </a:r>
          </a:p>
        </p:txBody>
      </p:sp>
      <p:pic>
        <p:nvPicPr>
          <p:cNvPr id="19462" name="Picture 13" descr="Figure 1: Global greenhouse gas emissions, 2000. This pie chart shows the breakdown of global greenhouse gas emissions by gas. CO2 emissions from fossil fuel combustion and cement manufacturing account for 55 percent of the total. CO2 emissions from land use change and forestry account for another 19 percent. Methane emissions account for 16 percent of the total, nitrous oxide accounts for 9 percent, and the high-global-warming-potential gases (such as sulfur hexafluoride) account for 1 perc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1" y="747714"/>
            <a:ext cx="4374332" cy="359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4538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2507658" y="134323"/>
            <a:ext cx="435728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en-US" sz="2400" kern="0" spc="-100" dirty="0">
                <a:solidFill>
                  <a:srgbClr val="500000"/>
                </a:solidFill>
              </a:rPr>
              <a:t>Ag/forest as a historical Source</a:t>
            </a:r>
          </a:p>
        </p:txBody>
      </p:sp>
      <p:sp>
        <p:nvSpPr>
          <p:cNvPr id="19459" name="Rectangle 3"/>
          <p:cNvSpPr>
            <a:spLocks noChangeArrowheads="1"/>
          </p:cNvSpPr>
          <p:nvPr/>
        </p:nvSpPr>
        <p:spPr bwMode="auto">
          <a:xfrm>
            <a:off x="0" y="93928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atin typeface="+mj-lt"/>
            </a:endParaRPr>
          </a:p>
        </p:txBody>
      </p:sp>
      <p:pic>
        <p:nvPicPr>
          <p:cNvPr id="19460" name="Picture 6" descr="figure 17-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095" y="570770"/>
            <a:ext cx="4937125" cy="386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Rectangle 7"/>
          <p:cNvSpPr>
            <a:spLocks noChangeArrowheads="1"/>
          </p:cNvSpPr>
          <p:nvPr/>
        </p:nvSpPr>
        <p:spPr bwMode="auto">
          <a:xfrm>
            <a:off x="184731" y="4545291"/>
            <a:ext cx="469206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en-US" sz="1200" b="0" dirty="0">
                <a:latin typeface="+mj-lt"/>
              </a:rPr>
              <a:t>Source: Apparently this was drawn from W. F. </a:t>
            </a:r>
            <a:r>
              <a:rPr lang="en-US" sz="1200" b="0" dirty="0" err="1">
                <a:latin typeface="+mj-lt"/>
              </a:rPr>
              <a:t>Ruddiman</a:t>
            </a:r>
            <a:r>
              <a:rPr lang="en-US" sz="1200" b="0" dirty="0">
                <a:latin typeface="+mj-lt"/>
              </a:rPr>
              <a:t>, 2001. Earth's Climate: Past and Future. W. H. Freeman and Sons, New York</a:t>
            </a:r>
          </a:p>
        </p:txBody>
      </p:sp>
      <p:sp>
        <p:nvSpPr>
          <p:cNvPr id="19462" name="Rectangle 8"/>
          <p:cNvSpPr>
            <a:spLocks noChangeArrowheads="1"/>
          </p:cNvSpPr>
          <p:nvPr/>
        </p:nvSpPr>
        <p:spPr bwMode="auto">
          <a:xfrm>
            <a:off x="146467" y="5667415"/>
            <a:ext cx="8458200" cy="665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sz="2800" b="0" dirty="0">
                <a:latin typeface="+mj-lt"/>
              </a:rPr>
              <a:t>Sequestration may have the potential to alleviate somewhere in the neighborhood of </a:t>
            </a:r>
            <a:r>
              <a:rPr lang="en-US" sz="2800" b="0" dirty="0">
                <a:solidFill>
                  <a:srgbClr val="FF0000"/>
                </a:solidFill>
                <a:latin typeface="+mj-lt"/>
              </a:rPr>
              <a:t>25% of the historical atmospheric greenhouse gas accumulation.</a:t>
            </a:r>
          </a:p>
        </p:txBody>
      </p:sp>
      <p:pic>
        <p:nvPicPr>
          <p:cNvPr id="2" name="Picture 2" descr="https://www.ipcc.ch/site/assets/uploads/2018/02/Fig6-01-2.jpg">
            <a:extLst>
              <a:ext uri="{FF2B5EF4-FFF2-40B4-BE49-F238E27FC236}">
                <a16:creationId xmlns:a16="http://schemas.microsoft.com/office/drawing/2014/main" id="{F83C3E42-B609-700A-2191-FCF30714EED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8647" y="461682"/>
            <a:ext cx="4029129" cy="352189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8949EB1-F73C-42A8-348E-B4964496D0A4}"/>
              </a:ext>
            </a:extLst>
          </p:cNvPr>
          <p:cNvSpPr/>
          <p:nvPr/>
        </p:nvSpPr>
        <p:spPr>
          <a:xfrm>
            <a:off x="5177382" y="4150270"/>
            <a:ext cx="3918312" cy="954107"/>
          </a:xfrm>
          <a:prstGeom prst="rect">
            <a:avLst/>
          </a:prstGeom>
        </p:spPr>
        <p:txBody>
          <a:bodyPr wrap="square">
            <a:spAutoFit/>
          </a:bodyPr>
          <a:lstStyle/>
          <a:p>
            <a:r>
              <a:rPr lang="en-US" sz="1400" dirty="0">
                <a:latin typeface="+mj-lt"/>
              </a:rPr>
              <a:t>Figure 6.1 | Simplified schematic of the global carbon cycle. </a:t>
            </a:r>
          </a:p>
          <a:p>
            <a:endParaRPr lang="en-US" sz="1400" dirty="0">
              <a:latin typeface="+mj-lt"/>
            </a:endParaRPr>
          </a:p>
          <a:p>
            <a:r>
              <a:rPr lang="en-US" sz="1400" dirty="0">
                <a:latin typeface="+mj-lt"/>
              </a:rPr>
              <a:t>IPCC, AR5 WG1</a:t>
            </a:r>
          </a:p>
        </p:txBody>
      </p:sp>
    </p:spTree>
    <p:extLst>
      <p:ext uri="{BB962C8B-B14F-4D97-AF65-F5344CB8AC3E}">
        <p14:creationId xmlns:p14="http://schemas.microsoft.com/office/powerpoint/2010/main" val="639805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Text Box 2"/>
          <p:cNvSpPr txBox="1">
            <a:spLocks noChangeArrowheads="1"/>
          </p:cNvSpPr>
          <p:nvPr/>
        </p:nvSpPr>
        <p:spPr bwMode="auto">
          <a:xfrm>
            <a:off x="2466452" y="-28369"/>
            <a:ext cx="4623381" cy="461665"/>
          </a:xfrm>
          <a:prstGeom prst="rect">
            <a:avLst/>
          </a:prstGeom>
          <a:noFill/>
          <a:ln w="9525">
            <a:noFill/>
            <a:miter lim="800000"/>
            <a:headEnd/>
            <a:tailEnd/>
          </a:ln>
          <a:effectLst/>
        </p:spPr>
        <p:txBody>
          <a:bodyPr wrap="none">
            <a:spAutoFit/>
          </a:bodyPr>
          <a:lstStyle/>
          <a:p>
            <a:pPr algn="ctr"/>
            <a:r>
              <a:rPr lang="en-US" sz="2400" b="1" kern="0" spc="-100" dirty="0">
                <a:solidFill>
                  <a:srgbClr val="500000"/>
                </a:solidFill>
                <a:latin typeface="Arial" panose="020B0604020202020204" pitchFamily="34" charset="0"/>
              </a:rPr>
              <a:t>Ag and Forest Mitigation Options</a:t>
            </a:r>
          </a:p>
        </p:txBody>
      </p:sp>
      <p:sp>
        <p:nvSpPr>
          <p:cNvPr id="214020" name="Rectangle 4"/>
          <p:cNvSpPr>
            <a:spLocks noChangeArrowheads="1"/>
          </p:cNvSpPr>
          <p:nvPr/>
        </p:nvSpPr>
        <p:spPr bwMode="auto">
          <a:xfrm>
            <a:off x="457200" y="707889"/>
            <a:ext cx="9306339" cy="5824537"/>
          </a:xfrm>
          <a:prstGeom prst="rect">
            <a:avLst/>
          </a:prstGeom>
          <a:noFill/>
          <a:ln w="9525">
            <a:noFill/>
            <a:miter lim="800000"/>
            <a:headEnd/>
            <a:tailEnd/>
          </a:ln>
          <a:effectLst/>
        </p:spPr>
        <p:txBody>
          <a:bodyPr/>
          <a:lstStyle/>
          <a:p>
            <a:pPr>
              <a:spcBef>
                <a:spcPct val="10000"/>
              </a:spcBef>
              <a:tabLst>
                <a:tab pos="2911475" algn="l"/>
              </a:tabLst>
            </a:pPr>
            <a:r>
              <a:rPr lang="en-US" sz="1600" b="1" dirty="0">
                <a:latin typeface="Times New Roman" panose="02020603050405020304" pitchFamily="18" charset="0"/>
                <a:cs typeface="Times New Roman" panose="02020603050405020304" pitchFamily="18" charset="0"/>
              </a:rPr>
              <a:t>Strategy	Basic Nature       CO2      CH4          N2O</a:t>
            </a:r>
          </a:p>
          <a:p>
            <a:pPr>
              <a:spcBef>
                <a:spcPct val="10000"/>
              </a:spcBef>
              <a:tabLst>
                <a:tab pos="2911475" algn="l"/>
              </a:tabLst>
            </a:pPr>
            <a:endParaRPr lang="en-US" sz="600" b="1" dirty="0">
              <a:latin typeface="Times New Roman" panose="02020603050405020304" pitchFamily="18" charset="0"/>
              <a:cs typeface="Times New Roman" panose="02020603050405020304" pitchFamily="18" charset="0"/>
            </a:endParaRPr>
          </a:p>
          <a:p>
            <a:pPr>
              <a:spcBef>
                <a:spcPct val="10000"/>
              </a:spcBef>
              <a:tabLst>
                <a:tab pos="2911475" algn="l"/>
              </a:tabLst>
            </a:pPr>
            <a:r>
              <a:rPr lang="en-US" sz="1600" b="1" dirty="0">
                <a:solidFill>
                  <a:srgbClr val="FF3300"/>
                </a:solidFill>
                <a:latin typeface="Times New Roman" panose="02020603050405020304" pitchFamily="18" charset="0"/>
                <a:cs typeface="Times New Roman" panose="02020603050405020304" pitchFamily="18" charset="0"/>
              </a:rPr>
              <a:t>Crop Mix Alteration 	</a:t>
            </a:r>
            <a:r>
              <a:rPr lang="en-US" sz="1600" b="1" dirty="0" err="1">
                <a:solidFill>
                  <a:srgbClr val="FF3300"/>
                </a:solidFill>
                <a:latin typeface="Times New Roman" panose="02020603050405020304" pitchFamily="18" charset="0"/>
                <a:cs typeface="Times New Roman" panose="02020603050405020304" pitchFamily="18" charset="0"/>
              </a:rPr>
              <a:t>Emis</a:t>
            </a:r>
            <a:r>
              <a:rPr lang="en-US" sz="1600" b="1" dirty="0">
                <a:solidFill>
                  <a:srgbClr val="FF3300"/>
                </a:solidFill>
                <a:latin typeface="Times New Roman" panose="02020603050405020304" pitchFamily="18" charset="0"/>
                <a:cs typeface="Times New Roman" panose="02020603050405020304" pitchFamily="18" charset="0"/>
              </a:rPr>
              <a:t>, Seq	X		X</a:t>
            </a:r>
          </a:p>
          <a:p>
            <a:pPr>
              <a:spcBef>
                <a:spcPct val="10000"/>
              </a:spcBef>
              <a:tabLst>
                <a:tab pos="2911475" algn="l"/>
              </a:tabLst>
            </a:pPr>
            <a:r>
              <a:rPr lang="en-US" sz="1600" b="1" dirty="0">
                <a:solidFill>
                  <a:srgbClr val="FF3300"/>
                </a:solidFill>
                <a:latin typeface="Times New Roman" panose="02020603050405020304" pitchFamily="18" charset="0"/>
                <a:cs typeface="Times New Roman" panose="02020603050405020304" pitchFamily="18" charset="0"/>
              </a:rPr>
              <a:t>Crop Fertilization 	</a:t>
            </a:r>
            <a:r>
              <a:rPr lang="en-US" sz="1600" b="1" dirty="0" err="1">
                <a:solidFill>
                  <a:srgbClr val="FF3300"/>
                </a:solidFill>
                <a:latin typeface="Times New Roman" panose="02020603050405020304" pitchFamily="18" charset="0"/>
                <a:cs typeface="Times New Roman" panose="02020603050405020304" pitchFamily="18" charset="0"/>
              </a:rPr>
              <a:t>Emis</a:t>
            </a:r>
            <a:r>
              <a:rPr lang="en-US" sz="1600" b="1" dirty="0">
                <a:solidFill>
                  <a:srgbClr val="FF3300"/>
                </a:solidFill>
                <a:latin typeface="Times New Roman" panose="02020603050405020304" pitchFamily="18" charset="0"/>
                <a:cs typeface="Times New Roman" panose="02020603050405020304" pitchFamily="18" charset="0"/>
              </a:rPr>
              <a:t>, Seq	X		X</a:t>
            </a:r>
          </a:p>
          <a:p>
            <a:pPr>
              <a:spcBef>
                <a:spcPct val="10000"/>
              </a:spcBef>
              <a:tabLst>
                <a:tab pos="2911475" algn="l"/>
              </a:tabLst>
            </a:pPr>
            <a:r>
              <a:rPr lang="en-US" sz="1600" b="1" dirty="0">
                <a:solidFill>
                  <a:srgbClr val="FF3300"/>
                </a:solidFill>
                <a:latin typeface="Times New Roman" panose="02020603050405020304" pitchFamily="18" charset="0"/>
                <a:cs typeface="Times New Roman" panose="02020603050405020304" pitchFamily="18" charset="0"/>
              </a:rPr>
              <a:t>Crop Input Alteration	Emission	X		X</a:t>
            </a:r>
          </a:p>
          <a:p>
            <a:pPr>
              <a:spcBef>
                <a:spcPct val="10000"/>
              </a:spcBef>
              <a:tabLst>
                <a:tab pos="2911475" algn="l"/>
              </a:tabLst>
            </a:pPr>
            <a:r>
              <a:rPr lang="en-US" sz="1600" b="1" dirty="0">
                <a:solidFill>
                  <a:srgbClr val="FF3300"/>
                </a:solidFill>
                <a:latin typeface="Times New Roman" panose="02020603050405020304" pitchFamily="18" charset="0"/>
                <a:cs typeface="Times New Roman" panose="02020603050405020304" pitchFamily="18" charset="0"/>
              </a:rPr>
              <a:t>Crop Tillage Alteration	Emission	X		X</a:t>
            </a:r>
          </a:p>
          <a:p>
            <a:pPr>
              <a:spcBef>
                <a:spcPct val="10000"/>
              </a:spcBef>
              <a:tabLst>
                <a:tab pos="2911475" algn="l"/>
              </a:tabLst>
            </a:pPr>
            <a:r>
              <a:rPr lang="en-US" sz="1600" b="1" dirty="0">
                <a:solidFill>
                  <a:srgbClr val="FF3300"/>
                </a:solidFill>
                <a:latin typeface="Times New Roman" panose="02020603050405020304" pitchFamily="18" charset="0"/>
                <a:cs typeface="Times New Roman" panose="02020603050405020304" pitchFamily="18" charset="0"/>
              </a:rPr>
              <a:t>Grassland Conversion 	Sequestration	X	</a:t>
            </a:r>
          </a:p>
          <a:p>
            <a:pPr>
              <a:spcBef>
                <a:spcPct val="10000"/>
              </a:spcBef>
              <a:tabLst>
                <a:tab pos="2911475" algn="l"/>
              </a:tabLst>
            </a:pPr>
            <a:r>
              <a:rPr lang="en-US" sz="1600" b="1" dirty="0">
                <a:solidFill>
                  <a:srgbClr val="FF3300"/>
                </a:solidFill>
                <a:latin typeface="Times New Roman" panose="02020603050405020304" pitchFamily="18" charset="0"/>
                <a:cs typeface="Times New Roman" panose="02020603050405020304" pitchFamily="18" charset="0"/>
              </a:rPr>
              <a:t>Irrigated /Dry land Mix	Emission	X		X</a:t>
            </a:r>
          </a:p>
          <a:p>
            <a:pPr>
              <a:spcBef>
                <a:spcPct val="10000"/>
              </a:spcBef>
              <a:tabLst>
                <a:tab pos="2911475" algn="l"/>
              </a:tabLst>
            </a:pPr>
            <a:endParaRPr lang="en-US" sz="600" b="1" dirty="0">
              <a:latin typeface="Times New Roman" panose="02020603050405020304" pitchFamily="18" charset="0"/>
              <a:cs typeface="Times New Roman" panose="02020603050405020304" pitchFamily="18" charset="0"/>
            </a:endParaRPr>
          </a:p>
          <a:p>
            <a:pPr>
              <a:spcBef>
                <a:spcPct val="10000"/>
              </a:spcBef>
              <a:tabLst>
                <a:tab pos="2911475" algn="l"/>
              </a:tabLst>
            </a:pPr>
            <a:r>
              <a:rPr lang="en-US" sz="1600" b="1" dirty="0">
                <a:solidFill>
                  <a:srgbClr val="9966FF"/>
                </a:solidFill>
                <a:latin typeface="Times New Roman" panose="02020603050405020304" pitchFamily="18" charset="0"/>
                <a:cs typeface="Times New Roman" panose="02020603050405020304" pitchFamily="18" charset="0"/>
              </a:rPr>
              <a:t>Biofuel Production	Offset		X	X	X</a:t>
            </a:r>
          </a:p>
          <a:p>
            <a:pPr>
              <a:spcBef>
                <a:spcPct val="10000"/>
              </a:spcBef>
              <a:tabLst>
                <a:tab pos="2911475" algn="l"/>
              </a:tabLst>
            </a:pPr>
            <a:r>
              <a:rPr lang="en-US" sz="1600" b="1" dirty="0">
                <a:solidFill>
                  <a:srgbClr val="9966FF"/>
                </a:solidFill>
                <a:latin typeface="Times New Roman" panose="02020603050405020304" pitchFamily="18" charset="0"/>
                <a:cs typeface="Times New Roman" panose="02020603050405020304" pitchFamily="18" charset="0"/>
              </a:rPr>
              <a:t>Hosting Wind and Solar 	Offset		X	X	X</a:t>
            </a:r>
          </a:p>
          <a:p>
            <a:pPr>
              <a:spcBef>
                <a:spcPct val="10000"/>
              </a:spcBef>
              <a:tabLst>
                <a:tab pos="2911475" algn="l"/>
              </a:tabLst>
            </a:pPr>
            <a:endParaRPr lang="en-US" sz="600" b="1" dirty="0">
              <a:solidFill>
                <a:srgbClr val="0000FF"/>
              </a:solidFill>
              <a:latin typeface="Times New Roman" panose="02020603050405020304" pitchFamily="18" charset="0"/>
              <a:cs typeface="Times New Roman" panose="02020603050405020304" pitchFamily="18" charset="0"/>
            </a:endParaRPr>
          </a:p>
          <a:p>
            <a:pPr>
              <a:spcBef>
                <a:spcPct val="10000"/>
              </a:spcBef>
              <a:tabLst>
                <a:tab pos="2911475" algn="l"/>
              </a:tabLst>
            </a:pPr>
            <a:r>
              <a:rPr lang="en-US" sz="1600" b="1" dirty="0">
                <a:solidFill>
                  <a:srgbClr val="0000FF"/>
                </a:solidFill>
                <a:latin typeface="Times New Roman" panose="02020603050405020304" pitchFamily="18" charset="0"/>
                <a:cs typeface="Times New Roman" panose="02020603050405020304" pitchFamily="18" charset="0"/>
              </a:rPr>
              <a:t>Stocker/Feedlot mix 	Emission		X	</a:t>
            </a:r>
          </a:p>
          <a:p>
            <a:pPr>
              <a:spcBef>
                <a:spcPct val="10000"/>
              </a:spcBef>
              <a:tabLst>
                <a:tab pos="2911475" algn="l"/>
              </a:tabLst>
            </a:pPr>
            <a:r>
              <a:rPr lang="en-US" sz="1600" b="1" dirty="0">
                <a:solidFill>
                  <a:srgbClr val="0000FF"/>
                </a:solidFill>
                <a:latin typeface="Times New Roman" panose="02020603050405020304" pitchFamily="18" charset="0"/>
                <a:cs typeface="Times New Roman" panose="02020603050405020304" pitchFamily="18" charset="0"/>
              </a:rPr>
              <a:t>Enteric fermentation 	Emission		X	</a:t>
            </a:r>
          </a:p>
          <a:p>
            <a:pPr>
              <a:spcBef>
                <a:spcPct val="10000"/>
              </a:spcBef>
              <a:tabLst>
                <a:tab pos="2911475" algn="l"/>
              </a:tabLst>
            </a:pPr>
            <a:r>
              <a:rPr lang="en-US" sz="1600" b="1" dirty="0">
                <a:solidFill>
                  <a:srgbClr val="0000FF"/>
                </a:solidFill>
                <a:latin typeface="Times New Roman" panose="02020603050405020304" pitchFamily="18" charset="0"/>
                <a:cs typeface="Times New Roman" panose="02020603050405020304" pitchFamily="18" charset="0"/>
              </a:rPr>
              <a:t>Livestock Herd Size 	Emission		X	X</a:t>
            </a:r>
          </a:p>
          <a:p>
            <a:pPr>
              <a:spcBef>
                <a:spcPct val="10000"/>
              </a:spcBef>
              <a:tabLst>
                <a:tab pos="2911475" algn="l"/>
              </a:tabLst>
            </a:pPr>
            <a:r>
              <a:rPr lang="en-US" sz="1600" b="1" dirty="0">
                <a:solidFill>
                  <a:srgbClr val="0000FF"/>
                </a:solidFill>
                <a:latin typeface="Times New Roman" panose="02020603050405020304" pitchFamily="18" charset="0"/>
                <a:cs typeface="Times New Roman" panose="02020603050405020304" pitchFamily="18" charset="0"/>
              </a:rPr>
              <a:t>Livestock System Change	Emission		X	X</a:t>
            </a:r>
          </a:p>
          <a:p>
            <a:pPr>
              <a:spcBef>
                <a:spcPct val="10000"/>
              </a:spcBef>
              <a:tabLst>
                <a:tab pos="2911475" algn="l"/>
              </a:tabLst>
            </a:pPr>
            <a:r>
              <a:rPr lang="en-US" sz="1600" b="1" dirty="0">
                <a:solidFill>
                  <a:srgbClr val="0000FF"/>
                </a:solidFill>
                <a:latin typeface="Times New Roman" panose="02020603050405020304" pitchFamily="18" charset="0"/>
                <a:cs typeface="Times New Roman" panose="02020603050405020304" pitchFamily="18" charset="0"/>
              </a:rPr>
              <a:t>Manure Management	Emission		X	X</a:t>
            </a:r>
          </a:p>
          <a:p>
            <a:pPr>
              <a:spcBef>
                <a:spcPct val="10000"/>
              </a:spcBef>
              <a:tabLst>
                <a:tab pos="2911475" algn="l"/>
              </a:tabLst>
            </a:pPr>
            <a:r>
              <a:rPr lang="en-US" sz="1600" b="1" dirty="0">
                <a:solidFill>
                  <a:srgbClr val="0000FF"/>
                </a:solidFill>
                <a:latin typeface="Times New Roman" panose="02020603050405020304" pitchFamily="18" charset="0"/>
                <a:cs typeface="Times New Roman" panose="02020603050405020304" pitchFamily="18" charset="0"/>
              </a:rPr>
              <a:t>Rice Acreage 	Emission		X	</a:t>
            </a:r>
          </a:p>
          <a:p>
            <a:pPr>
              <a:spcBef>
                <a:spcPct val="10000"/>
              </a:spcBef>
              <a:tabLst>
                <a:tab pos="2911475" algn="l"/>
              </a:tabLst>
            </a:pPr>
            <a:endParaRPr lang="en-US" sz="600" b="1" dirty="0">
              <a:solidFill>
                <a:srgbClr val="0000FF"/>
              </a:solidFill>
              <a:latin typeface="Times New Roman" panose="02020603050405020304" pitchFamily="18" charset="0"/>
              <a:cs typeface="Times New Roman" panose="02020603050405020304" pitchFamily="18" charset="0"/>
            </a:endParaRPr>
          </a:p>
          <a:p>
            <a:pPr>
              <a:buClr>
                <a:schemeClr val="tx2"/>
              </a:buClr>
              <a:buSzPct val="75000"/>
              <a:buFont typeface="Wingdings" pitchFamily="2" charset="2"/>
              <a:buNone/>
              <a:tabLst>
                <a:tab pos="2911475" algn="l"/>
              </a:tabLst>
            </a:pPr>
            <a:r>
              <a:rPr lang="en-US" sz="1600" b="1" dirty="0">
                <a:solidFill>
                  <a:srgbClr val="669900"/>
                </a:solidFill>
                <a:latin typeface="Times New Roman" panose="02020603050405020304" pitchFamily="18" charset="0"/>
                <a:cs typeface="Times New Roman" panose="02020603050405020304" pitchFamily="18" charset="0"/>
              </a:rPr>
              <a:t>Afforestation 	Sequestration	X	</a:t>
            </a:r>
          </a:p>
          <a:p>
            <a:pPr>
              <a:buClr>
                <a:schemeClr val="tx2"/>
              </a:buClr>
              <a:buSzPct val="75000"/>
              <a:buFont typeface="Wingdings" pitchFamily="2" charset="2"/>
              <a:buNone/>
              <a:tabLst>
                <a:tab pos="2911475" algn="l"/>
              </a:tabLst>
            </a:pPr>
            <a:r>
              <a:rPr lang="en-US" sz="1600" b="1" dirty="0">
                <a:solidFill>
                  <a:srgbClr val="669900"/>
                </a:solidFill>
                <a:latin typeface="Times New Roman" panose="02020603050405020304" pitchFamily="18" charset="0"/>
                <a:cs typeface="Times New Roman" panose="02020603050405020304" pitchFamily="18" charset="0"/>
              </a:rPr>
              <a:t>Existing timberland Mgt	Sequestration	X</a:t>
            </a:r>
          </a:p>
          <a:p>
            <a:pPr>
              <a:buClr>
                <a:schemeClr val="tx2"/>
              </a:buClr>
              <a:buSzPct val="75000"/>
              <a:buFont typeface="Wingdings" pitchFamily="2" charset="2"/>
              <a:buNone/>
              <a:tabLst>
                <a:tab pos="2911475" algn="l"/>
              </a:tabLst>
            </a:pPr>
            <a:r>
              <a:rPr lang="en-US" sz="1600" b="1" dirty="0">
                <a:solidFill>
                  <a:srgbClr val="669900"/>
                </a:solidFill>
                <a:latin typeface="Times New Roman" panose="02020603050405020304" pitchFamily="18" charset="0"/>
                <a:cs typeface="Times New Roman" panose="02020603050405020304" pitchFamily="18" charset="0"/>
              </a:rPr>
              <a:t>Deforestation	Emission	X</a:t>
            </a:r>
            <a:r>
              <a:rPr lang="en-US" sz="1600" b="1" dirty="0">
                <a:latin typeface="Times New Roman" panose="02020603050405020304" pitchFamily="18" charset="0"/>
                <a:cs typeface="Times New Roman" panose="02020603050405020304" pitchFamily="18" charset="0"/>
              </a:rPr>
              <a:t>	</a:t>
            </a:r>
          </a:p>
          <a:p>
            <a:pPr>
              <a:tabLst>
                <a:tab pos="2911475" algn="l"/>
              </a:tabLst>
            </a:pPr>
            <a:endParaRPr lang="en-US" sz="1700" b="1" dirty="0">
              <a:solidFill>
                <a:srgbClr val="0000FF"/>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7C69C9DE-43E4-8953-8C8B-D982F952EA90}"/>
              </a:ext>
            </a:extLst>
          </p:cNvPr>
          <p:cNvSpPr txBox="1"/>
          <p:nvPr/>
        </p:nvSpPr>
        <p:spPr>
          <a:xfrm>
            <a:off x="0" y="5950059"/>
            <a:ext cx="9306338" cy="907941"/>
          </a:xfrm>
          <a:prstGeom prst="rect">
            <a:avLst/>
          </a:prstGeom>
          <a:noFill/>
        </p:spPr>
        <p:txBody>
          <a:bodyPr wrap="square">
            <a:spAutoFit/>
          </a:bodyPr>
          <a:lstStyle/>
          <a:p>
            <a:pPr marL="171450" indent="-171450">
              <a:buFont typeface="Arial" panose="020B0604020202020204" pitchFamily="34" charset="0"/>
              <a:buChar char="•"/>
            </a:pPr>
            <a:r>
              <a:rPr lang="en-US" sz="800" dirty="0">
                <a:latin typeface="Times New Roman" panose="02020603050405020304" pitchFamily="18" charset="0"/>
              </a:rPr>
              <a:t>Smith, P., D. Martino, Z. Cai, D. </a:t>
            </a:r>
            <a:r>
              <a:rPr lang="en-US" sz="800" dirty="0" err="1">
                <a:latin typeface="Times New Roman" panose="02020603050405020304" pitchFamily="18" charset="0"/>
              </a:rPr>
              <a:t>Gwary</a:t>
            </a:r>
            <a:r>
              <a:rPr lang="en-US" sz="800" dirty="0">
                <a:latin typeface="Times New Roman" panose="02020603050405020304" pitchFamily="18" charset="0"/>
              </a:rPr>
              <a:t>, H.H. Janzen, P. Kumar, B.A. McCarl, F. </a:t>
            </a:r>
            <a:r>
              <a:rPr lang="en-US" sz="800" dirty="0" err="1">
                <a:latin typeface="Times New Roman" panose="02020603050405020304" pitchFamily="18" charset="0"/>
              </a:rPr>
              <a:t>OMara</a:t>
            </a:r>
            <a:r>
              <a:rPr lang="en-US" sz="800" dirty="0">
                <a:latin typeface="Times New Roman" panose="02020603050405020304" pitchFamily="18" charset="0"/>
              </a:rPr>
              <a:t>, C.W. Rice, R. Scholes, O. </a:t>
            </a:r>
            <a:r>
              <a:rPr lang="en-US" sz="800" dirty="0" err="1">
                <a:latin typeface="Times New Roman" panose="02020603050405020304" pitchFamily="18" charset="0"/>
              </a:rPr>
              <a:t>Sirotenko</a:t>
            </a:r>
            <a:r>
              <a:rPr lang="en-US" sz="800" dirty="0">
                <a:latin typeface="Times New Roman" panose="02020603050405020304" pitchFamily="18" charset="0"/>
              </a:rPr>
              <a:t>, M. Howden, T. McAllister, S.M. Ogle, G. Pan, V. </a:t>
            </a:r>
            <a:r>
              <a:rPr lang="en-US" sz="800" dirty="0" err="1">
                <a:latin typeface="Times New Roman" panose="02020603050405020304" pitchFamily="18" charset="0"/>
              </a:rPr>
              <a:t>Romanenkov</a:t>
            </a:r>
            <a:r>
              <a:rPr lang="en-US" sz="800" dirty="0">
                <a:latin typeface="Times New Roman" panose="02020603050405020304" pitchFamily="18" charset="0"/>
              </a:rPr>
              <a:t>, U.A. Schneider, S. </a:t>
            </a:r>
            <a:r>
              <a:rPr lang="en-US" sz="800" dirty="0" err="1">
                <a:latin typeface="Times New Roman" panose="02020603050405020304" pitchFamily="18" charset="0"/>
              </a:rPr>
              <a:t>Towprayoon</a:t>
            </a:r>
            <a:r>
              <a:rPr lang="en-US" sz="800" dirty="0">
                <a:latin typeface="Times New Roman" panose="02020603050405020304" pitchFamily="18" charset="0"/>
              </a:rPr>
              <a:t>, M. </a:t>
            </a:r>
            <a:r>
              <a:rPr lang="en-US" sz="800" dirty="0" err="1">
                <a:latin typeface="Times New Roman" panose="02020603050405020304" pitchFamily="18" charset="0"/>
              </a:rPr>
              <a:t>Wattenbach</a:t>
            </a:r>
            <a:r>
              <a:rPr lang="en-US" sz="800" dirty="0">
                <a:latin typeface="Times New Roman" panose="02020603050405020304" pitchFamily="18" charset="0"/>
              </a:rPr>
              <a:t>, and J.E. Smith, "Greenhouse gas mitigation in agriculture", </a:t>
            </a:r>
            <a:r>
              <a:rPr lang="en-US" sz="800" u="sng" dirty="0">
                <a:latin typeface="Times New Roman" panose="02020603050405020304" pitchFamily="18" charset="0"/>
              </a:rPr>
              <a:t>Philosophical Transactions of the Royal Society B, 363 (1492), 789-813, 2008.</a:t>
            </a:r>
          </a:p>
          <a:p>
            <a:pPr marL="171450" indent="-171450">
              <a:buFont typeface="Arial" panose="020B0604020202020204" pitchFamily="34" charset="0"/>
              <a:buChar char="•"/>
            </a:pPr>
            <a:r>
              <a:rPr lang="en-US" sz="800" dirty="0">
                <a:effectLst/>
                <a:latin typeface="Times New Roman" panose="02020603050405020304" pitchFamily="18" charset="0"/>
                <a:ea typeface="Times New Roman" panose="02020603050405020304" pitchFamily="18" charset="0"/>
              </a:rPr>
              <a:t>Heng Chi Lee, An Economic Investigation of the Dynamic Role for Greenhouse Gas Emission Mitigation by the U.S. Agricultural and Forest Sectors, PhD Dissertation, Texas M University, December 2002.</a:t>
            </a:r>
          </a:p>
          <a:p>
            <a:pPr marL="171450" indent="-171450">
              <a:buFont typeface="Arial" panose="020B0604020202020204" pitchFamily="34" charset="0"/>
              <a:buChar char="•"/>
            </a:pPr>
            <a:r>
              <a:rPr lang="en-US" sz="800" dirty="0" err="1">
                <a:effectLst/>
                <a:latin typeface="Times New Roman" panose="02020603050405020304" pitchFamily="18" charset="0"/>
                <a:ea typeface="Times New Roman" panose="02020603050405020304" pitchFamily="18" charset="0"/>
              </a:rPr>
              <a:t>Zidong</a:t>
            </a:r>
            <a:r>
              <a:rPr lang="en-US" sz="800" dirty="0">
                <a:effectLst/>
                <a:latin typeface="Times New Roman" panose="02020603050405020304" pitchFamily="18" charset="0"/>
                <a:ea typeface="Times New Roman" panose="02020603050405020304" pitchFamily="18" charset="0"/>
              </a:rPr>
              <a:t> "Mark" Wang, Three Essays on Climate Change, Renewable Energy and Agriculture in the US, Ph.D. Dissertation, Texas A&amp;M University, Feb, 2018 </a:t>
            </a:r>
            <a:endParaRPr lang="en-US" sz="800" u="sng" dirty="0">
              <a:effectLst/>
              <a:latin typeface="Times New Roman" panose="02020603050405020304" pitchFamily="18" charset="0"/>
              <a:ea typeface="Times New Roman" panose="02020603050405020304" pitchFamily="18" charset="0"/>
            </a:endParaRPr>
          </a:p>
          <a:p>
            <a:pPr marL="171450" indent="-171450">
              <a:buFont typeface="Arial" panose="020B0604020202020204" pitchFamily="34" charset="0"/>
              <a:buChar char="•"/>
            </a:pPr>
            <a:endParaRPr lang="en-US" sz="1050" u="sng" dirty="0">
              <a:latin typeface="Times New Roman" panose="02020603050405020304" pitchFamily="18" charset="0"/>
            </a:endParaRPr>
          </a:p>
          <a:p>
            <a:endParaRPr lang="en-US" sz="1050" u="sng" dirty="0">
              <a:latin typeface="Times New Roman" panose="02020603050405020304" pitchFamily="18" charset="0"/>
            </a:endParaRPr>
          </a:p>
        </p:txBody>
      </p:sp>
    </p:spTree>
    <p:extLst>
      <p:ext uri="{BB962C8B-B14F-4D97-AF65-F5344CB8AC3E}">
        <p14:creationId xmlns:p14="http://schemas.microsoft.com/office/powerpoint/2010/main" val="11837127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2" name="Rectangle 6"/>
          <p:cNvSpPr>
            <a:spLocks noChangeArrowheads="1"/>
          </p:cNvSpPr>
          <p:nvPr/>
        </p:nvSpPr>
        <p:spPr bwMode="auto">
          <a:xfrm>
            <a:off x="230188" y="6178550"/>
            <a:ext cx="818991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a:spcBef>
                <a:spcPct val="75000"/>
              </a:spcBef>
              <a:buClr>
                <a:schemeClr val="tx2"/>
              </a:buClr>
              <a:buSzPct val="75000"/>
              <a:buFont typeface="Wingdings" pitchFamily="2" charset="2"/>
              <a:buNone/>
            </a:pPr>
            <a:r>
              <a:rPr lang="en-US" altLang="en-US" sz="1000">
                <a:solidFill>
                  <a:srgbClr val="3333CC"/>
                </a:solidFill>
                <a:latin typeface="+mj-lt"/>
                <a:cs typeface="Arial" charset="0"/>
              </a:rPr>
              <a:t>Source of underlying graphic: Smith, C.T. , L. Biles, D. Cassidy, C.D. Foster, J. Gan, W.G. Hubbard, B.D. Jackson, C. Mayfield and H.M. Rauscher, “Knowledge Products to Inform Rural Communities about Sustainable Forestry for Bioenergy and Biobased Products”, IUFRO Conference on </a:t>
            </a:r>
            <a:r>
              <a:rPr lang="en-US" altLang="en-US" sz="1000" i="1">
                <a:solidFill>
                  <a:srgbClr val="3333CC"/>
                </a:solidFill>
                <a:latin typeface="+mj-lt"/>
                <a:cs typeface="Arial" charset="0"/>
              </a:rPr>
              <a:t>Transfer of Forest Science Knowledge and Technology, </a:t>
            </a:r>
            <a:r>
              <a:rPr lang="en-US" altLang="en-US" sz="1000">
                <a:solidFill>
                  <a:srgbClr val="3333CC"/>
                </a:solidFill>
                <a:latin typeface="+mj-lt"/>
                <a:cs typeface="Arial" charset="0"/>
              </a:rPr>
              <a:t>Troutdale, Oregon, 10-13 May 2005</a:t>
            </a:r>
            <a:endParaRPr lang="en-US" altLang="en-US" sz="1200">
              <a:solidFill>
                <a:srgbClr val="3333CC"/>
              </a:solidFill>
              <a:latin typeface="+mj-lt"/>
              <a:cs typeface="Arial" charset="0"/>
            </a:endParaRPr>
          </a:p>
        </p:txBody>
      </p:sp>
      <p:grpSp>
        <p:nvGrpSpPr>
          <p:cNvPr id="147463" name="Group 7"/>
          <p:cNvGrpSpPr>
            <a:grpSpLocks/>
          </p:cNvGrpSpPr>
          <p:nvPr/>
        </p:nvGrpSpPr>
        <p:grpSpPr bwMode="auto">
          <a:xfrm>
            <a:off x="301625" y="725488"/>
            <a:ext cx="6808788" cy="3959225"/>
            <a:chOff x="457" y="132"/>
            <a:chExt cx="4998" cy="3736"/>
          </a:xfrm>
        </p:grpSpPr>
        <p:pic>
          <p:nvPicPr>
            <p:cNvPr id="14746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 y="132"/>
              <a:ext cx="4998" cy="3736"/>
            </a:xfrm>
            <a:prstGeom prst="rect">
              <a:avLst/>
            </a:prstGeom>
            <a:solidFill>
              <a:srgbClr val="99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7465" name="AutoShape 9"/>
            <p:cNvSpPr>
              <a:spLocks noChangeArrowheads="1"/>
            </p:cNvSpPr>
            <p:nvPr/>
          </p:nvSpPr>
          <p:spPr bwMode="auto">
            <a:xfrm>
              <a:off x="3882" y="553"/>
              <a:ext cx="522" cy="615"/>
            </a:xfrm>
            <a:prstGeom prst="upArrow">
              <a:avLst>
                <a:gd name="adj1" fmla="val 50000"/>
                <a:gd name="adj2" fmla="val 29454"/>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marL="342900" indent="-342900">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algn="ctr">
                <a:spcBef>
                  <a:spcPct val="75000"/>
                </a:spcBef>
                <a:buClr>
                  <a:schemeClr val="tx2"/>
                </a:buClr>
                <a:buSzPct val="75000"/>
                <a:buFont typeface="Wingdings" pitchFamily="2" charset="2"/>
                <a:buNone/>
              </a:pPr>
              <a:r>
                <a:rPr lang="en-US" altLang="en-US" sz="1000">
                  <a:solidFill>
                    <a:srgbClr val="3333CC"/>
                  </a:solidFill>
                  <a:latin typeface="+mj-lt"/>
                  <a:cs typeface="Arial" charset="0"/>
                </a:rPr>
                <a:t>Emit CO2</a:t>
              </a:r>
            </a:p>
          </p:txBody>
        </p:sp>
        <p:sp>
          <p:nvSpPr>
            <p:cNvPr id="147466" name="AutoShape 10"/>
            <p:cNvSpPr>
              <a:spLocks noChangeArrowheads="1"/>
            </p:cNvSpPr>
            <p:nvPr/>
          </p:nvSpPr>
          <p:spPr bwMode="auto">
            <a:xfrm flipV="1">
              <a:off x="1429" y="573"/>
              <a:ext cx="522" cy="615"/>
            </a:xfrm>
            <a:prstGeom prst="upArrow">
              <a:avLst>
                <a:gd name="adj1" fmla="val 50000"/>
                <a:gd name="adj2" fmla="val 29454"/>
              </a:avLst>
            </a:prstGeom>
            <a:solidFill>
              <a:srgbClr val="99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marL="342900" indent="-342900">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algn="ctr">
                <a:spcBef>
                  <a:spcPct val="75000"/>
                </a:spcBef>
                <a:buClr>
                  <a:schemeClr val="tx2"/>
                </a:buClr>
                <a:buSzPct val="75000"/>
                <a:buFont typeface="Wingdings" pitchFamily="2" charset="2"/>
                <a:buNone/>
              </a:pPr>
              <a:r>
                <a:rPr lang="en-US" altLang="en-US" sz="1000">
                  <a:solidFill>
                    <a:srgbClr val="3333CC"/>
                  </a:solidFill>
                  <a:latin typeface="+mj-lt"/>
                  <a:cs typeface="Arial" charset="0"/>
                </a:rPr>
                <a:t>Absorb CO2</a:t>
              </a:r>
            </a:p>
          </p:txBody>
        </p:sp>
        <p:sp>
          <p:nvSpPr>
            <p:cNvPr id="147467" name="AutoShape 11"/>
            <p:cNvSpPr>
              <a:spLocks noChangeArrowheads="1"/>
            </p:cNvSpPr>
            <p:nvPr/>
          </p:nvSpPr>
          <p:spPr bwMode="auto">
            <a:xfrm>
              <a:off x="2835" y="2310"/>
              <a:ext cx="307" cy="277"/>
            </a:xfrm>
            <a:prstGeom prst="star5">
              <a:avLst/>
            </a:prstGeom>
            <a:solidFill>
              <a:srgbClr val="FF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j-lt"/>
              </a:endParaRPr>
            </a:p>
          </p:txBody>
        </p:sp>
        <p:sp>
          <p:nvSpPr>
            <p:cNvPr id="147468" name="AutoShape 12"/>
            <p:cNvSpPr>
              <a:spLocks noChangeArrowheads="1"/>
            </p:cNvSpPr>
            <p:nvPr/>
          </p:nvSpPr>
          <p:spPr bwMode="auto">
            <a:xfrm>
              <a:off x="4908" y="1847"/>
              <a:ext cx="307" cy="277"/>
            </a:xfrm>
            <a:prstGeom prst="star5">
              <a:avLst/>
            </a:prstGeom>
            <a:solidFill>
              <a:srgbClr val="FF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j-lt"/>
              </a:endParaRPr>
            </a:p>
          </p:txBody>
        </p:sp>
        <p:sp>
          <p:nvSpPr>
            <p:cNvPr id="147469" name="AutoShape 13"/>
            <p:cNvSpPr>
              <a:spLocks noChangeArrowheads="1"/>
            </p:cNvSpPr>
            <p:nvPr/>
          </p:nvSpPr>
          <p:spPr bwMode="auto">
            <a:xfrm>
              <a:off x="3686" y="2485"/>
              <a:ext cx="307" cy="277"/>
            </a:xfrm>
            <a:prstGeom prst="star5">
              <a:avLst/>
            </a:prstGeom>
            <a:solidFill>
              <a:srgbClr val="FF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j-lt"/>
              </a:endParaRPr>
            </a:p>
          </p:txBody>
        </p:sp>
      </p:grpSp>
      <p:sp>
        <p:nvSpPr>
          <p:cNvPr id="147470" name="Text Box 14"/>
          <p:cNvSpPr txBox="1">
            <a:spLocks noChangeArrowheads="1"/>
          </p:cNvSpPr>
          <p:nvPr/>
        </p:nvSpPr>
        <p:spPr bwMode="auto">
          <a:xfrm>
            <a:off x="252413" y="4729163"/>
            <a:ext cx="7165975" cy="137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a:buClr>
                <a:schemeClr val="tx2"/>
              </a:buClr>
              <a:buSzPct val="75000"/>
              <a:buFont typeface="Wingdings" pitchFamily="2" charset="2"/>
              <a:buNone/>
            </a:pPr>
            <a:r>
              <a:rPr lang="en-US" altLang="en-US" sz="2100">
                <a:solidFill>
                  <a:srgbClr val="669900"/>
                </a:solidFill>
                <a:latin typeface="+mj-lt"/>
                <a:cs typeface="Arial" charset="0"/>
              </a:rPr>
              <a:t>Feedstocks take up CO2 when they grow</a:t>
            </a:r>
            <a:endParaRPr lang="en-US" altLang="en-US" sz="2100">
              <a:solidFill>
                <a:srgbClr val="3333CC"/>
              </a:solidFill>
              <a:latin typeface="+mj-lt"/>
              <a:cs typeface="Arial" charset="0"/>
            </a:endParaRPr>
          </a:p>
          <a:p>
            <a:pPr>
              <a:buClr>
                <a:schemeClr val="tx2"/>
              </a:buClr>
              <a:buSzPct val="75000"/>
              <a:buFont typeface="Wingdings" pitchFamily="2" charset="2"/>
              <a:buNone/>
            </a:pPr>
            <a:r>
              <a:rPr lang="en-US" altLang="en-US" sz="2100">
                <a:solidFill>
                  <a:srgbClr val="FF0000"/>
                </a:solidFill>
                <a:latin typeface="+mj-lt"/>
                <a:cs typeface="Arial" charset="0"/>
              </a:rPr>
              <a:t>CO2 emitted when feedstocks burned or when energy product derivatives burned</a:t>
            </a:r>
          </a:p>
          <a:p>
            <a:pPr>
              <a:buClr>
                <a:schemeClr val="tx2"/>
              </a:buClr>
              <a:buSzPct val="75000"/>
              <a:buFont typeface="Wingdings" pitchFamily="2" charset="2"/>
              <a:buNone/>
            </a:pPr>
            <a:r>
              <a:rPr lang="en-US" altLang="en-US" sz="2100">
                <a:solidFill>
                  <a:srgbClr val="FF00FF"/>
                </a:solidFill>
                <a:latin typeface="+mj-lt"/>
                <a:cs typeface="Arial" charset="0"/>
              </a:rPr>
              <a:t>But Starred areas also emit</a:t>
            </a:r>
          </a:p>
        </p:txBody>
      </p:sp>
      <p:sp>
        <p:nvSpPr>
          <p:cNvPr id="147471" name="Text Box 15"/>
          <p:cNvSpPr txBox="1">
            <a:spLocks noChangeArrowheads="1"/>
          </p:cNvSpPr>
          <p:nvPr/>
        </p:nvSpPr>
        <p:spPr bwMode="auto">
          <a:xfrm>
            <a:off x="7600950" y="2867025"/>
            <a:ext cx="1438275" cy="184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75000"/>
              </a:spcBef>
              <a:buClr>
                <a:schemeClr val="tx2"/>
              </a:buClr>
              <a:buSzPct val="75000"/>
              <a:buFont typeface="Wingdings" pitchFamily="2" charset="2"/>
              <a:buNone/>
            </a:pPr>
            <a:r>
              <a:rPr lang="en-US" altLang="en-US" sz="1900">
                <a:solidFill>
                  <a:schemeClr val="tx2"/>
                </a:solidFill>
                <a:latin typeface="+mj-lt"/>
                <a:cs typeface="Arial" charset="0"/>
              </a:rPr>
              <a:t>Please Pretend the growing stuff includes crops</a:t>
            </a:r>
          </a:p>
        </p:txBody>
      </p:sp>
      <p:sp>
        <p:nvSpPr>
          <p:cNvPr id="147473" name="Rectangle 17"/>
          <p:cNvSpPr>
            <a:spLocks noChangeArrowheads="1"/>
          </p:cNvSpPr>
          <p:nvPr/>
        </p:nvSpPr>
        <p:spPr bwMode="auto">
          <a:xfrm>
            <a:off x="838200" y="152400"/>
            <a:ext cx="7086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kern="0" spc="-100" dirty="0">
                <a:solidFill>
                  <a:srgbClr val="500000"/>
                </a:solidFill>
                <a:latin typeface="Arial" panose="020B0604020202020204" pitchFamily="34" charset="0"/>
              </a:rPr>
              <a:t>Avoid it – Biofuel</a:t>
            </a:r>
          </a:p>
        </p:txBody>
      </p:sp>
    </p:spTree>
    <p:extLst>
      <p:ext uri="{BB962C8B-B14F-4D97-AF65-F5344CB8AC3E}">
        <p14:creationId xmlns:p14="http://schemas.microsoft.com/office/powerpoint/2010/main" val="2277543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3929" y="760416"/>
            <a:ext cx="9217025" cy="4941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55" name="Text Box 3"/>
          <p:cNvSpPr txBox="1">
            <a:spLocks noChangeArrowheads="1"/>
          </p:cNvSpPr>
          <p:nvPr/>
        </p:nvSpPr>
        <p:spPr bwMode="auto">
          <a:xfrm>
            <a:off x="676275" y="53979"/>
            <a:ext cx="776128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algn="ctr" eaLnBrk="1" hangingPunct="1"/>
            <a:r>
              <a:rPr lang="en-US" altLang="en-US" sz="2400" kern="0" spc="-100" dirty="0">
                <a:solidFill>
                  <a:srgbClr val="500000"/>
                </a:solidFill>
                <a:latin typeface="Arial" panose="020B0604020202020204" pitchFamily="34" charset="0"/>
              </a:rPr>
              <a:t>Biofuels and GHGs</a:t>
            </a:r>
          </a:p>
          <a:p>
            <a:pPr algn="ctr" eaLnBrk="1" hangingPunct="1"/>
            <a:r>
              <a:rPr lang="en-US" altLang="en-US" sz="2400" kern="0" spc="-100" dirty="0">
                <a:solidFill>
                  <a:srgbClr val="500000"/>
                </a:solidFill>
                <a:latin typeface="Arial" panose="020B0604020202020204" pitchFamily="34" charset="0"/>
              </a:rPr>
              <a:t> Offset Rates Computed Through Lifecycle Analysis </a:t>
            </a:r>
          </a:p>
        </p:txBody>
      </p:sp>
      <p:sp>
        <p:nvSpPr>
          <p:cNvPr id="23556" name="Text Box 4"/>
          <p:cNvSpPr txBox="1">
            <a:spLocks noChangeArrowheads="1"/>
          </p:cNvSpPr>
          <p:nvPr/>
        </p:nvSpPr>
        <p:spPr bwMode="auto">
          <a:xfrm>
            <a:off x="228600" y="6583365"/>
            <a:ext cx="8915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eaLnBrk="1" hangingPunct="1"/>
            <a:r>
              <a:rPr lang="en-US" altLang="en-US" sz="1200">
                <a:solidFill>
                  <a:schemeClr val="bg2"/>
                </a:solidFill>
                <a:latin typeface="Times New Roman" pitchFamily="18" charset="0"/>
              </a:rPr>
              <a:t>Ethanol offsets are in comparison to gasoline Power plants offsets are in comparison to coal.</a:t>
            </a:r>
          </a:p>
          <a:p>
            <a:pPr eaLnBrk="1" hangingPunct="1"/>
            <a:endParaRPr lang="en-US" altLang="en-US" sz="1200">
              <a:solidFill>
                <a:srgbClr val="FF0000"/>
              </a:solidFill>
              <a:latin typeface="Times New Roman" pitchFamily="18" charset="0"/>
            </a:endParaRPr>
          </a:p>
        </p:txBody>
      </p:sp>
      <p:sp>
        <p:nvSpPr>
          <p:cNvPr id="23557" name="Text Box 5"/>
          <p:cNvSpPr txBox="1">
            <a:spLocks noChangeArrowheads="1"/>
          </p:cNvSpPr>
          <p:nvPr/>
        </p:nvSpPr>
        <p:spPr bwMode="auto">
          <a:xfrm>
            <a:off x="412751" y="5464176"/>
            <a:ext cx="569595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algn="ctr" eaLnBrk="1" hangingPunct="1">
              <a:spcBef>
                <a:spcPct val="50000"/>
              </a:spcBef>
            </a:pPr>
            <a:r>
              <a:rPr lang="en-US" altLang="en-US" sz="2400" dirty="0">
                <a:latin typeface="Times New Roman" pitchFamily="18" charset="0"/>
              </a:rPr>
              <a:t>Net Carbon Emission Reduction (%)</a:t>
            </a:r>
          </a:p>
        </p:txBody>
      </p:sp>
      <p:sp>
        <p:nvSpPr>
          <p:cNvPr id="23558" name="Rectangle 6"/>
          <p:cNvSpPr>
            <a:spLocks noChangeArrowheads="1"/>
          </p:cNvSpPr>
          <p:nvPr/>
        </p:nvSpPr>
        <p:spPr bwMode="auto">
          <a:xfrm>
            <a:off x="731839" y="5835653"/>
            <a:ext cx="76962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eaLnBrk="1" hangingPunct="1">
              <a:spcBef>
                <a:spcPct val="50000"/>
              </a:spcBef>
            </a:pPr>
            <a:r>
              <a:rPr lang="en-US" altLang="en-US" sz="2000" dirty="0">
                <a:solidFill>
                  <a:srgbClr val="FF00FF"/>
                </a:solidFill>
              </a:rPr>
              <a:t>Crop ethanol&lt;cellulosic&lt;biodiesel&lt;Electricity </a:t>
            </a:r>
          </a:p>
        </p:txBody>
      </p:sp>
      <p:sp>
        <p:nvSpPr>
          <p:cNvPr id="23559" name="Rectangle 7"/>
          <p:cNvSpPr>
            <a:spLocks noChangeArrowheads="1"/>
          </p:cNvSpPr>
          <p:nvPr/>
        </p:nvSpPr>
        <p:spPr bwMode="auto">
          <a:xfrm>
            <a:off x="1390651" y="-3711168"/>
            <a:ext cx="639982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r>
              <a:rPr kumimoji="1" lang="en-US" altLang="en-US" sz="1200">
                <a:solidFill>
                  <a:srgbClr val="000000"/>
                </a:solidFill>
                <a:latin typeface="Times New Roman" pitchFamily="18" charset="0"/>
                <a:cs typeface="Times New Roman" pitchFamily="18" charset="0"/>
              </a:rPr>
              <a:t>Table 4. </a:t>
            </a:r>
            <a:r>
              <a:rPr kumimoji="1" lang="en-US" altLang="en-US" sz="1200" b="0">
                <a:solidFill>
                  <a:srgbClr val="000000"/>
                </a:solidFill>
                <a:latin typeface="Times New Roman" pitchFamily="18" charset="0"/>
                <a:cs typeface="Times New Roman" pitchFamily="18" charset="0"/>
              </a:rPr>
              <a:t> Percentage Reduction in Fossil Fuel Emissions by Alternative Biomass Energy Production.</a:t>
            </a:r>
            <a:endParaRPr kumimoji="1" lang="en-US" altLang="en-US" sz="2400" b="0">
              <a:latin typeface="Times New Roman" pitchFamily="18" charset="0"/>
            </a:endParaRPr>
          </a:p>
        </p:txBody>
      </p:sp>
      <p:sp>
        <p:nvSpPr>
          <p:cNvPr id="23560" name="Rectangle 8"/>
          <p:cNvSpPr>
            <a:spLocks noChangeArrowheads="1"/>
          </p:cNvSpPr>
          <p:nvPr/>
        </p:nvSpPr>
        <p:spPr bwMode="auto">
          <a:xfrm>
            <a:off x="2217742" y="224976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eaLnBrk="1" hangingPunct="1"/>
            <a:endParaRPr lang="en-US" altLang="en-US"/>
          </a:p>
        </p:txBody>
      </p:sp>
      <p:sp>
        <p:nvSpPr>
          <p:cNvPr id="23561" name="Rectangle 9"/>
          <p:cNvSpPr>
            <a:spLocks noChangeArrowheads="1"/>
          </p:cNvSpPr>
          <p:nvPr/>
        </p:nvSpPr>
        <p:spPr bwMode="auto">
          <a:xfrm>
            <a:off x="717552" y="6156325"/>
            <a:ext cx="7353231"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eaLnBrk="1" hangingPunct="1"/>
            <a:r>
              <a:rPr lang="en-US" altLang="en-US" sz="2000" dirty="0">
                <a:solidFill>
                  <a:srgbClr val="FF0000"/>
                </a:solidFill>
              </a:rPr>
              <a:t>Opportunities have different potentials</a:t>
            </a:r>
          </a:p>
          <a:p>
            <a:pPr eaLnBrk="1" hangingPunct="1"/>
            <a:r>
              <a:rPr lang="en-US" sz="1400" dirty="0">
                <a:latin typeface="Times New Roman" panose="02020603050405020304" pitchFamily="18" charset="0"/>
              </a:rPr>
              <a:t>McCarl, B.A., "Bioenergy in a greenhouse gas mitigating world", </a:t>
            </a:r>
            <a:r>
              <a:rPr lang="en-US" sz="1400" u="sng" dirty="0">
                <a:latin typeface="Times New Roman" panose="02020603050405020304" pitchFamily="18" charset="0"/>
              </a:rPr>
              <a:t>Choices, 23 (1), 31-33, 2008.</a:t>
            </a:r>
            <a:endParaRPr lang="en-US" altLang="en-US" sz="2000" dirty="0">
              <a:solidFill>
                <a:srgbClr val="FF0000"/>
              </a:solidFill>
            </a:endParaRPr>
          </a:p>
        </p:txBody>
      </p:sp>
    </p:spTree>
    <p:extLst>
      <p:ext uri="{BB962C8B-B14F-4D97-AF65-F5344CB8AC3E}">
        <p14:creationId xmlns:p14="http://schemas.microsoft.com/office/powerpoint/2010/main" val="2189173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3">
            <a:extLst>
              <a:ext uri="{FF2B5EF4-FFF2-40B4-BE49-F238E27FC236}">
                <a16:creationId xmlns:a16="http://schemas.microsoft.com/office/drawing/2014/main" id="{0304995B-3E56-44B2-B148-1F45704F5598}"/>
              </a:ext>
            </a:extLst>
          </p:cNvPr>
          <p:cNvPicPr>
            <a:picLocks noGrp="1"/>
          </p:cNvPicPr>
          <p:nvPr>
            <p:ph sz="half" idx="2"/>
          </p:nvPr>
        </p:nvPicPr>
        <p:blipFill rotWithShape="1">
          <a:blip r:embed="rId3" cstate="print">
            <a:extLst>
              <a:ext uri="{28A0092B-C50C-407E-A947-70E740481C1C}">
                <a14:useLocalDpi xmlns:a14="http://schemas.microsoft.com/office/drawing/2010/main" val="0"/>
              </a:ext>
            </a:extLst>
          </a:blip>
          <a:srcRect l="10080" r="10638"/>
          <a:stretch/>
        </p:blipFill>
        <p:spPr>
          <a:xfrm>
            <a:off x="5099539" y="1511398"/>
            <a:ext cx="3974123" cy="4489352"/>
          </a:xfrm>
          <a:prstGeom prst="rect">
            <a:avLst/>
          </a:prstGeom>
        </p:spPr>
      </p:pic>
      <p:sp>
        <p:nvSpPr>
          <p:cNvPr id="5" name="Title 4">
            <a:extLst>
              <a:ext uri="{FF2B5EF4-FFF2-40B4-BE49-F238E27FC236}">
                <a16:creationId xmlns:a16="http://schemas.microsoft.com/office/drawing/2014/main" id="{21EAB667-2AC1-4C74-BD06-D48F99BDBBF9}"/>
              </a:ext>
            </a:extLst>
          </p:cNvPr>
          <p:cNvSpPr>
            <a:spLocks noGrp="1"/>
          </p:cNvSpPr>
          <p:nvPr>
            <p:ph type="title"/>
          </p:nvPr>
        </p:nvSpPr>
        <p:spPr>
          <a:xfrm>
            <a:off x="203762" y="334815"/>
            <a:ext cx="8869900" cy="787261"/>
          </a:xfrm>
        </p:spPr>
        <p:txBody>
          <a:bodyPr>
            <a:normAutofit fontScale="90000"/>
          </a:bodyPr>
          <a:lstStyle/>
          <a:p>
            <a:pPr algn="ctr"/>
            <a:r>
              <a:rPr lang="en-US" sz="2400" b="1" kern="0" dirty="0">
                <a:latin typeface="Arial" panose="020B0604020202020204" pitchFamily="34" charset="0"/>
                <a:ea typeface="+mn-ea"/>
                <a:cs typeface="Arial" charset="0"/>
              </a:rPr>
              <a:t>Projected Penetration </a:t>
            </a:r>
            <a:br>
              <a:rPr lang="en-US" sz="2400" b="1" kern="0" dirty="0">
                <a:latin typeface="Arial" panose="020B0604020202020204" pitchFamily="34" charset="0"/>
                <a:ea typeface="+mn-ea"/>
                <a:cs typeface="Arial" charset="0"/>
              </a:rPr>
            </a:br>
            <a:r>
              <a:rPr lang="en-US" sz="2400" b="1" kern="0" dirty="0">
                <a:latin typeface="Arial" panose="020B0604020202020204" pitchFamily="34" charset="0"/>
                <a:ea typeface="+mn-ea"/>
                <a:cs typeface="Arial" charset="0"/>
              </a:rPr>
              <a:t>Wind , Solar and Biopower from biomass</a:t>
            </a:r>
          </a:p>
        </p:txBody>
      </p:sp>
      <p:sp>
        <p:nvSpPr>
          <p:cNvPr id="2" name="Slide Number Placeholder 1">
            <a:extLst>
              <a:ext uri="{FF2B5EF4-FFF2-40B4-BE49-F238E27FC236}">
                <a16:creationId xmlns:a16="http://schemas.microsoft.com/office/drawing/2014/main" id="{424BEFEE-99FD-4ADF-A7AA-27FCE3EC9CDE}"/>
              </a:ext>
            </a:extLst>
          </p:cNvPr>
          <p:cNvSpPr>
            <a:spLocks noGrp="1"/>
          </p:cNvSpPr>
          <p:nvPr>
            <p:ph type="sldNum" sz="quarter" idx="12"/>
          </p:nvPr>
        </p:nvSpPr>
        <p:spPr/>
        <p:txBody>
          <a:bodyPr/>
          <a:lstStyle/>
          <a:p>
            <a:fld id="{A20FCC9A-FACA-4846-930E-6889BA5A0E43}" type="slidenum">
              <a:rPr lang="en-US" smtClean="0"/>
              <a:t>7</a:t>
            </a:fld>
            <a:endParaRPr lang="en-US"/>
          </a:p>
        </p:txBody>
      </p:sp>
      <p:sp>
        <p:nvSpPr>
          <p:cNvPr id="6" name="Title 4">
            <a:extLst>
              <a:ext uri="{FF2B5EF4-FFF2-40B4-BE49-F238E27FC236}">
                <a16:creationId xmlns:a16="http://schemas.microsoft.com/office/drawing/2014/main" id="{21EAB667-2AC1-4C74-BD06-D48F99BDBBF9}"/>
              </a:ext>
            </a:extLst>
          </p:cNvPr>
          <p:cNvSpPr txBox="1">
            <a:spLocks/>
          </p:cNvSpPr>
          <p:nvPr/>
        </p:nvSpPr>
        <p:spPr>
          <a:xfrm>
            <a:off x="6576370" y="1389647"/>
            <a:ext cx="1020461" cy="563981"/>
          </a:xfrm>
          <a:prstGeom prst="rect">
            <a:avLst/>
          </a:prstGeom>
        </p:spPr>
        <p:txBody>
          <a:bodyPr vert="horz" lIns="68580" tIns="34290" rIns="68580" bIns="34290" rtlCol="0" anchor="ctr">
            <a:normAutofit/>
          </a:bodyPr>
          <a:lstStyle>
            <a:lvl1pPr algn="l" defTabSz="685800" rtl="0" eaLnBrk="1" latinLnBrk="0" hangingPunct="1">
              <a:lnSpc>
                <a:spcPct val="90000"/>
              </a:lnSpc>
              <a:spcBef>
                <a:spcPct val="0"/>
              </a:spcBef>
              <a:buNone/>
              <a:defRPr lang="en-US" sz="4400" b="1" kern="1200" dirty="0" smtClean="0">
                <a:solidFill>
                  <a:srgbClr val="92465F"/>
                </a:solidFill>
                <a:effectLst>
                  <a:outerShdw blurRad="38100" dist="38100" dir="2700000" algn="tl">
                    <a:srgbClr val="C0C0C0"/>
                  </a:outerShdw>
                </a:effectLst>
                <a:latin typeface="+mj-lt"/>
                <a:ea typeface="+mj-ea"/>
                <a:cs typeface="+mj-cs"/>
              </a:defRPr>
            </a:lvl1pPr>
          </a:lstStyle>
          <a:p>
            <a:r>
              <a:rPr lang="en-US" sz="2100" dirty="0">
                <a:solidFill>
                  <a:srgbClr val="00B050"/>
                </a:solidFill>
              </a:rPr>
              <a:t>Wind</a:t>
            </a:r>
          </a:p>
        </p:txBody>
      </p:sp>
      <p:sp>
        <p:nvSpPr>
          <p:cNvPr id="8" name="Title 4">
            <a:extLst>
              <a:ext uri="{FF2B5EF4-FFF2-40B4-BE49-F238E27FC236}">
                <a16:creationId xmlns:a16="http://schemas.microsoft.com/office/drawing/2014/main" id="{21EAB667-2AC1-4C74-BD06-D48F99BDBBF9}"/>
              </a:ext>
            </a:extLst>
          </p:cNvPr>
          <p:cNvSpPr txBox="1">
            <a:spLocks/>
          </p:cNvSpPr>
          <p:nvPr/>
        </p:nvSpPr>
        <p:spPr>
          <a:xfrm>
            <a:off x="6638779" y="2385776"/>
            <a:ext cx="1020461" cy="563981"/>
          </a:xfrm>
          <a:prstGeom prst="rect">
            <a:avLst/>
          </a:prstGeom>
        </p:spPr>
        <p:txBody>
          <a:bodyPr vert="horz" lIns="68580" tIns="34290" rIns="68580" bIns="34290" rtlCol="0" anchor="ctr">
            <a:normAutofit/>
          </a:bodyPr>
          <a:lstStyle>
            <a:lvl1pPr algn="l" defTabSz="685800" rtl="0" eaLnBrk="1" latinLnBrk="0" hangingPunct="1">
              <a:lnSpc>
                <a:spcPct val="90000"/>
              </a:lnSpc>
              <a:spcBef>
                <a:spcPct val="0"/>
              </a:spcBef>
              <a:buNone/>
              <a:defRPr lang="en-US" sz="4400" b="1" kern="1200" dirty="0" smtClean="0">
                <a:solidFill>
                  <a:srgbClr val="92465F"/>
                </a:solidFill>
                <a:effectLst>
                  <a:outerShdw blurRad="38100" dist="38100" dir="2700000" algn="tl">
                    <a:srgbClr val="C0C0C0"/>
                  </a:outerShdw>
                </a:effectLst>
                <a:latin typeface="+mj-lt"/>
                <a:ea typeface="+mj-ea"/>
                <a:cs typeface="+mj-cs"/>
              </a:defRPr>
            </a:lvl1pPr>
          </a:lstStyle>
          <a:p>
            <a:r>
              <a:rPr lang="en-US" sz="2100" dirty="0">
                <a:solidFill>
                  <a:schemeClr val="accent2"/>
                </a:solidFill>
              </a:rPr>
              <a:t>Solar</a:t>
            </a:r>
          </a:p>
        </p:txBody>
      </p:sp>
      <p:sp>
        <p:nvSpPr>
          <p:cNvPr id="10" name="Title 4">
            <a:extLst>
              <a:ext uri="{FF2B5EF4-FFF2-40B4-BE49-F238E27FC236}">
                <a16:creationId xmlns:a16="http://schemas.microsoft.com/office/drawing/2014/main" id="{21EAB667-2AC1-4C74-BD06-D48F99BDBBF9}"/>
              </a:ext>
            </a:extLst>
          </p:cNvPr>
          <p:cNvSpPr txBox="1">
            <a:spLocks/>
          </p:cNvSpPr>
          <p:nvPr/>
        </p:nvSpPr>
        <p:spPr>
          <a:xfrm>
            <a:off x="6512168" y="3321216"/>
            <a:ext cx="1020461" cy="563981"/>
          </a:xfrm>
          <a:prstGeom prst="rect">
            <a:avLst/>
          </a:prstGeom>
        </p:spPr>
        <p:txBody>
          <a:bodyPr vert="horz" lIns="68580" tIns="34290" rIns="68580" bIns="34290" rtlCol="0" anchor="ctr">
            <a:normAutofit fontScale="92500"/>
          </a:bodyPr>
          <a:lstStyle>
            <a:lvl1pPr algn="l" defTabSz="685800" rtl="0" eaLnBrk="1" latinLnBrk="0" hangingPunct="1">
              <a:lnSpc>
                <a:spcPct val="90000"/>
              </a:lnSpc>
              <a:spcBef>
                <a:spcPct val="0"/>
              </a:spcBef>
              <a:buNone/>
              <a:defRPr lang="en-US" sz="4400" b="1" kern="1200" dirty="0" smtClean="0">
                <a:solidFill>
                  <a:srgbClr val="92465F"/>
                </a:solidFill>
                <a:effectLst>
                  <a:outerShdw blurRad="38100" dist="38100" dir="2700000" algn="tl">
                    <a:srgbClr val="C0C0C0"/>
                  </a:outerShdw>
                </a:effectLst>
                <a:latin typeface="+mj-lt"/>
                <a:ea typeface="+mj-ea"/>
                <a:cs typeface="+mj-cs"/>
              </a:defRPr>
            </a:lvl1pPr>
          </a:lstStyle>
          <a:p>
            <a:r>
              <a:rPr lang="en-US" sz="2100" dirty="0">
                <a:solidFill>
                  <a:schemeClr val="accent1"/>
                </a:solidFill>
              </a:rPr>
              <a:t>Biomass</a:t>
            </a:r>
          </a:p>
        </p:txBody>
      </p:sp>
      <p:graphicFrame>
        <p:nvGraphicFramePr>
          <p:cNvPr id="7" name="Content Placeholder 6">
            <a:extLst>
              <a:ext uri="{FF2B5EF4-FFF2-40B4-BE49-F238E27FC236}">
                <a16:creationId xmlns:a16="http://schemas.microsoft.com/office/drawing/2014/main" id="{435E01AA-4D33-420D-A6C6-C9D8017A94E5}"/>
              </a:ext>
            </a:extLst>
          </p:cNvPr>
          <p:cNvGraphicFramePr>
            <a:graphicFrameLocks noGrp="1"/>
          </p:cNvGraphicFramePr>
          <p:nvPr>
            <p:ph sz="half" idx="1"/>
          </p:nvPr>
        </p:nvGraphicFramePr>
        <p:xfrm>
          <a:off x="77152" y="1671637"/>
          <a:ext cx="4804337" cy="4021382"/>
        </p:xfrm>
        <a:graphic>
          <a:graphicData uri="http://schemas.openxmlformats.org/drawingml/2006/chart">
            <c:chart xmlns:c="http://schemas.openxmlformats.org/drawingml/2006/chart" xmlns:r="http://schemas.openxmlformats.org/officeDocument/2006/relationships" r:id="rId4"/>
          </a:graphicData>
        </a:graphic>
      </p:graphicFrame>
      <p:sp>
        <p:nvSpPr>
          <p:cNvPr id="4" name="TextBox 3">
            <a:extLst>
              <a:ext uri="{FF2B5EF4-FFF2-40B4-BE49-F238E27FC236}">
                <a16:creationId xmlns:a16="http://schemas.microsoft.com/office/drawing/2014/main" id="{1E9C2E13-2C24-FEE5-05E5-F838AD56E38D}"/>
              </a:ext>
            </a:extLst>
          </p:cNvPr>
          <p:cNvSpPr txBox="1"/>
          <p:nvPr/>
        </p:nvSpPr>
        <p:spPr>
          <a:xfrm>
            <a:off x="457200" y="5909678"/>
            <a:ext cx="6745735" cy="523220"/>
          </a:xfrm>
          <a:prstGeom prst="rect">
            <a:avLst/>
          </a:prstGeom>
          <a:noFill/>
        </p:spPr>
        <p:txBody>
          <a:bodyPr wrap="square">
            <a:spAutoFit/>
          </a:bodyPr>
          <a:lstStyle/>
          <a:p>
            <a:r>
              <a:rPr lang="en-US" sz="1400" dirty="0" err="1">
                <a:effectLst/>
                <a:latin typeface="Times New Roman" panose="02020603050405020304" pitchFamily="18" charset="0"/>
                <a:ea typeface="Times New Roman" panose="02020603050405020304" pitchFamily="18" charset="0"/>
              </a:rPr>
              <a:t>Zidong</a:t>
            </a:r>
            <a:r>
              <a:rPr lang="en-US" sz="1400" dirty="0">
                <a:effectLst/>
                <a:latin typeface="Times New Roman" panose="02020603050405020304" pitchFamily="18" charset="0"/>
                <a:ea typeface="Times New Roman" panose="02020603050405020304" pitchFamily="18" charset="0"/>
              </a:rPr>
              <a:t> "Mark" Wang, Three Essays on Climate Change, Renewable Energy and Agriculture in the US, Ph.D. Dissertation, Texas A&amp;M University, Feb, 2018 </a:t>
            </a:r>
            <a:endParaRPr lang="en-US" sz="1400" dirty="0"/>
          </a:p>
        </p:txBody>
      </p:sp>
    </p:spTree>
    <p:extLst>
      <p:ext uri="{BB962C8B-B14F-4D97-AF65-F5344CB8AC3E}">
        <p14:creationId xmlns:p14="http://schemas.microsoft.com/office/powerpoint/2010/main" val="4279452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xfrm>
            <a:off x="417516" y="194182"/>
            <a:ext cx="8366125" cy="461665"/>
          </a:xfrm>
          <a:noFill/>
          <a:ln/>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5400" dir="10800000" algn="ctr" rotWithShape="0">
                    <a:schemeClr val="tx1"/>
                  </a:outerShdw>
                </a:effectLst>
              </a14:hiddenEffects>
            </a:ext>
          </a:extLst>
        </p:spPr>
        <p:txBody>
          <a:bodyPr vert="horz" lIns="146304" tIns="45720" rIns="91440" bIns="45720" rtlCol="0" anchor="ctr">
            <a:spAutoFit/>
          </a:bodyPr>
          <a:lstStyle/>
          <a:p>
            <a:pPr algn="ctr"/>
            <a:r>
              <a:rPr lang="en-US" altLang="en-US" sz="2400" b="1" kern="0" dirty="0">
                <a:latin typeface="Arial" panose="020B0604020202020204" pitchFamily="34" charset="0"/>
                <a:ea typeface="+mn-ea"/>
                <a:cs typeface="Arial" charset="0"/>
              </a:rPr>
              <a:t>Dynamics</a:t>
            </a:r>
          </a:p>
        </p:txBody>
      </p:sp>
      <p:sp>
        <p:nvSpPr>
          <p:cNvPr id="199685" name="Rectangle 5"/>
          <p:cNvSpPr>
            <a:spLocks noChangeArrowheads="1"/>
          </p:cNvSpPr>
          <p:nvPr/>
        </p:nvSpPr>
        <p:spPr bwMode="auto">
          <a:xfrm>
            <a:off x="381000" y="3104717"/>
            <a:ext cx="46482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buClrTx/>
              <a:buSzTx/>
              <a:buFontTx/>
              <a:buNone/>
            </a:pPr>
            <a:r>
              <a:rPr lang="en-US" altLang="en-US" sz="1200">
                <a:latin typeface="Times New Roman" pitchFamily="18" charset="0"/>
                <a:cs typeface="Times New Roman" pitchFamily="18" charset="0"/>
              </a:rPr>
              <a:t> Cumulative Contribution at a $5 per tonne CO2 Price</a:t>
            </a:r>
            <a:endParaRPr lang="en-US" altLang="en-US" sz="2400">
              <a:latin typeface="Times New Roman" pitchFamily="18" charset="0"/>
            </a:endParaRPr>
          </a:p>
        </p:txBody>
      </p:sp>
      <p:sp>
        <p:nvSpPr>
          <p:cNvPr id="199686" name="Rectangle 6"/>
          <p:cNvSpPr>
            <a:spLocks noChangeArrowheads="1"/>
          </p:cNvSpPr>
          <p:nvPr/>
        </p:nvSpPr>
        <p:spPr bwMode="auto">
          <a:xfrm>
            <a:off x="368300" y="5587564"/>
            <a:ext cx="46482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buClrTx/>
              <a:buSzTx/>
              <a:buFontTx/>
              <a:buNone/>
            </a:pPr>
            <a:r>
              <a:rPr lang="en-US" altLang="en-US" sz="1200">
                <a:latin typeface="Times New Roman" pitchFamily="18" charset="0"/>
                <a:cs typeface="Times New Roman" pitchFamily="18" charset="0"/>
              </a:rPr>
              <a:t> Cumulative Contribution at a $15 Price</a:t>
            </a:r>
            <a:endParaRPr lang="en-US" altLang="en-US" sz="2400">
              <a:latin typeface="Times New Roman" pitchFamily="18" charset="0"/>
            </a:endParaRPr>
          </a:p>
        </p:txBody>
      </p:sp>
      <p:sp>
        <p:nvSpPr>
          <p:cNvPr id="199687" name="Rectangle 7"/>
          <p:cNvSpPr>
            <a:spLocks noChangeArrowheads="1"/>
          </p:cNvSpPr>
          <p:nvPr/>
        </p:nvSpPr>
        <p:spPr bwMode="auto">
          <a:xfrm>
            <a:off x="4800600" y="3198380"/>
            <a:ext cx="46482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buClrTx/>
              <a:buSzTx/>
              <a:buFontTx/>
              <a:buNone/>
            </a:pPr>
            <a:r>
              <a:rPr lang="en-US" altLang="en-US" sz="1200">
                <a:latin typeface="Times New Roman" pitchFamily="18" charset="0"/>
                <a:cs typeface="Times New Roman" pitchFamily="18" charset="0"/>
              </a:rPr>
              <a:t> Cumulative Contribution at a $50 Price</a:t>
            </a:r>
          </a:p>
        </p:txBody>
      </p:sp>
      <p:graphicFrame>
        <p:nvGraphicFramePr>
          <p:cNvPr id="199688" name="Object 8"/>
          <p:cNvGraphicFramePr>
            <a:graphicFrameLocks noChangeAspect="1"/>
          </p:cNvGraphicFramePr>
          <p:nvPr/>
        </p:nvGraphicFramePr>
        <p:xfrm>
          <a:off x="152405" y="1010803"/>
          <a:ext cx="3795713" cy="2063751"/>
        </p:xfrm>
        <a:graphic>
          <a:graphicData uri="http://schemas.openxmlformats.org/presentationml/2006/ole">
            <mc:AlternateContent xmlns:mc="http://schemas.openxmlformats.org/markup-compatibility/2006">
              <mc:Choice xmlns:v="urn:schemas-microsoft-com:vml" Requires="v">
                <p:oleObj name="Chart" r:id="rId2" imgW="5201119" imgH="2829301" progId="Excel.Chart.8">
                  <p:embed/>
                </p:oleObj>
              </mc:Choice>
              <mc:Fallback>
                <p:oleObj name="Chart" r:id="rId2" imgW="5201119" imgH="2829301" progId="Excel.Chart.8">
                  <p:embed/>
                  <p:pic>
                    <p:nvPicPr>
                      <p:cNvPr id="199688" name="Object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5" y="1010803"/>
                        <a:ext cx="3795713" cy="2063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9689" name="Object 9"/>
          <p:cNvGraphicFramePr>
            <a:graphicFrameLocks noChangeAspect="1"/>
          </p:cNvGraphicFramePr>
          <p:nvPr/>
        </p:nvGraphicFramePr>
        <p:xfrm>
          <a:off x="228601" y="3661925"/>
          <a:ext cx="3716339" cy="2017712"/>
        </p:xfrm>
        <a:graphic>
          <a:graphicData uri="http://schemas.openxmlformats.org/presentationml/2006/ole">
            <mc:AlternateContent xmlns:mc="http://schemas.openxmlformats.org/markup-compatibility/2006">
              <mc:Choice xmlns:v="urn:schemas-microsoft-com:vml" Requires="v">
                <p:oleObj name="Chart" r:id="rId4" imgW="5191360" imgH="2819901" progId="Excel.Chart.8">
                  <p:embed/>
                </p:oleObj>
              </mc:Choice>
              <mc:Fallback>
                <p:oleObj name="Chart" r:id="rId4" imgW="5191360" imgH="2819901" progId="Excel.Chart.8">
                  <p:embed/>
                  <p:pic>
                    <p:nvPicPr>
                      <p:cNvPr id="199689"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1" y="3661925"/>
                        <a:ext cx="3716339" cy="2017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9690" name="Object 10"/>
          <p:cNvGraphicFramePr>
            <a:graphicFrameLocks noChangeAspect="1"/>
          </p:cNvGraphicFramePr>
          <p:nvPr/>
        </p:nvGraphicFramePr>
        <p:xfrm>
          <a:off x="4173539" y="983814"/>
          <a:ext cx="4038600" cy="2185988"/>
        </p:xfrm>
        <a:graphic>
          <a:graphicData uri="http://schemas.openxmlformats.org/presentationml/2006/ole">
            <mc:AlternateContent xmlns:mc="http://schemas.openxmlformats.org/markup-compatibility/2006">
              <mc:Choice xmlns:v="urn:schemas-microsoft-com:vml" Requires="v">
                <p:oleObj name="Chart" r:id="rId6" imgW="5172591" imgH="2800726" progId="Excel.Chart.8">
                  <p:embed/>
                </p:oleObj>
              </mc:Choice>
              <mc:Fallback>
                <p:oleObj name="Chart" r:id="rId6" imgW="5172591" imgH="2800726" progId="Excel.Chart.8">
                  <p:embed/>
                  <p:pic>
                    <p:nvPicPr>
                      <p:cNvPr id="199690" name="Object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73539" y="983814"/>
                        <a:ext cx="4038600" cy="218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9691" name="Text Box 11"/>
          <p:cNvSpPr txBox="1">
            <a:spLocks noChangeArrowheads="1"/>
          </p:cNvSpPr>
          <p:nvPr/>
        </p:nvSpPr>
        <p:spPr bwMode="auto">
          <a:xfrm>
            <a:off x="4270375" y="3858780"/>
            <a:ext cx="44196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buClrTx/>
              <a:buSzTx/>
              <a:buFontTx/>
              <a:buNone/>
            </a:pPr>
            <a:r>
              <a:rPr lang="en-US" altLang="en-US" sz="2000" dirty="0">
                <a:latin typeface="Times New Roman" pitchFamily="18" charset="0"/>
              </a:rPr>
              <a:t>Note </a:t>
            </a:r>
          </a:p>
          <a:p>
            <a:pPr algn="l">
              <a:spcBef>
                <a:spcPct val="0"/>
              </a:spcBef>
              <a:buClrTx/>
              <a:buSzTx/>
              <a:buFontTx/>
              <a:buNone/>
            </a:pPr>
            <a:endParaRPr lang="en-US" altLang="en-US" sz="2000" dirty="0">
              <a:latin typeface="Times New Roman" pitchFamily="18" charset="0"/>
            </a:endParaRPr>
          </a:p>
          <a:p>
            <a:pPr marL="342900" indent="-342900" algn="l">
              <a:spcBef>
                <a:spcPct val="0"/>
              </a:spcBef>
              <a:buClrTx/>
              <a:buSzTx/>
              <a:buFont typeface="Arial" panose="020B0604020202020204" pitchFamily="34" charset="0"/>
              <a:buChar char="•"/>
            </a:pPr>
            <a:r>
              <a:rPr lang="en-US" altLang="en-US" sz="2000" dirty="0">
                <a:latin typeface="Times New Roman" pitchFamily="18" charset="0"/>
              </a:rPr>
              <a:t>Effects of saturation on sequestration</a:t>
            </a:r>
          </a:p>
          <a:p>
            <a:pPr marL="342900" indent="-342900" algn="l">
              <a:spcBef>
                <a:spcPct val="0"/>
              </a:spcBef>
              <a:buClrTx/>
              <a:buSzTx/>
              <a:buFont typeface="Arial" panose="020B0604020202020204" pitchFamily="34" charset="0"/>
              <a:buChar char="•"/>
            </a:pPr>
            <a:r>
              <a:rPr lang="en-US" altLang="en-US" sz="2000" dirty="0">
                <a:latin typeface="Times New Roman" pitchFamily="18" charset="0"/>
              </a:rPr>
              <a:t>Growing nonco2 and biofuels</a:t>
            </a:r>
          </a:p>
          <a:p>
            <a:pPr marL="342900" indent="-342900" algn="l">
              <a:spcBef>
                <a:spcPct val="0"/>
              </a:spcBef>
              <a:buClrTx/>
              <a:buSzTx/>
              <a:buFont typeface="Arial" panose="020B0604020202020204" pitchFamily="34" charset="0"/>
              <a:buChar char="•"/>
            </a:pPr>
            <a:r>
              <a:rPr lang="en-US" altLang="en-US" sz="2000" dirty="0">
                <a:latin typeface="Times New Roman" pitchFamily="18" charset="0"/>
              </a:rPr>
              <a:t>Bio power can be large- no permanence problem</a:t>
            </a:r>
          </a:p>
        </p:txBody>
      </p:sp>
      <p:sp>
        <p:nvSpPr>
          <p:cNvPr id="11" name="Rectangle 10"/>
          <p:cNvSpPr/>
          <p:nvPr/>
        </p:nvSpPr>
        <p:spPr>
          <a:xfrm>
            <a:off x="298451" y="6120830"/>
            <a:ext cx="8693151" cy="584775"/>
          </a:xfrm>
          <a:prstGeom prst="rect">
            <a:avLst/>
          </a:prstGeom>
        </p:spPr>
        <p:txBody>
          <a:bodyPr wrap="square">
            <a:spAutoFit/>
          </a:bodyPr>
          <a:lstStyle/>
          <a:p>
            <a:r>
              <a:rPr lang="en-US" sz="1600" dirty="0"/>
              <a:t>Lee, H-C., B.A. McCarl, and D. </a:t>
            </a:r>
            <a:r>
              <a:rPr lang="en-US" sz="1600" dirty="0" err="1"/>
              <a:t>Gillig</a:t>
            </a:r>
            <a:r>
              <a:rPr lang="en-US" sz="1600" dirty="0"/>
              <a:t>, "The Dynamic Competitiveness of US Agricultural and Forest Carbon Sequestration", </a:t>
            </a:r>
            <a:r>
              <a:rPr lang="en-US" sz="1600" u="sng" dirty="0"/>
              <a:t>Canadian Journal of Agricultural Economics, 5, 343-357, 2005.</a:t>
            </a:r>
            <a:endParaRPr lang="en-US" sz="1600" dirty="0"/>
          </a:p>
        </p:txBody>
      </p:sp>
    </p:spTree>
    <p:extLst>
      <p:ext uri="{BB962C8B-B14F-4D97-AF65-F5344CB8AC3E}">
        <p14:creationId xmlns:p14="http://schemas.microsoft.com/office/powerpoint/2010/main" val="2438668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73" name="Rectangle 17"/>
          <p:cNvSpPr>
            <a:spLocks noChangeArrowheads="1"/>
          </p:cNvSpPr>
          <p:nvPr/>
        </p:nvSpPr>
        <p:spPr bwMode="auto">
          <a:xfrm>
            <a:off x="914400" y="152400"/>
            <a:ext cx="7086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kern="0" spc="-100" dirty="0">
                <a:solidFill>
                  <a:srgbClr val="500000"/>
                </a:solidFill>
                <a:latin typeface="Arial" panose="020B0604020202020204" pitchFamily="34" charset="0"/>
                <a:cs typeface="Arial" charset="0"/>
              </a:rPr>
              <a:t>Some</a:t>
            </a:r>
            <a:r>
              <a:rPr lang="en-US" altLang="en-US" sz="2400" b="1" kern="0" spc="-100" dirty="0">
                <a:solidFill>
                  <a:srgbClr val="500000"/>
                </a:solidFill>
                <a:latin typeface="Arial" panose="020B0604020202020204" pitchFamily="34" charset="0"/>
              </a:rPr>
              <a:t> </a:t>
            </a:r>
            <a:r>
              <a:rPr lang="en-US" altLang="en-US" sz="2400" b="1" kern="0" spc="-100" dirty="0">
                <a:solidFill>
                  <a:srgbClr val="500000"/>
                </a:solidFill>
                <a:latin typeface="Arial" panose="020B0604020202020204" pitchFamily="34" charset="0"/>
                <a:cs typeface="Arial" charset="0"/>
              </a:rPr>
              <a:t>issues</a:t>
            </a:r>
          </a:p>
        </p:txBody>
      </p:sp>
      <p:sp>
        <p:nvSpPr>
          <p:cNvPr id="3" name="TextBox 2">
            <a:extLst>
              <a:ext uri="{FF2B5EF4-FFF2-40B4-BE49-F238E27FC236}">
                <a16:creationId xmlns:a16="http://schemas.microsoft.com/office/drawing/2014/main" id="{534873F3-7EF2-E096-9ED2-1B4EDC60A84B}"/>
              </a:ext>
            </a:extLst>
          </p:cNvPr>
          <p:cNvSpPr txBox="1"/>
          <p:nvPr/>
        </p:nvSpPr>
        <p:spPr>
          <a:xfrm>
            <a:off x="609600" y="685800"/>
            <a:ext cx="8229600" cy="6278642"/>
          </a:xfrm>
          <a:prstGeom prst="rect">
            <a:avLst/>
          </a:prstGeom>
          <a:noFill/>
        </p:spPr>
        <p:txBody>
          <a:bodyPr wrap="square">
            <a:spAutoFit/>
          </a:bodyPr>
          <a:lstStyle/>
          <a:p>
            <a:r>
              <a:rPr lang="en-US" sz="2400" b="1" dirty="0">
                <a:solidFill>
                  <a:srgbClr val="FF0000"/>
                </a:solidFill>
                <a:effectLst/>
                <a:latin typeface="Times New Roman" panose="02020603050405020304" pitchFamily="18" charset="0"/>
                <a:ea typeface="Times New Roman" panose="02020603050405020304" pitchFamily="18" charset="0"/>
              </a:rPr>
              <a:t>Sequestration and much of Ag</a:t>
            </a:r>
          </a:p>
          <a:p>
            <a:pPr marL="285750" indent="-285750">
              <a:buFont typeface="Arial" panose="020B0604020202020204" pitchFamily="34" charset="0"/>
              <a:buChar char="•"/>
            </a:pPr>
            <a:r>
              <a:rPr lang="en-US" sz="2400" b="1" dirty="0">
                <a:latin typeface="Times New Roman" panose="02020603050405020304" pitchFamily="18" charset="0"/>
              </a:rPr>
              <a:t>Permanence</a:t>
            </a:r>
          </a:p>
          <a:p>
            <a:pPr marL="285750" indent="-285750">
              <a:buFont typeface="Arial" panose="020B0604020202020204" pitchFamily="34" charset="0"/>
              <a:buChar char="•"/>
            </a:pPr>
            <a:r>
              <a:rPr lang="en-US" sz="2400" b="1" dirty="0">
                <a:latin typeface="Times New Roman" panose="02020603050405020304" pitchFamily="18" charset="0"/>
              </a:rPr>
              <a:t>Uncertainty</a:t>
            </a:r>
          </a:p>
          <a:p>
            <a:pPr marL="285750" indent="-285750">
              <a:buFont typeface="Arial" panose="020B0604020202020204" pitchFamily="34" charset="0"/>
              <a:buChar char="•"/>
            </a:pPr>
            <a:r>
              <a:rPr lang="en-US" sz="2400" b="1" dirty="0">
                <a:latin typeface="Times New Roman" panose="02020603050405020304" pitchFamily="18" charset="0"/>
              </a:rPr>
              <a:t>Land competition and Leakage</a:t>
            </a:r>
          </a:p>
          <a:p>
            <a:pPr marL="285750" indent="-285750">
              <a:buFont typeface="Arial" panose="020B0604020202020204" pitchFamily="34" charset="0"/>
              <a:buChar char="•"/>
            </a:pPr>
            <a:r>
              <a:rPr lang="en-US" sz="2400" b="1" dirty="0">
                <a:latin typeface="Times New Roman" panose="02020603050405020304" pitchFamily="18" charset="0"/>
              </a:rPr>
              <a:t>Additionality</a:t>
            </a:r>
          </a:p>
          <a:p>
            <a:pPr marL="285750" indent="-285750">
              <a:buFont typeface="Arial" panose="020B0604020202020204" pitchFamily="34" charset="0"/>
              <a:buChar char="•"/>
            </a:pPr>
            <a:r>
              <a:rPr lang="en-US" sz="2400" b="1" dirty="0">
                <a:latin typeface="Times New Roman" panose="02020603050405020304" pitchFamily="18" charset="0"/>
              </a:rPr>
              <a:t>Transactions cost</a:t>
            </a:r>
          </a:p>
          <a:p>
            <a:pPr marL="285750" indent="-285750">
              <a:buFont typeface="Arial" panose="020B0604020202020204" pitchFamily="34" charset="0"/>
              <a:buChar char="•"/>
            </a:pPr>
            <a:r>
              <a:rPr lang="en-US" sz="2400" b="1" dirty="0">
                <a:latin typeface="Times New Roman" panose="02020603050405020304" pitchFamily="18" charset="0"/>
              </a:rPr>
              <a:t>Measurement and monitoring</a:t>
            </a:r>
          </a:p>
          <a:p>
            <a:pPr marL="285750" indent="-285750">
              <a:buFont typeface="Arial" panose="020B0604020202020204" pitchFamily="34" charset="0"/>
              <a:buChar char="•"/>
            </a:pPr>
            <a:r>
              <a:rPr lang="en-US" sz="2400" b="1" dirty="0">
                <a:latin typeface="Times New Roman" panose="02020603050405020304" pitchFamily="18" charset="0"/>
              </a:rPr>
              <a:t>Incentivizing</a:t>
            </a:r>
          </a:p>
          <a:p>
            <a:pPr marL="285750" indent="-285750">
              <a:buFont typeface="Arial" panose="020B0604020202020204" pitchFamily="34" charset="0"/>
              <a:buChar char="•"/>
            </a:pPr>
            <a:r>
              <a:rPr lang="en-US" sz="2400" b="1" dirty="0">
                <a:latin typeface="Times New Roman" panose="02020603050405020304" pitchFamily="18" charset="0"/>
              </a:rPr>
              <a:t>Electricity – not fuel</a:t>
            </a:r>
          </a:p>
          <a:p>
            <a:pPr marL="285750" indent="-285750">
              <a:buFont typeface="Arial" panose="020B0604020202020204" pitchFamily="34" charset="0"/>
              <a:buChar char="•"/>
            </a:pPr>
            <a:r>
              <a:rPr lang="en-US" sz="2400" b="1" dirty="0">
                <a:latin typeface="Times New Roman" panose="02020603050405020304" pitchFamily="18" charset="0"/>
              </a:rPr>
              <a:t>Changing vehicle demand</a:t>
            </a:r>
          </a:p>
          <a:p>
            <a:pPr marL="285750" indent="-285750">
              <a:buFont typeface="Arial" panose="020B0604020202020204" pitchFamily="34" charset="0"/>
              <a:buChar char="•"/>
            </a:pPr>
            <a:endParaRPr lang="en-US" sz="2400" b="1" dirty="0"/>
          </a:p>
          <a:p>
            <a:r>
              <a:rPr lang="en-US" sz="2400" b="1" dirty="0">
                <a:solidFill>
                  <a:srgbClr val="FF0000"/>
                </a:solidFill>
              </a:rPr>
              <a:t>Wind and solar</a:t>
            </a:r>
          </a:p>
          <a:p>
            <a:pPr marL="285750" indent="-285750">
              <a:buFont typeface="Arial" panose="020B0604020202020204" pitchFamily="34" charset="0"/>
              <a:buChar char="•"/>
            </a:pPr>
            <a:r>
              <a:rPr lang="en-US" sz="2400" b="1" dirty="0"/>
              <a:t>Land competition and prices</a:t>
            </a:r>
          </a:p>
          <a:p>
            <a:pPr marL="285750" indent="-285750">
              <a:buFont typeface="Arial" panose="020B0604020202020204" pitchFamily="34" charset="0"/>
              <a:buChar char="•"/>
            </a:pPr>
            <a:r>
              <a:rPr lang="en-US" sz="2400" b="1" dirty="0"/>
              <a:t>Intermittency</a:t>
            </a:r>
          </a:p>
          <a:p>
            <a:pPr marL="285750" indent="-285750">
              <a:buFont typeface="Arial" panose="020B0604020202020204" pitchFamily="34" charset="0"/>
              <a:buChar char="•"/>
            </a:pPr>
            <a:r>
              <a:rPr lang="en-US" sz="2400" b="1" dirty="0"/>
              <a:t>Cost of backup power especially when operated occasionally</a:t>
            </a:r>
          </a:p>
          <a:p>
            <a:pPr marL="285750" indent="-285750">
              <a:buFont typeface="Arial" panose="020B0604020202020204" pitchFamily="34" charset="0"/>
              <a:buChar char="•"/>
            </a:pPr>
            <a:r>
              <a:rPr lang="en-US" sz="2400" b="1" dirty="0"/>
              <a:t>Available sites</a:t>
            </a:r>
          </a:p>
          <a:p>
            <a:endParaRPr lang="en-US" dirty="0"/>
          </a:p>
        </p:txBody>
      </p:sp>
    </p:spTree>
    <p:extLst>
      <p:ext uri="{BB962C8B-B14F-4D97-AF65-F5344CB8AC3E}">
        <p14:creationId xmlns:p14="http://schemas.microsoft.com/office/powerpoint/2010/main" val="7055971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7154</TotalTime>
  <Words>1146</Words>
  <Application>Microsoft Office PowerPoint</Application>
  <PresentationFormat>Letter Paper (8.5x11 in)</PresentationFormat>
  <Paragraphs>120</Paragraphs>
  <Slides>12</Slides>
  <Notes>3</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12</vt:i4>
      </vt:variant>
    </vt:vector>
  </HeadingPairs>
  <TitlesOfParts>
    <vt:vector size="23" baseType="lpstr">
      <vt:lpstr>Arial</vt:lpstr>
      <vt:lpstr>Arial Nova</vt:lpstr>
      <vt:lpstr>Calibri</vt:lpstr>
      <vt:lpstr>Georgia</vt:lpstr>
      <vt:lpstr>Helvetica</vt:lpstr>
      <vt:lpstr>Roboto</vt:lpstr>
      <vt:lpstr>Times New Roman</vt:lpstr>
      <vt:lpstr>Wingdings</vt:lpstr>
      <vt:lpstr>Office Theme</vt:lpstr>
      <vt:lpstr>Worksheet</vt:lpstr>
      <vt:lpstr>Chart</vt:lpstr>
      <vt:lpstr>Prospects and Problems in Agricultural Participation in Replacing Fossil Fuels with Low Carbon Energy  </vt:lpstr>
      <vt:lpstr>PowerPoint Presentation</vt:lpstr>
      <vt:lpstr>PowerPoint Presentation</vt:lpstr>
      <vt:lpstr>PowerPoint Presentation</vt:lpstr>
      <vt:lpstr>PowerPoint Presentation</vt:lpstr>
      <vt:lpstr>PowerPoint Presentation</vt:lpstr>
      <vt:lpstr>Projected Penetration  Wind , Solar and Biopower from biomass</vt:lpstr>
      <vt:lpstr>Dynamics</vt:lpstr>
      <vt:lpstr>PowerPoint Presentation</vt:lpstr>
      <vt:lpstr>PowerPoint Presentation</vt:lpstr>
      <vt:lpstr>Land competition and Leakage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Bruce McCarl</dc:creator>
  <cp:lastModifiedBy>Bruce A. Mccarl</cp:lastModifiedBy>
  <cp:revision>163</cp:revision>
  <dcterms:created xsi:type="dcterms:W3CDTF">2011-10-10T20:01:58Z</dcterms:created>
  <dcterms:modified xsi:type="dcterms:W3CDTF">2023-10-15T01:08:57Z</dcterms:modified>
</cp:coreProperties>
</file>