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2" r:id="rId6"/>
    <p:sldId id="268" r:id="rId7"/>
    <p:sldId id="316" r:id="rId8"/>
    <p:sldId id="319" r:id="rId9"/>
    <p:sldId id="320" r:id="rId10"/>
    <p:sldId id="321" r:id="rId11"/>
    <p:sldId id="323" r:id="rId12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30326C-22B9-4386-A0D4-8D08642E1694}" v="5" dt="2023-10-15T14:41:48.1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04" autoAdjust="0"/>
  </p:normalViewPr>
  <p:slideViewPr>
    <p:cSldViewPr snapToGrid="0">
      <p:cViewPr varScale="1">
        <p:scale>
          <a:sx n="107" d="100"/>
          <a:sy n="107" d="100"/>
        </p:scale>
        <p:origin x="99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ak Sharma" userId="a207dc3c-8f3d-4142-9c9f-25d0a0bd5de2" providerId="ADAL" clId="{D030326C-22B9-4386-A0D4-8D08642E1694}"/>
    <pc:docChg chg="undo custSel addSld delSld modSld sldOrd">
      <pc:chgData name="Deepak Sharma" userId="a207dc3c-8f3d-4142-9c9f-25d0a0bd5de2" providerId="ADAL" clId="{D030326C-22B9-4386-A0D4-8D08642E1694}" dt="2023-10-15T16:32:10.579" v="2203" actId="20577"/>
      <pc:docMkLst>
        <pc:docMk/>
      </pc:docMkLst>
      <pc:sldChg chg="modSp mod">
        <pc:chgData name="Deepak Sharma" userId="a207dc3c-8f3d-4142-9c9f-25d0a0bd5de2" providerId="ADAL" clId="{D030326C-22B9-4386-A0D4-8D08642E1694}" dt="2023-10-15T07:31:45.451" v="498" actId="14100"/>
        <pc:sldMkLst>
          <pc:docMk/>
          <pc:sldMk cId="3130285653" sldId="256"/>
        </pc:sldMkLst>
        <pc:spChg chg="mod">
          <ac:chgData name="Deepak Sharma" userId="a207dc3c-8f3d-4142-9c9f-25d0a0bd5de2" providerId="ADAL" clId="{D030326C-22B9-4386-A0D4-8D08642E1694}" dt="2023-10-15T07:31:17.582" v="488" actId="255"/>
          <ac:spMkLst>
            <pc:docMk/>
            <pc:sldMk cId="3130285653" sldId="256"/>
            <ac:spMk id="7" creationId="{7471BAB9-2FD4-A2A9-FF6E-4F280169D5F7}"/>
          </ac:spMkLst>
        </pc:spChg>
        <pc:spChg chg="mod">
          <ac:chgData name="Deepak Sharma" userId="a207dc3c-8f3d-4142-9c9f-25d0a0bd5de2" providerId="ADAL" clId="{D030326C-22B9-4386-A0D4-8D08642E1694}" dt="2023-10-15T07:31:45.451" v="498" actId="14100"/>
          <ac:spMkLst>
            <pc:docMk/>
            <pc:sldMk cId="3130285653" sldId="256"/>
            <ac:spMk id="11" creationId="{C043EC16-2F60-3267-7EB9-BBF056811F74}"/>
          </ac:spMkLst>
        </pc:spChg>
      </pc:sldChg>
      <pc:sldChg chg="modSp mod">
        <pc:chgData name="Deepak Sharma" userId="a207dc3c-8f3d-4142-9c9f-25d0a0bd5de2" providerId="ADAL" clId="{D030326C-22B9-4386-A0D4-8D08642E1694}" dt="2023-10-15T07:41:41.172" v="526" actId="6549"/>
        <pc:sldMkLst>
          <pc:docMk/>
          <pc:sldMk cId="2237732394" sldId="257"/>
        </pc:sldMkLst>
        <pc:spChg chg="mod">
          <ac:chgData name="Deepak Sharma" userId="a207dc3c-8f3d-4142-9c9f-25d0a0bd5de2" providerId="ADAL" clId="{D030326C-22B9-4386-A0D4-8D08642E1694}" dt="2023-10-15T07:41:41.172" v="526" actId="6549"/>
          <ac:spMkLst>
            <pc:docMk/>
            <pc:sldMk cId="2237732394" sldId="257"/>
            <ac:spMk id="6" creationId="{ABA2E9C6-4BE0-81F3-9381-2F468D136A3A}"/>
          </ac:spMkLst>
        </pc:spChg>
      </pc:sldChg>
      <pc:sldChg chg="modSp mod">
        <pc:chgData name="Deepak Sharma" userId="a207dc3c-8f3d-4142-9c9f-25d0a0bd5de2" providerId="ADAL" clId="{D030326C-22B9-4386-A0D4-8D08642E1694}" dt="2023-10-15T14:53:35.959" v="2139" actId="255"/>
        <pc:sldMkLst>
          <pc:docMk/>
          <pc:sldMk cId="415485008" sldId="258"/>
        </pc:sldMkLst>
        <pc:spChg chg="mod">
          <ac:chgData name="Deepak Sharma" userId="a207dc3c-8f3d-4142-9c9f-25d0a0bd5de2" providerId="ADAL" clId="{D030326C-22B9-4386-A0D4-8D08642E1694}" dt="2023-10-15T14:53:35.959" v="2139" actId="255"/>
          <ac:spMkLst>
            <pc:docMk/>
            <pc:sldMk cId="415485008" sldId="258"/>
            <ac:spMk id="3" creationId="{DCEF8104-A069-674E-083C-F81ED8D1CA0F}"/>
          </ac:spMkLst>
        </pc:spChg>
        <pc:spChg chg="mod">
          <ac:chgData name="Deepak Sharma" userId="a207dc3c-8f3d-4142-9c9f-25d0a0bd5de2" providerId="ADAL" clId="{D030326C-22B9-4386-A0D4-8D08642E1694}" dt="2023-10-15T14:53:30.645" v="2138" actId="255"/>
          <ac:spMkLst>
            <pc:docMk/>
            <pc:sldMk cId="415485008" sldId="258"/>
            <ac:spMk id="7" creationId="{F7998B00-FBFC-96CD-E297-694BDCA68E2C}"/>
          </ac:spMkLst>
        </pc:spChg>
      </pc:sldChg>
      <pc:sldChg chg="modSp mod ord">
        <pc:chgData name="Deepak Sharma" userId="a207dc3c-8f3d-4142-9c9f-25d0a0bd5de2" providerId="ADAL" clId="{D030326C-22B9-4386-A0D4-8D08642E1694}" dt="2023-10-15T08:59:35.866" v="1115" actId="20577"/>
        <pc:sldMkLst>
          <pc:docMk/>
          <pc:sldMk cId="834944512" sldId="262"/>
        </pc:sldMkLst>
        <pc:spChg chg="mod">
          <ac:chgData name="Deepak Sharma" userId="a207dc3c-8f3d-4142-9c9f-25d0a0bd5de2" providerId="ADAL" clId="{D030326C-22B9-4386-A0D4-8D08642E1694}" dt="2023-10-15T08:41:10.559" v="1109" actId="20577"/>
          <ac:spMkLst>
            <pc:docMk/>
            <pc:sldMk cId="834944512" sldId="262"/>
            <ac:spMk id="4" creationId="{FB4D68DB-85A3-42C1-81CF-09063156F54C}"/>
          </ac:spMkLst>
        </pc:spChg>
        <pc:spChg chg="mod">
          <ac:chgData name="Deepak Sharma" userId="a207dc3c-8f3d-4142-9c9f-25d0a0bd5de2" providerId="ADAL" clId="{D030326C-22B9-4386-A0D4-8D08642E1694}" dt="2023-10-15T08:59:35.866" v="1115" actId="20577"/>
          <ac:spMkLst>
            <pc:docMk/>
            <pc:sldMk cId="834944512" sldId="262"/>
            <ac:spMk id="5" creationId="{2D825ED3-A93C-C5FB-0C6F-17ACEBE1B4AD}"/>
          </ac:spMkLst>
        </pc:spChg>
      </pc:sldChg>
      <pc:sldChg chg="modSp mod">
        <pc:chgData name="Deepak Sharma" userId="a207dc3c-8f3d-4142-9c9f-25d0a0bd5de2" providerId="ADAL" clId="{D030326C-22B9-4386-A0D4-8D08642E1694}" dt="2023-10-15T15:43:44.752" v="2178" actId="27636"/>
        <pc:sldMkLst>
          <pc:docMk/>
          <pc:sldMk cId="2147283252" sldId="263"/>
        </pc:sldMkLst>
        <pc:spChg chg="mod">
          <ac:chgData name="Deepak Sharma" userId="a207dc3c-8f3d-4142-9c9f-25d0a0bd5de2" providerId="ADAL" clId="{D030326C-22B9-4386-A0D4-8D08642E1694}" dt="2023-10-15T08:01:45.274" v="728" actId="14100"/>
          <ac:spMkLst>
            <pc:docMk/>
            <pc:sldMk cId="2147283252" sldId="263"/>
            <ac:spMk id="2" creationId="{E626DC3F-60DB-8695-0762-56FC53216E9E}"/>
          </ac:spMkLst>
        </pc:spChg>
        <pc:spChg chg="mod">
          <ac:chgData name="Deepak Sharma" userId="a207dc3c-8f3d-4142-9c9f-25d0a0bd5de2" providerId="ADAL" clId="{D030326C-22B9-4386-A0D4-8D08642E1694}" dt="2023-10-15T15:43:44.752" v="2178" actId="27636"/>
          <ac:spMkLst>
            <pc:docMk/>
            <pc:sldMk cId="2147283252" sldId="263"/>
            <ac:spMk id="3" creationId="{7322E6C5-E8D7-2EF2-F73D-7F929411C6C5}"/>
          </ac:spMkLst>
        </pc:spChg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571985233" sldId="264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511216918" sldId="265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812927704" sldId="266"/>
        </pc:sldMkLst>
      </pc:sldChg>
      <pc:sldChg chg="modSp mod ord">
        <pc:chgData name="Deepak Sharma" userId="a207dc3c-8f3d-4142-9c9f-25d0a0bd5de2" providerId="ADAL" clId="{D030326C-22B9-4386-A0D4-8D08642E1694}" dt="2023-10-15T09:05:57.922" v="1127" actId="20577"/>
        <pc:sldMkLst>
          <pc:docMk/>
          <pc:sldMk cId="327461461" sldId="268"/>
        </pc:sldMkLst>
        <pc:spChg chg="mod">
          <ac:chgData name="Deepak Sharma" userId="a207dc3c-8f3d-4142-9c9f-25d0a0bd5de2" providerId="ADAL" clId="{D030326C-22B9-4386-A0D4-8D08642E1694}" dt="2023-10-15T09:05:57.922" v="1127" actId="20577"/>
          <ac:spMkLst>
            <pc:docMk/>
            <pc:sldMk cId="327461461" sldId="268"/>
            <ac:spMk id="2" creationId="{1058FBC9-CF9E-DC71-4EC0-286BA2320DBC}"/>
          </ac:spMkLst>
        </pc:spChg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671269671" sldId="269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339801067" sldId="270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145367420" sldId="271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687137524" sldId="272"/>
        </pc:sldMkLst>
      </pc:sldChg>
      <pc:sldChg chg="del ord">
        <pc:chgData name="Deepak Sharma" userId="a207dc3c-8f3d-4142-9c9f-25d0a0bd5de2" providerId="ADAL" clId="{D030326C-22B9-4386-A0D4-8D08642E1694}" dt="2023-10-15T14:50:19.005" v="2111" actId="47"/>
        <pc:sldMkLst>
          <pc:docMk/>
          <pc:sldMk cId="1704161578" sldId="273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036919824" sldId="274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577820144" sldId="275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113218335" sldId="276"/>
        </pc:sldMkLst>
      </pc:sldChg>
      <pc:sldChg chg="del ord">
        <pc:chgData name="Deepak Sharma" userId="a207dc3c-8f3d-4142-9c9f-25d0a0bd5de2" providerId="ADAL" clId="{D030326C-22B9-4386-A0D4-8D08642E1694}" dt="2023-10-15T14:50:19.005" v="2111" actId="47"/>
        <pc:sldMkLst>
          <pc:docMk/>
          <pc:sldMk cId="3920310719" sldId="277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452073683" sldId="278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181875845" sldId="279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060413582" sldId="280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070686854" sldId="281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4284424514" sldId="282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4260814234" sldId="286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840371137" sldId="287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649027557" sldId="289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917625357" sldId="290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081568098" sldId="291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945692843" sldId="292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617357818" sldId="293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351600498" sldId="294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136610369" sldId="295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694389002" sldId="296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186002579" sldId="297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44727625" sldId="298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894740826" sldId="299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548271484" sldId="300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236004943" sldId="301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460036634" sldId="302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4104125462" sldId="303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915498697" sldId="304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135379760" sldId="306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772934209" sldId="307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884619230" sldId="308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22206490" sldId="309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87018424" sldId="310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2985935648" sldId="313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1365360029" sldId="314"/>
        </pc:sldMkLst>
      </pc:sldChg>
      <pc:sldChg chg="del">
        <pc:chgData name="Deepak Sharma" userId="a207dc3c-8f3d-4142-9c9f-25d0a0bd5de2" providerId="ADAL" clId="{D030326C-22B9-4386-A0D4-8D08642E1694}" dt="2023-10-15T14:50:19.005" v="2111" actId="47"/>
        <pc:sldMkLst>
          <pc:docMk/>
          <pc:sldMk cId="3941840034" sldId="315"/>
        </pc:sldMkLst>
      </pc:sldChg>
      <pc:sldChg chg="modSp add mod">
        <pc:chgData name="Deepak Sharma" userId="a207dc3c-8f3d-4142-9c9f-25d0a0bd5de2" providerId="ADAL" clId="{D030326C-22B9-4386-A0D4-8D08642E1694}" dt="2023-10-15T16:27:23.736" v="2198" actId="6549"/>
        <pc:sldMkLst>
          <pc:docMk/>
          <pc:sldMk cId="706560005" sldId="316"/>
        </pc:sldMkLst>
        <pc:spChg chg="mod">
          <ac:chgData name="Deepak Sharma" userId="a207dc3c-8f3d-4142-9c9f-25d0a0bd5de2" providerId="ADAL" clId="{D030326C-22B9-4386-A0D4-8D08642E1694}" dt="2023-10-15T14:34:37.509" v="1345" actId="14100"/>
          <ac:spMkLst>
            <pc:docMk/>
            <pc:sldMk cId="706560005" sldId="316"/>
            <ac:spMk id="2" creationId="{458F0048-A2C3-77F1-1D16-B42539B4798A}"/>
          </ac:spMkLst>
        </pc:spChg>
        <pc:spChg chg="mod">
          <ac:chgData name="Deepak Sharma" userId="a207dc3c-8f3d-4142-9c9f-25d0a0bd5de2" providerId="ADAL" clId="{D030326C-22B9-4386-A0D4-8D08642E1694}" dt="2023-10-15T16:27:23.736" v="2198" actId="6549"/>
          <ac:spMkLst>
            <pc:docMk/>
            <pc:sldMk cId="706560005" sldId="316"/>
            <ac:spMk id="3" creationId="{F30324B5-B1C0-4FFC-A9DB-5F6DC1A24716}"/>
          </ac:spMkLst>
        </pc:spChg>
      </pc:sldChg>
      <pc:sldChg chg="add del">
        <pc:chgData name="Deepak Sharma" userId="a207dc3c-8f3d-4142-9c9f-25d0a0bd5de2" providerId="ADAL" clId="{D030326C-22B9-4386-A0D4-8D08642E1694}" dt="2023-10-15T14:50:19.005" v="2111" actId="47"/>
        <pc:sldMkLst>
          <pc:docMk/>
          <pc:sldMk cId="2287204515" sldId="317"/>
        </pc:sldMkLst>
      </pc:sldChg>
      <pc:sldChg chg="modSp add del mod">
        <pc:chgData name="Deepak Sharma" userId="a207dc3c-8f3d-4142-9c9f-25d0a0bd5de2" providerId="ADAL" clId="{D030326C-22B9-4386-A0D4-8D08642E1694}" dt="2023-10-15T16:29:55.922" v="2199" actId="47"/>
        <pc:sldMkLst>
          <pc:docMk/>
          <pc:sldMk cId="4247785834" sldId="318"/>
        </pc:sldMkLst>
        <pc:spChg chg="mod">
          <ac:chgData name="Deepak Sharma" userId="a207dc3c-8f3d-4142-9c9f-25d0a0bd5de2" providerId="ADAL" clId="{D030326C-22B9-4386-A0D4-8D08642E1694}" dt="2023-10-15T14:19:44.369" v="1186" actId="6549"/>
          <ac:spMkLst>
            <pc:docMk/>
            <pc:sldMk cId="4247785834" sldId="318"/>
            <ac:spMk id="2" creationId="{458F0048-A2C3-77F1-1D16-B42539B4798A}"/>
          </ac:spMkLst>
        </pc:spChg>
        <pc:spChg chg="mod">
          <ac:chgData name="Deepak Sharma" userId="a207dc3c-8f3d-4142-9c9f-25d0a0bd5de2" providerId="ADAL" clId="{D030326C-22B9-4386-A0D4-8D08642E1694}" dt="2023-10-15T14:23:17.020" v="1337" actId="6549"/>
          <ac:spMkLst>
            <pc:docMk/>
            <pc:sldMk cId="4247785834" sldId="318"/>
            <ac:spMk id="3" creationId="{F30324B5-B1C0-4FFC-A9DB-5F6DC1A24716}"/>
          </ac:spMkLst>
        </pc:spChg>
      </pc:sldChg>
      <pc:sldChg chg="modSp add mod">
        <pc:chgData name="Deepak Sharma" userId="a207dc3c-8f3d-4142-9c9f-25d0a0bd5de2" providerId="ADAL" clId="{D030326C-22B9-4386-A0D4-8D08642E1694}" dt="2023-10-15T14:59:59.564" v="2155" actId="6549"/>
        <pc:sldMkLst>
          <pc:docMk/>
          <pc:sldMk cId="3882959101" sldId="319"/>
        </pc:sldMkLst>
        <pc:spChg chg="mod">
          <ac:chgData name="Deepak Sharma" userId="a207dc3c-8f3d-4142-9c9f-25d0a0bd5de2" providerId="ADAL" clId="{D030326C-22B9-4386-A0D4-8D08642E1694}" dt="2023-10-15T14:35:22.039" v="1358" actId="255"/>
          <ac:spMkLst>
            <pc:docMk/>
            <pc:sldMk cId="3882959101" sldId="319"/>
            <ac:spMk id="2" creationId="{458F0048-A2C3-77F1-1D16-B42539B4798A}"/>
          </ac:spMkLst>
        </pc:spChg>
        <pc:spChg chg="mod">
          <ac:chgData name="Deepak Sharma" userId="a207dc3c-8f3d-4142-9c9f-25d0a0bd5de2" providerId="ADAL" clId="{D030326C-22B9-4386-A0D4-8D08642E1694}" dt="2023-10-15T14:59:59.564" v="2155" actId="6549"/>
          <ac:spMkLst>
            <pc:docMk/>
            <pc:sldMk cId="3882959101" sldId="319"/>
            <ac:spMk id="3" creationId="{F30324B5-B1C0-4FFC-A9DB-5F6DC1A24716}"/>
          </ac:spMkLst>
        </pc:spChg>
      </pc:sldChg>
      <pc:sldChg chg="modSp add mod">
        <pc:chgData name="Deepak Sharma" userId="a207dc3c-8f3d-4142-9c9f-25d0a0bd5de2" providerId="ADAL" clId="{D030326C-22B9-4386-A0D4-8D08642E1694}" dt="2023-10-15T14:42:23.040" v="1760" actId="6549"/>
        <pc:sldMkLst>
          <pc:docMk/>
          <pc:sldMk cId="2912893239" sldId="320"/>
        </pc:sldMkLst>
        <pc:spChg chg="mod">
          <ac:chgData name="Deepak Sharma" userId="a207dc3c-8f3d-4142-9c9f-25d0a0bd5de2" providerId="ADAL" clId="{D030326C-22B9-4386-A0D4-8D08642E1694}" dt="2023-10-15T14:42:23.040" v="1760" actId="6549"/>
          <ac:spMkLst>
            <pc:docMk/>
            <pc:sldMk cId="2912893239" sldId="320"/>
            <ac:spMk id="3" creationId="{EE523698-7FED-A74E-24BB-B82C07A645B8}"/>
          </ac:spMkLst>
        </pc:spChg>
      </pc:sldChg>
      <pc:sldChg chg="modSp add mod">
        <pc:chgData name="Deepak Sharma" userId="a207dc3c-8f3d-4142-9c9f-25d0a0bd5de2" providerId="ADAL" clId="{D030326C-22B9-4386-A0D4-8D08642E1694}" dt="2023-10-15T14:44:06.788" v="1767" actId="20577"/>
        <pc:sldMkLst>
          <pc:docMk/>
          <pc:sldMk cId="184032309" sldId="321"/>
        </pc:sldMkLst>
        <pc:spChg chg="mod">
          <ac:chgData name="Deepak Sharma" userId="a207dc3c-8f3d-4142-9c9f-25d0a0bd5de2" providerId="ADAL" clId="{D030326C-22B9-4386-A0D4-8D08642E1694}" dt="2023-10-15T14:44:06.788" v="1767" actId="20577"/>
          <ac:spMkLst>
            <pc:docMk/>
            <pc:sldMk cId="184032309" sldId="321"/>
            <ac:spMk id="3" creationId="{55BA555F-0326-EEF8-5179-EEB24722FB84}"/>
          </ac:spMkLst>
        </pc:spChg>
      </pc:sldChg>
      <pc:sldChg chg="add del ord">
        <pc:chgData name="Deepak Sharma" userId="a207dc3c-8f3d-4142-9c9f-25d0a0bd5de2" providerId="ADAL" clId="{D030326C-22B9-4386-A0D4-8D08642E1694}" dt="2023-10-15T16:30:46.437" v="2200" actId="47"/>
        <pc:sldMkLst>
          <pc:docMk/>
          <pc:sldMk cId="3241231685" sldId="322"/>
        </pc:sldMkLst>
      </pc:sldChg>
      <pc:sldChg chg="modSp add mod">
        <pc:chgData name="Deepak Sharma" userId="a207dc3c-8f3d-4142-9c9f-25d0a0bd5de2" providerId="ADAL" clId="{D030326C-22B9-4386-A0D4-8D08642E1694}" dt="2023-10-15T16:32:10.579" v="2203" actId="20577"/>
        <pc:sldMkLst>
          <pc:docMk/>
          <pc:sldMk cId="1192247858" sldId="323"/>
        </pc:sldMkLst>
        <pc:spChg chg="mod">
          <ac:chgData name="Deepak Sharma" userId="a207dc3c-8f3d-4142-9c9f-25d0a0bd5de2" providerId="ADAL" clId="{D030326C-22B9-4386-A0D4-8D08642E1694}" dt="2023-10-15T16:32:10.579" v="2203" actId="20577"/>
          <ac:spMkLst>
            <pc:docMk/>
            <pc:sldMk cId="1192247858" sldId="323"/>
            <ac:spMk id="7" creationId="{A38FB140-8C80-115E-2B9D-6F3DA773212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F2954-BE3D-4A79-A080-7468EBA218A6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C5EE9-D71B-4C22-9394-FCB7856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22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EA20-E651-42FD-9102-F29AB7753C21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74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B664-1F38-47A6-8453-39BF7AEF9BE7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49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34B93-75AD-42AD-87BE-4AF13C844EA8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2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392D-52C7-4BB6-8ABC-6405ED0DF079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19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D382-697E-415E-A78E-F7EFE7F47680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404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0CA8-9B01-451A-9C7F-FC0F68152327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63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512F-6525-44F7-8CAA-D036BB33B185}" type="datetime1">
              <a:rPr lang="en-US" smtClean="0"/>
              <a:t>10/15/2023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71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8787-567A-436E-AB5F-A881C438149E}" type="datetime1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9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76F9-EE05-4D89-B4E3-56074EB07B04}" type="datetime1">
              <a:rPr lang="en-US" smtClean="0"/>
              <a:t>10/15/2023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78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AFA4-A8DC-4243-B9A7-2D61295F0B0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21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32899-0C46-4F16-A9EF-9753D742ABC9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15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C2336-9BC1-4DB1-96B3-97343C55EE0A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5283C-B07F-4B5B-868A-82FF226FC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49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471BAB9-2FD4-A2A9-FF6E-4F280169D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2875"/>
            <a:ext cx="9067800" cy="981168"/>
          </a:xfrm>
        </p:spPr>
        <p:txBody>
          <a:bodyPr>
            <a:normAutofit fontScale="90000"/>
          </a:bodyPr>
          <a:lstStyle/>
          <a:p>
            <a:br>
              <a:rPr lang="en-US" sz="2800" dirty="0">
                <a:solidFill>
                  <a:schemeClr val="tx1"/>
                </a:solidFill>
                <a:latin typeface="+mn-lt"/>
              </a:rPr>
            </a:br>
            <a:r>
              <a:rPr lang="en-US" sz="2600" b="1" dirty="0">
                <a:latin typeface="+mn-lt"/>
              </a:rPr>
              <a:t>POLITICAL-ECONOMY OF E</a:t>
            </a:r>
            <a:r>
              <a:rPr lang="en-US" sz="2600" b="1" dirty="0">
                <a:solidFill>
                  <a:schemeClr val="tx1"/>
                </a:solidFill>
                <a:latin typeface="+mn-lt"/>
              </a:rPr>
              <a:t>NERGY TRANSITION IN THE ASIAN CONTEXT</a:t>
            </a:r>
            <a:endParaRPr lang="th-TH" sz="2600" b="1" dirty="0">
              <a:latin typeface="+mn-lt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C043EC16-2F60-3267-7EB9-BBF056811F74}"/>
              </a:ext>
            </a:extLst>
          </p:cNvPr>
          <p:cNvSpPr txBox="1">
            <a:spLocks/>
          </p:cNvSpPr>
          <p:nvPr/>
        </p:nvSpPr>
        <p:spPr>
          <a:xfrm>
            <a:off x="152399" y="2212402"/>
            <a:ext cx="8763000" cy="42290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Deepak Sharma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Asian Institute of Technology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The 10</a:t>
            </a:r>
            <a:r>
              <a:rPr kumimoji="0" lang="en-US" sz="20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th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International Symposium on Market-oriented Green and Low-Carbon Development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UNESCAP, Bangkok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16 October 2023</a:t>
            </a:r>
            <a:endParaRPr lang="th-TH" sz="20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4" name="Picture 13" descr="A picture containing diagram&#10;&#10;Description automatically generated">
            <a:extLst>
              <a:ext uri="{FF2B5EF4-FFF2-40B4-BE49-F238E27FC236}">
                <a16:creationId xmlns:a16="http://schemas.microsoft.com/office/drawing/2014/main" id="{8D6A900F-978D-7970-159C-01363F80D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4781550"/>
            <a:ext cx="1933575" cy="1933575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70070F2-E620-A32A-75FC-6336146234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6441191" y="5304743"/>
            <a:ext cx="2626609" cy="715737"/>
          </a:xfrm>
          <a:prstGeom prst="rect">
            <a:avLst/>
          </a:prstGeom>
        </p:spPr>
      </p:pic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BF231C50-85E7-385C-FA7B-053A75BCB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85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10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4EE7566-693D-FAEB-1F87-8E98658DBE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80728"/>
            <a:ext cx="9144000" cy="46805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BA555F-0326-EEF8-5179-EEB24722FB84}"/>
              </a:ext>
            </a:extLst>
          </p:cNvPr>
          <p:cNvSpPr txBox="1"/>
          <p:nvPr/>
        </p:nvSpPr>
        <p:spPr>
          <a:xfrm>
            <a:off x="0" y="4462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POLICY TRADE-OFFS: THAILAND</a:t>
            </a:r>
          </a:p>
        </p:txBody>
      </p:sp>
    </p:spTree>
    <p:extLst>
      <p:ext uri="{BB962C8B-B14F-4D97-AF65-F5344CB8AC3E}">
        <p14:creationId xmlns:p14="http://schemas.microsoft.com/office/powerpoint/2010/main" val="184032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11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1D27F51-2E89-7A4B-2A6D-C865117D2DF2}"/>
              </a:ext>
            </a:extLst>
          </p:cNvPr>
          <p:cNvSpPr txBox="1">
            <a:spLocks/>
          </p:cNvSpPr>
          <p:nvPr/>
        </p:nvSpPr>
        <p:spPr>
          <a:xfrm>
            <a:off x="539552" y="76201"/>
            <a:ext cx="8229600" cy="544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POINTERS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38FB140-8C80-115E-2B9D-6F3DA7732123}"/>
              </a:ext>
            </a:extLst>
          </p:cNvPr>
          <p:cNvSpPr txBox="1">
            <a:spLocks/>
          </p:cNvSpPr>
          <p:nvPr/>
        </p:nvSpPr>
        <p:spPr>
          <a:xfrm>
            <a:off x="914400" y="838199"/>
            <a:ext cx="7854752" cy="5246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ENERGY </a:t>
            </a:r>
            <a:r>
              <a:rPr kumimoji="0" lang="en-US" sz="2600" b="1" i="0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TRANSITION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600" b="1" i="0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a multifaceted issue</a:t>
            </a:r>
          </a:p>
          <a:p>
            <a:pPr lvl="1">
              <a:buFont typeface="Calibri" panose="020F0502020204030204" pitchFamily="34" charset="0"/>
              <a:buChar char="—"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widespread ramifications</a:t>
            </a:r>
          </a:p>
          <a:p>
            <a:pPr lvl="1">
              <a:buFont typeface="Calibri" panose="020F0502020204030204" pitchFamily="34" charset="0"/>
              <a:buChar char="—"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multiple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conflicts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policy trade-offs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CURRENT DISCOURSE</a:t>
            </a:r>
            <a:endParaRPr kumimoji="0" lang="en-US" sz="2600" b="1" i="0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600" b="1" i="0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limited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NEED FOR BROADENING OF DISCOURSES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lang="en-US" sz="2600" b="1" dirty="0">
                <a:solidFill>
                  <a:sysClr val="windowText" lastClr="000000"/>
                </a:solidFill>
                <a:latin typeface="+mn-lt"/>
              </a:rPr>
              <a:t> political-economy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lang="en-US" sz="2600" b="1" dirty="0">
                <a:solidFill>
                  <a:sysClr val="windowText" lastClr="000000"/>
                </a:solidFill>
                <a:latin typeface="+mn-lt"/>
              </a:rPr>
              <a:t> philosophical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lang="en-US" sz="2600" b="1" dirty="0">
                <a:solidFill>
                  <a:sysClr val="windowText" lastClr="000000"/>
                </a:solidFill>
                <a:latin typeface="+mn-lt"/>
              </a:rPr>
              <a:t> m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eta-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physica</a:t>
            </a:r>
            <a:r>
              <a:rPr lang="en-US" sz="2600" b="1" dirty="0">
                <a:solidFill>
                  <a:sysClr val="windowText" lastClr="000000"/>
                </a:solidFill>
                <a:latin typeface="+mn-lt"/>
              </a:rPr>
              <a:t>l!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247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05195088-552D-3221-7177-944E30811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B7DCA55-1135-2E2C-02EC-59DB7A47EEA6}"/>
              </a:ext>
            </a:extLst>
          </p:cNvPr>
          <p:cNvSpPr txBox="1">
            <a:spLocks/>
          </p:cNvSpPr>
          <p:nvPr/>
        </p:nvSpPr>
        <p:spPr>
          <a:xfrm>
            <a:off x="149026" y="25717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FOCUS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BA2E9C6-4BE0-81F3-9381-2F468D136A3A}"/>
              </a:ext>
            </a:extLst>
          </p:cNvPr>
          <p:cNvSpPr txBox="1">
            <a:spLocks/>
          </p:cNvSpPr>
          <p:nvPr/>
        </p:nvSpPr>
        <p:spPr>
          <a:xfrm>
            <a:off x="539552" y="2286000"/>
            <a:ext cx="8229600" cy="228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To present a political-economy perspective on energy transition in the Asian context – with the view to develop an appreciation for the challenges faced by the region to progress its energy transition agenda 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617BFE-141B-70DA-8924-6177EEFA37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8D5ED40-7F17-40B3-AA3F-9442883CA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32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CEF8104-A069-674E-083C-F81ED8D1CA0F}"/>
              </a:ext>
            </a:extLst>
          </p:cNvPr>
          <p:cNvSpPr txBox="1">
            <a:spLocks/>
          </p:cNvSpPr>
          <p:nvPr/>
        </p:nvSpPr>
        <p:spPr>
          <a:xfrm>
            <a:off x="180975" y="271497"/>
            <a:ext cx="8229600" cy="909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CONTENT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7998B00-FBFC-96CD-E297-694BDCA68E2C}"/>
              </a:ext>
            </a:extLst>
          </p:cNvPr>
          <p:cNvSpPr txBox="1">
            <a:spLocks/>
          </p:cNvSpPr>
          <p:nvPr/>
        </p:nvSpPr>
        <p:spPr>
          <a:xfrm>
            <a:off x="2362200" y="1913549"/>
            <a:ext cx="5410200" cy="4323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indent="-34290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BACKDROP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lvl="2" indent="-34290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CONTEXT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lvl="2" indent="-34290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CHALLENGES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lvl="2" indent="-34290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POINTERS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3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5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4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26DC3F-60DB-8695-0762-56FC53216E9E}"/>
              </a:ext>
            </a:extLst>
          </p:cNvPr>
          <p:cNvSpPr txBox="1">
            <a:spLocks/>
          </p:cNvSpPr>
          <p:nvPr/>
        </p:nvSpPr>
        <p:spPr>
          <a:xfrm>
            <a:off x="374848" y="261157"/>
            <a:ext cx="8229600" cy="492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BACKDROP: </a:t>
            </a:r>
            <a:r>
              <a:rPr kumimoji="0" lang="en-US" sz="2400" b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ENERGY TRANSITION</a:t>
            </a:r>
            <a:endParaRPr kumimoji="0" lang="th-TH" sz="2400" b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22E6C5-E8D7-2EF2-F73D-7F929411C6C5}"/>
              </a:ext>
            </a:extLst>
          </p:cNvPr>
          <p:cNvSpPr txBox="1">
            <a:spLocks/>
          </p:cNvSpPr>
          <p:nvPr/>
        </p:nvSpPr>
        <p:spPr>
          <a:xfrm>
            <a:off x="914400" y="1146344"/>
            <a:ext cx="7495953" cy="46968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  <a:latin typeface="+mn-lt"/>
              </a:rPr>
              <a:t>CONTEMPORARY SIGNIFICANCE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Asian, Global contexts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IMPRIMATUR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Climate Change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  <a:latin typeface="+mn-lt"/>
              </a:rPr>
              <a:t>DISCOURSE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centrality of energy systems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defossilization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PREMISE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current discourse: narrow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NEED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alternative discourses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h-TH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283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5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B4D68DB-85A3-42C1-81CF-09063156F54C}"/>
              </a:ext>
            </a:extLst>
          </p:cNvPr>
          <p:cNvSpPr txBox="1">
            <a:spLocks/>
          </p:cNvSpPr>
          <p:nvPr/>
        </p:nvSpPr>
        <p:spPr>
          <a:xfrm>
            <a:off x="380063" y="97749"/>
            <a:ext cx="8229600" cy="604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THE ASIAN CONTEXT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825ED3-A93C-C5FB-0C6F-17ACEBE1B4AD}"/>
              </a:ext>
            </a:extLst>
          </p:cNvPr>
          <p:cNvSpPr txBox="1">
            <a:spLocks/>
          </p:cNvSpPr>
          <p:nvPr/>
        </p:nvSpPr>
        <p:spPr>
          <a:xfrm>
            <a:off x="550185" y="939866"/>
            <a:ext cx="8229600" cy="533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prstClr val="black"/>
                </a:solidFill>
                <a:latin typeface="+mn-lt"/>
              </a:rPr>
              <a:t>Asia: home to some of the fast-growing economies</a:t>
            </a:r>
          </a:p>
          <a:p>
            <a:endParaRPr lang="en-US" sz="2000" b="1" dirty="0">
              <a:solidFill>
                <a:prstClr val="black"/>
              </a:solidFill>
              <a:latin typeface="+mn-lt"/>
            </a:endParaRPr>
          </a:p>
          <a:p>
            <a:r>
              <a:rPr lang="en-US" b="1" dirty="0">
                <a:solidFill>
                  <a:prstClr val="black"/>
                </a:solidFill>
                <a:latin typeface="+mn-lt"/>
              </a:rPr>
              <a:t>Primary energy consumption: &gt;50% of global</a:t>
            </a:r>
          </a:p>
          <a:p>
            <a:endParaRPr lang="en-US" sz="2000" b="1" dirty="0">
              <a:solidFill>
                <a:prstClr val="black"/>
              </a:solidFill>
              <a:latin typeface="+mn-lt"/>
            </a:endParaRPr>
          </a:p>
          <a:p>
            <a:r>
              <a:rPr lang="en-US" b="1" dirty="0">
                <a:solidFill>
                  <a:prstClr val="black"/>
                </a:solidFill>
                <a:latin typeface="+mn-lt"/>
              </a:rPr>
              <a:t>Excessive dependence on fossil fuels (87%, 2021)</a:t>
            </a:r>
          </a:p>
          <a:p>
            <a:endParaRPr lang="en-US" sz="2000" b="1" dirty="0">
              <a:solidFill>
                <a:prstClr val="black"/>
              </a:solidFill>
              <a:latin typeface="+mn-lt"/>
            </a:endParaRPr>
          </a:p>
          <a:p>
            <a:r>
              <a:rPr lang="en-US" b="1" dirty="0">
                <a:solidFill>
                  <a:prstClr val="black"/>
                </a:solidFill>
                <a:latin typeface="+mn-lt"/>
              </a:rPr>
              <a:t>Largest coal importing countries (China, India, Japan and South Korea)</a:t>
            </a:r>
          </a:p>
          <a:p>
            <a:endParaRPr lang="en-US" sz="2000" b="1" dirty="0">
              <a:solidFill>
                <a:prstClr val="black"/>
              </a:solidFill>
              <a:latin typeface="+mn-lt"/>
            </a:endParaRPr>
          </a:p>
          <a:p>
            <a:r>
              <a:rPr lang="en-US" b="1" dirty="0">
                <a:solidFill>
                  <a:prstClr val="black"/>
                </a:solidFill>
                <a:latin typeface="+mn-lt"/>
              </a:rPr>
              <a:t>Annual CO2 emissions: &gt;58% of global (2021)</a:t>
            </a:r>
          </a:p>
          <a:p>
            <a:endParaRPr lang="en-US" sz="2000" b="1" dirty="0">
              <a:solidFill>
                <a:prstClr val="black"/>
              </a:solidFill>
              <a:latin typeface="+mn-lt"/>
            </a:endParaRPr>
          </a:p>
          <a:p>
            <a:r>
              <a:rPr lang="en-US" b="1" dirty="0">
                <a:solidFill>
                  <a:prstClr val="black"/>
                </a:solidFill>
                <a:latin typeface="+mn-lt"/>
              </a:rPr>
              <a:t>Coal power generation: 30% (1985) to 50% (2021)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4944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6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58FBC9-CF9E-DC71-4EC0-286BA2320DBC}"/>
              </a:ext>
            </a:extLst>
          </p:cNvPr>
          <p:cNvSpPr txBox="1">
            <a:spLocks/>
          </p:cNvSpPr>
          <p:nvPr/>
        </p:nvSpPr>
        <p:spPr>
          <a:xfrm>
            <a:off x="479520" y="35575"/>
            <a:ext cx="8229600" cy="452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ysClr val="windowText" lastClr="000000"/>
                </a:solidFill>
                <a:latin typeface="+mn-lt"/>
              </a:rPr>
              <a:t>THE ASIAN CONTEXT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(contd.)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E0C36FD-E12C-F076-5D26-1CA1DF088D52}"/>
              </a:ext>
            </a:extLst>
          </p:cNvPr>
          <p:cNvSpPr txBox="1">
            <a:spLocks/>
          </p:cNvSpPr>
          <p:nvPr/>
        </p:nvSpPr>
        <p:spPr>
          <a:xfrm>
            <a:off x="457200" y="372203"/>
            <a:ext cx="8229600" cy="452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ENERGY TRANSITION TARGETS</a:t>
            </a:r>
            <a:endParaRPr kumimoji="0" lang="en-BT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6D23199-8C13-0123-2DE9-EADD03D794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406484"/>
              </p:ext>
            </p:extLst>
          </p:nvPr>
        </p:nvGraphicFramePr>
        <p:xfrm>
          <a:off x="327121" y="824616"/>
          <a:ext cx="8534399" cy="5609318"/>
        </p:xfrm>
        <a:graphic>
          <a:graphicData uri="http://schemas.openxmlformats.org/drawingml/2006/table">
            <a:tbl>
              <a:tblPr/>
              <a:tblGrid>
                <a:gridCol w="1219199">
                  <a:extLst>
                    <a:ext uri="{9D8B030D-6E8A-4147-A177-3AD203B41FA5}">
                      <a16:colId xmlns:a16="http://schemas.microsoft.com/office/drawing/2014/main" val="131288226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4947763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129208299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49682651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783981624"/>
                    </a:ext>
                  </a:extLst>
                </a:gridCol>
              </a:tblGrid>
              <a:tr h="5926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SELECTED COUNTRIES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NET ZERO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EMISSION REDUCTION </a:t>
                      </a:r>
                      <a:br>
                        <a:rPr lang="en-US" sz="1800" b="1" dirty="0">
                          <a:effectLst/>
                          <a:latin typeface="+mn-lt"/>
                        </a:rPr>
                      </a:br>
                      <a:r>
                        <a:rPr lang="en-US" sz="1800" b="1" dirty="0">
                          <a:effectLst/>
                          <a:latin typeface="+mn-lt"/>
                        </a:rPr>
                        <a:t>(BY 2030)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RE SHARE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COAL PHASE-OUT COMMITMENT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144027"/>
                  </a:ext>
                </a:extLst>
              </a:tr>
              <a:tr h="5926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China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2060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65% </a:t>
                      </a:r>
                    </a:p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(2005)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25% energy-mix (2030)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latin typeface="+mn-lt"/>
                        </a:rPr>
                        <a:t>No longer funding the construction of new coal power projects overseas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748617"/>
                  </a:ext>
                </a:extLst>
              </a:tr>
              <a:tr h="5926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India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2070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45% </a:t>
                      </a:r>
                    </a:p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(2005)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50% electricity-mix (2030)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latin typeface="+mn-lt"/>
                        </a:rPr>
                        <a:t>Nothing specific on coal exit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615881"/>
                  </a:ext>
                </a:extLst>
              </a:tr>
              <a:tr h="5926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South Korea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2050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40% </a:t>
                      </a:r>
                    </a:p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(2018)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20% energy-mix (2030)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latin typeface="+mn-lt"/>
                        </a:rPr>
                        <a:t>2050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5147461"/>
                  </a:ext>
                </a:extLst>
              </a:tr>
              <a:tr h="7777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Indonesia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2060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32% </a:t>
                      </a:r>
                    </a:p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(2030 BAU)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23% energy-mix (2025); </a:t>
                      </a:r>
                      <a:br>
                        <a:rPr lang="en-US" sz="1800" b="1" dirty="0">
                          <a:effectLst/>
                          <a:latin typeface="+mn-lt"/>
                        </a:rPr>
                      </a:br>
                      <a:r>
                        <a:rPr lang="en-US" sz="1800" b="1" dirty="0">
                          <a:effectLst/>
                          <a:latin typeface="+mn-lt"/>
                        </a:rPr>
                        <a:t>31% (2050)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latin typeface="+mn-lt"/>
                        </a:rPr>
                        <a:t>2040 (access to finance)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2753"/>
                  </a:ext>
                </a:extLst>
              </a:tr>
              <a:tr h="5926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Thailand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2065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30% </a:t>
                      </a:r>
                    </a:p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(2030 BAU)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50% electricity-mix (2050)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latin typeface="+mn-lt"/>
                        </a:rPr>
                        <a:t>Nothing specific on coal exit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8298066"/>
                  </a:ext>
                </a:extLst>
              </a:tr>
              <a:tr h="6784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Japan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2050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46% </a:t>
                      </a:r>
                    </a:p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(2013)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60% energy-mix (incl. nuclear) by 2030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latin typeface="+mn-lt"/>
                        </a:rPr>
                        <a:t>2030 (inefficient coal power plants)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375767"/>
                  </a:ext>
                </a:extLst>
              </a:tr>
              <a:tr h="407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>
                          <a:effectLst/>
                          <a:latin typeface="+mn-lt"/>
                        </a:rPr>
                        <a:t>Vietnam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2050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16% </a:t>
                      </a:r>
                    </a:p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(2030 BAU)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1" dirty="0">
                          <a:latin typeface="+mn-lt"/>
                        </a:rPr>
                        <a:t>2040 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marL="25370" marR="25370" marT="16913" marB="1691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03775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1D3713B-7D42-EC69-D81A-D50466FF0709}"/>
              </a:ext>
            </a:extLst>
          </p:cNvPr>
          <p:cNvSpPr txBox="1"/>
          <p:nvPr/>
        </p:nvSpPr>
        <p:spPr>
          <a:xfrm>
            <a:off x="318913" y="6579242"/>
            <a:ext cx="42963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Source: Respective country NDCs; Financing the Energy Transition in Asia, 2022</a:t>
            </a:r>
          </a:p>
        </p:txBody>
      </p:sp>
    </p:spTree>
    <p:extLst>
      <p:ext uri="{BB962C8B-B14F-4D97-AF65-F5344CB8AC3E}">
        <p14:creationId xmlns:p14="http://schemas.microsoft.com/office/powerpoint/2010/main" val="327461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7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8F0048-A2C3-77F1-1D16-B42539B4798A}"/>
              </a:ext>
            </a:extLst>
          </p:cNvPr>
          <p:cNvSpPr txBox="1">
            <a:spLocks/>
          </p:cNvSpPr>
          <p:nvPr/>
        </p:nvSpPr>
        <p:spPr>
          <a:xfrm>
            <a:off x="285750" y="281011"/>
            <a:ext cx="8229600" cy="6869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CHALLENGES</a:t>
            </a:r>
            <a:endParaRPr kumimoji="0" lang="th-TH" sz="2400" b="1" i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0324B5-B1C0-4FFC-A9DB-5F6DC1A24716}"/>
              </a:ext>
            </a:extLst>
          </p:cNvPr>
          <p:cNvSpPr txBox="1">
            <a:spLocks/>
          </p:cNvSpPr>
          <p:nvPr/>
        </p:nvSpPr>
        <p:spPr>
          <a:xfrm>
            <a:off x="457200" y="1182028"/>
            <a:ext cx="8534399" cy="5142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Verdana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  <a:latin typeface="+mn-lt"/>
              </a:rPr>
              <a:t>MAGNITUDE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size, scale, and pace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DIMENSIONALITY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technical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economic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environment and social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cultural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political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56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8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8F0048-A2C3-77F1-1D16-B42539B4798A}"/>
              </a:ext>
            </a:extLst>
          </p:cNvPr>
          <p:cNvSpPr txBox="1">
            <a:spLocks/>
          </p:cNvSpPr>
          <p:nvPr/>
        </p:nvSpPr>
        <p:spPr>
          <a:xfrm>
            <a:off x="285750" y="281011"/>
            <a:ext cx="8229600" cy="6869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CHALLENGES (contd.)</a:t>
            </a:r>
            <a:endParaRPr kumimoji="0" lang="th-TH" sz="1600" b="1" i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0324B5-B1C0-4FFC-A9DB-5F6DC1A24716}"/>
              </a:ext>
            </a:extLst>
          </p:cNvPr>
          <p:cNvSpPr txBox="1">
            <a:spLocks/>
          </p:cNvSpPr>
          <p:nvPr/>
        </p:nvSpPr>
        <p:spPr>
          <a:xfrm>
            <a:off x="457200" y="1034834"/>
            <a:ext cx="8534399" cy="5289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Verdana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  <a:latin typeface="+mn-lt"/>
              </a:rPr>
              <a:t>OBSERVATION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energy transition: a complex issues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200" b="1" dirty="0">
                <a:solidFill>
                  <a:sysClr val="windowText" lastClr="000000"/>
                </a:solidFill>
                <a:latin typeface="+mn-lt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ILLUSTRATION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Thailand-ASEAN-World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Scenarios (BAU, Advanced – decarbonization, digitalization)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Verdana" pitchFamily="34" charset="0"/>
              </a:rPr>
              <a:t> Emphasis: economy-wide impacts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Verdan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—"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959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5931A7-A727-391E-E73B-53ACE4B9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283C-B07F-4B5B-868A-82FF226FC9F2}" type="slidenum">
              <a:rPr lang="en-US" smtClean="0"/>
              <a:t>9</a:t>
            </a:fld>
            <a:endParaRPr lang="en-US"/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421440-EE2D-02DF-5320-7842F646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6" y="5802988"/>
            <a:ext cx="957263" cy="95726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1C992F-3A52-6296-2082-3C7DAE284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/>
          <a:stretch/>
        </p:blipFill>
        <p:spPr>
          <a:xfrm>
            <a:off x="7382096" y="6010275"/>
            <a:ext cx="1612878" cy="4395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F214784-7CDC-F667-610E-ACA44EB15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" y="567844"/>
            <a:ext cx="8286750" cy="60706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523698-7FED-A74E-24BB-B82C07A645B8}"/>
              </a:ext>
            </a:extLst>
          </p:cNvPr>
          <p:cNvSpPr txBox="1"/>
          <p:nvPr/>
        </p:nvSpPr>
        <p:spPr>
          <a:xfrm>
            <a:off x="0" y="4462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WIDER IMPACTS OF ENERG TRANSITION: THAILAND</a:t>
            </a:r>
          </a:p>
        </p:txBody>
      </p:sp>
    </p:spTree>
    <p:extLst>
      <p:ext uri="{BB962C8B-B14F-4D97-AF65-F5344CB8AC3E}">
        <p14:creationId xmlns:p14="http://schemas.microsoft.com/office/powerpoint/2010/main" val="2912893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811</TotalTime>
  <Words>459</Words>
  <Application>Microsoft Office PowerPoint</Application>
  <PresentationFormat>On-screen Show (4:3)</PresentationFormat>
  <Paragraphs>158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 POLITICAL-ECONOMY OF ENERGY TRANSITION IN THE ASIAN CONTEXT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TRANSITION IN ASIA: A POLITICAL-ECONOMY PERSPECTIVE</dc:title>
  <dc:creator>Tshering Yangki</dc:creator>
  <cp:lastModifiedBy>Deepak Sharma</cp:lastModifiedBy>
  <cp:revision>12</cp:revision>
  <cp:lastPrinted>2023-01-11T07:13:26Z</cp:lastPrinted>
  <dcterms:created xsi:type="dcterms:W3CDTF">2023-01-11T03:48:17Z</dcterms:created>
  <dcterms:modified xsi:type="dcterms:W3CDTF">2023-10-15T16:32:19Z</dcterms:modified>
</cp:coreProperties>
</file>