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71" r:id="rId3"/>
    <p:sldId id="272" r:id="rId4"/>
    <p:sldId id="268" r:id="rId5"/>
    <p:sldId id="261" r:id="rId6"/>
    <p:sldId id="262" r:id="rId7"/>
    <p:sldId id="258" r:id="rId8"/>
    <p:sldId id="269" r:id="rId9"/>
  </p:sldIdLst>
  <p:sldSz cx="18288000" cy="10287000"/>
  <p:notesSz cx="18288000" cy="10287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5687"/>
  </p:normalViewPr>
  <p:slideViewPr>
    <p:cSldViewPr>
      <p:cViewPr varScale="1">
        <p:scale>
          <a:sx n="43" d="100"/>
          <a:sy n="43" d="100"/>
        </p:scale>
        <p:origin x="936" y="5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683B12-66EF-F449-BE4E-7D72CBE36D91}" type="datetimeFigureOut">
              <a:rPr lang="en-AU" smtClean="0"/>
              <a:t>12/10/2023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26FA0E-138B-3E41-BECE-97741EA9D6C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121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6FA0E-138B-3E41-BECE-97741EA9D6C2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0786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95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"/>
            <a:ext cx="18287999" cy="10286999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7823567" y="2119681"/>
            <a:ext cx="8907780" cy="7138670"/>
          </a:xfrm>
          <a:custGeom>
            <a:avLst/>
            <a:gdLst/>
            <a:ahLst/>
            <a:cxnLst/>
            <a:rect l="l" t="t" r="r" b="b"/>
            <a:pathLst>
              <a:path w="8907780" h="7138670">
                <a:moveTo>
                  <a:pt x="8621809" y="7138618"/>
                </a:moveTo>
                <a:lnTo>
                  <a:pt x="285749" y="7138618"/>
                </a:lnTo>
                <a:lnTo>
                  <a:pt x="239399" y="7134878"/>
                </a:lnTo>
                <a:lnTo>
                  <a:pt x="195430" y="7124050"/>
                </a:lnTo>
                <a:lnTo>
                  <a:pt x="154430" y="7106723"/>
                </a:lnTo>
                <a:lnTo>
                  <a:pt x="116989" y="7083485"/>
                </a:lnTo>
                <a:lnTo>
                  <a:pt x="83693" y="7054924"/>
                </a:lnTo>
                <a:lnTo>
                  <a:pt x="55132" y="7021628"/>
                </a:lnTo>
                <a:lnTo>
                  <a:pt x="31894" y="6984187"/>
                </a:lnTo>
                <a:lnTo>
                  <a:pt x="14567" y="6943187"/>
                </a:lnTo>
                <a:lnTo>
                  <a:pt x="3739" y="6899218"/>
                </a:lnTo>
                <a:lnTo>
                  <a:pt x="0" y="6852875"/>
                </a:lnTo>
                <a:lnTo>
                  <a:pt x="0" y="285742"/>
                </a:lnTo>
                <a:lnTo>
                  <a:pt x="3739" y="239399"/>
                </a:lnTo>
                <a:lnTo>
                  <a:pt x="14567" y="195430"/>
                </a:lnTo>
                <a:lnTo>
                  <a:pt x="31894" y="154431"/>
                </a:lnTo>
                <a:lnTo>
                  <a:pt x="55132" y="116989"/>
                </a:lnTo>
                <a:lnTo>
                  <a:pt x="83693" y="83693"/>
                </a:lnTo>
                <a:lnTo>
                  <a:pt x="116989" y="55132"/>
                </a:lnTo>
                <a:lnTo>
                  <a:pt x="154430" y="31894"/>
                </a:lnTo>
                <a:lnTo>
                  <a:pt x="195430" y="14567"/>
                </a:lnTo>
                <a:lnTo>
                  <a:pt x="239399" y="3739"/>
                </a:lnTo>
                <a:lnTo>
                  <a:pt x="285745" y="0"/>
                </a:lnTo>
                <a:lnTo>
                  <a:pt x="8621813" y="0"/>
                </a:lnTo>
                <a:lnTo>
                  <a:pt x="8668159" y="3739"/>
                </a:lnTo>
                <a:lnTo>
                  <a:pt x="8712127" y="14567"/>
                </a:lnTo>
                <a:lnTo>
                  <a:pt x="8753127" y="31894"/>
                </a:lnTo>
                <a:lnTo>
                  <a:pt x="8790568" y="55132"/>
                </a:lnTo>
                <a:lnTo>
                  <a:pt x="8823864" y="83693"/>
                </a:lnTo>
                <a:lnTo>
                  <a:pt x="8852425" y="116989"/>
                </a:lnTo>
                <a:lnTo>
                  <a:pt x="8875664" y="154431"/>
                </a:lnTo>
                <a:lnTo>
                  <a:pt x="8892991" y="195430"/>
                </a:lnTo>
                <a:lnTo>
                  <a:pt x="8903819" y="239399"/>
                </a:lnTo>
                <a:lnTo>
                  <a:pt x="8907558" y="285742"/>
                </a:lnTo>
                <a:lnTo>
                  <a:pt x="8907558" y="6852875"/>
                </a:lnTo>
                <a:lnTo>
                  <a:pt x="8903819" y="6899218"/>
                </a:lnTo>
                <a:lnTo>
                  <a:pt x="8892991" y="6943187"/>
                </a:lnTo>
                <a:lnTo>
                  <a:pt x="8875664" y="6984187"/>
                </a:lnTo>
                <a:lnTo>
                  <a:pt x="8852425" y="7021628"/>
                </a:lnTo>
                <a:lnTo>
                  <a:pt x="8823864" y="7054924"/>
                </a:lnTo>
                <a:lnTo>
                  <a:pt x="8790568" y="7083485"/>
                </a:lnTo>
                <a:lnTo>
                  <a:pt x="8753127" y="7106723"/>
                </a:lnTo>
                <a:lnTo>
                  <a:pt x="8712127" y="7124050"/>
                </a:lnTo>
                <a:lnTo>
                  <a:pt x="8668159" y="7134878"/>
                </a:lnTo>
                <a:lnTo>
                  <a:pt x="8621809" y="7138618"/>
                </a:lnTo>
                <a:close/>
              </a:path>
            </a:pathLst>
          </a:custGeom>
          <a:solidFill>
            <a:srgbClr val="B0BE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7878713" y="2119681"/>
            <a:ext cx="8851265" cy="7134225"/>
          </a:xfrm>
          <a:custGeom>
            <a:avLst/>
            <a:gdLst/>
            <a:ahLst/>
            <a:cxnLst/>
            <a:rect l="l" t="t" r="r" b="b"/>
            <a:pathLst>
              <a:path w="8851265" h="7134225">
                <a:moveTo>
                  <a:pt x="230571" y="0"/>
                </a:moveTo>
                <a:lnTo>
                  <a:pt x="8565007" y="0"/>
                </a:lnTo>
                <a:lnTo>
                  <a:pt x="8611348" y="3737"/>
                </a:lnTo>
                <a:lnTo>
                  <a:pt x="8655308" y="14558"/>
                </a:lnTo>
                <a:lnTo>
                  <a:pt x="8696300" y="31875"/>
                </a:lnTo>
                <a:lnTo>
                  <a:pt x="8733734" y="55099"/>
                </a:lnTo>
                <a:lnTo>
                  <a:pt x="8767023" y="83642"/>
                </a:lnTo>
                <a:lnTo>
                  <a:pt x="8795579" y="116917"/>
                </a:lnTo>
                <a:lnTo>
                  <a:pt x="8818813" y="154336"/>
                </a:lnTo>
                <a:lnTo>
                  <a:pt x="8836137" y="195310"/>
                </a:lnTo>
                <a:lnTo>
                  <a:pt x="8846963" y="239252"/>
                </a:lnTo>
                <a:lnTo>
                  <a:pt x="8850702" y="285574"/>
                </a:lnTo>
                <a:lnTo>
                  <a:pt x="8850702" y="6848649"/>
                </a:lnTo>
                <a:lnTo>
                  <a:pt x="8846963" y="6894971"/>
                </a:lnTo>
                <a:lnTo>
                  <a:pt x="8836137" y="6938913"/>
                </a:lnTo>
                <a:lnTo>
                  <a:pt x="8818813" y="6979887"/>
                </a:lnTo>
                <a:lnTo>
                  <a:pt x="8795579" y="7017306"/>
                </a:lnTo>
                <a:lnTo>
                  <a:pt x="8767023" y="7050581"/>
                </a:lnTo>
                <a:lnTo>
                  <a:pt x="8733734" y="7079124"/>
                </a:lnTo>
                <a:lnTo>
                  <a:pt x="8696300" y="7102348"/>
                </a:lnTo>
                <a:lnTo>
                  <a:pt x="8655308" y="7119664"/>
                </a:lnTo>
                <a:lnTo>
                  <a:pt x="8611348" y="7130485"/>
                </a:lnTo>
                <a:lnTo>
                  <a:pt x="8565007" y="7134223"/>
                </a:lnTo>
                <a:lnTo>
                  <a:pt x="230571" y="7134223"/>
                </a:lnTo>
                <a:lnTo>
                  <a:pt x="184230" y="7130485"/>
                </a:lnTo>
                <a:lnTo>
                  <a:pt x="140270" y="7119664"/>
                </a:lnTo>
                <a:lnTo>
                  <a:pt x="99278" y="7102348"/>
                </a:lnTo>
                <a:lnTo>
                  <a:pt x="61844" y="7079124"/>
                </a:lnTo>
                <a:lnTo>
                  <a:pt x="28555" y="7050581"/>
                </a:lnTo>
                <a:lnTo>
                  <a:pt x="0" y="7017306"/>
                </a:lnTo>
              </a:path>
              <a:path w="8851265" h="7134225">
                <a:moveTo>
                  <a:pt x="13839" y="100790"/>
                </a:moveTo>
                <a:lnTo>
                  <a:pt x="61844" y="55099"/>
                </a:lnTo>
                <a:lnTo>
                  <a:pt x="99278" y="31875"/>
                </a:lnTo>
                <a:lnTo>
                  <a:pt x="140270" y="14558"/>
                </a:lnTo>
                <a:lnTo>
                  <a:pt x="184230" y="3737"/>
                </a:lnTo>
                <a:lnTo>
                  <a:pt x="230571" y="0"/>
                </a:lnTo>
              </a:path>
            </a:pathLst>
          </a:custGeom>
          <a:ln w="3808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931103" y="4123152"/>
            <a:ext cx="5329555" cy="2743200"/>
          </a:xfrm>
          <a:custGeom>
            <a:avLst/>
            <a:gdLst/>
            <a:ahLst/>
            <a:cxnLst/>
            <a:rect l="l" t="t" r="r" b="b"/>
            <a:pathLst>
              <a:path w="5329555" h="2743200">
                <a:moveTo>
                  <a:pt x="3494289" y="2743199"/>
                </a:moveTo>
                <a:lnTo>
                  <a:pt x="3494289" y="2156154"/>
                </a:lnTo>
                <a:lnTo>
                  <a:pt x="0" y="2156154"/>
                </a:lnTo>
                <a:lnTo>
                  <a:pt x="0" y="587044"/>
                </a:lnTo>
                <a:lnTo>
                  <a:pt x="3494289" y="587044"/>
                </a:lnTo>
                <a:lnTo>
                  <a:pt x="3494289" y="0"/>
                </a:lnTo>
                <a:lnTo>
                  <a:pt x="5329341" y="1371599"/>
                </a:lnTo>
                <a:lnTo>
                  <a:pt x="3494289" y="2743199"/>
                </a:lnTo>
                <a:close/>
              </a:path>
            </a:pathLst>
          </a:custGeom>
          <a:solidFill>
            <a:srgbClr val="EFF0F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30074" y="2658811"/>
            <a:ext cx="152400" cy="152399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30074" y="3411286"/>
            <a:ext cx="152400" cy="152399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30074" y="4916236"/>
            <a:ext cx="152400" cy="1523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準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914400" y="9566910"/>
            <a:ext cx="4206240" cy="276999"/>
          </a:xfrm>
        </p:spPr>
        <p:txBody>
          <a:bodyPr/>
          <a:lstStyle/>
          <a:p>
            <a:fld id="{A78D6CFB-7E9F-4517-9C6C-7920C3455632}" type="datetime1">
              <a:rPr kumimoji="1" lang="ja-JP" altLang="en-US" smtClean="0"/>
              <a:t>2023/10/12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217920" y="9566910"/>
            <a:ext cx="5852160" cy="276999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167361" y="9566910"/>
            <a:ext cx="4206240" cy="276999"/>
          </a:xfrm>
        </p:spPr>
        <p:txBody>
          <a:bodyPr/>
          <a:lstStyle/>
          <a:p>
            <a:fld id="{D9550142-B990-490A-A107-ED7302A7FD5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370101" y="282960"/>
            <a:ext cx="17548621" cy="553998"/>
          </a:xfrm>
        </p:spPr>
        <p:txBody>
          <a:bodyPr wrap="square">
            <a:spAutoFit/>
          </a:bodyPr>
          <a:lstStyle>
            <a:lvl1pPr algn="l">
              <a:defRPr lang="ja-JP" altLang="en-US" sz="36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8" name="テキスト プレースホルダー 9"/>
          <p:cNvSpPr>
            <a:spLocks noGrp="1"/>
          </p:cNvSpPr>
          <p:nvPr>
            <p:ph type="body" sz="quarter" idx="13" hasCustomPrompt="1"/>
          </p:nvPr>
        </p:nvSpPr>
        <p:spPr>
          <a:xfrm>
            <a:off x="370697" y="9463981"/>
            <a:ext cx="17347794" cy="242375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575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（資料）●●</a:t>
            </a:r>
          </a:p>
        </p:txBody>
      </p:sp>
      <p:sp>
        <p:nvSpPr>
          <p:cNvPr id="9" name="テキスト プレースホルダー 9"/>
          <p:cNvSpPr>
            <a:spLocks noGrp="1"/>
          </p:cNvSpPr>
          <p:nvPr>
            <p:ph type="body" sz="quarter" idx="14" hasCustomPrompt="1"/>
          </p:nvPr>
        </p:nvSpPr>
        <p:spPr>
          <a:xfrm>
            <a:off x="370698" y="4657447"/>
            <a:ext cx="2781211" cy="461665"/>
          </a:xfrm>
          <a:noFill/>
        </p:spPr>
        <p:txBody>
          <a:bodyPr wrap="non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30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説明文（</a:t>
            </a:r>
            <a:r>
              <a:rPr kumimoji="1" lang="en-US" altLang="ja-JP" dirty="0"/>
              <a:t>20pt</a:t>
            </a:r>
            <a:r>
              <a:rPr kumimoji="1" lang="ja-JP" altLang="en-US" dirty="0"/>
              <a:t>）</a:t>
            </a:r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5" hasCustomPrompt="1"/>
          </p:nvPr>
        </p:nvSpPr>
        <p:spPr>
          <a:xfrm>
            <a:off x="370102" y="5653943"/>
            <a:ext cx="1946046" cy="323165"/>
          </a:xfrm>
          <a:noFill/>
        </p:spPr>
        <p:txBody>
          <a:bodyPr wrap="non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1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説明文（</a:t>
            </a:r>
            <a:r>
              <a:rPr kumimoji="1" lang="en-US" altLang="ja-JP" dirty="0"/>
              <a:t>14pt</a:t>
            </a:r>
            <a:r>
              <a:rPr kumimoji="1" lang="ja-JP" altLang="en-US" dirty="0"/>
              <a:t>）</a:t>
            </a:r>
          </a:p>
        </p:txBody>
      </p:sp>
      <p:sp>
        <p:nvSpPr>
          <p:cNvPr id="11" name="テキスト プレースホルダー 9"/>
          <p:cNvSpPr>
            <a:spLocks noGrp="1"/>
          </p:cNvSpPr>
          <p:nvPr>
            <p:ph type="body" sz="quarter" idx="16" hasCustomPrompt="1"/>
          </p:nvPr>
        </p:nvSpPr>
        <p:spPr>
          <a:xfrm>
            <a:off x="370102" y="6547657"/>
            <a:ext cx="1655903" cy="242374"/>
          </a:xfrm>
          <a:noFill/>
        </p:spPr>
        <p:txBody>
          <a:bodyPr wrap="non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575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説明文（</a:t>
            </a:r>
            <a:r>
              <a:rPr kumimoji="1" lang="en-US" altLang="ja-JP" dirty="0"/>
              <a:t>10.5pt</a:t>
            </a:r>
            <a:r>
              <a:rPr kumimoji="1" lang="ja-JP" altLang="en-US" dirty="0"/>
              <a:t>）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7"/>
          </p:nvPr>
        </p:nvSpPr>
        <p:spPr>
          <a:xfrm>
            <a:off x="369277" y="1147056"/>
            <a:ext cx="17549446" cy="679774"/>
          </a:xfrm>
          <a:solidFill>
            <a:srgbClr val="99D6EC"/>
          </a:solidFill>
          <a:ln>
            <a:noFill/>
          </a:ln>
        </p:spPr>
        <p:txBody>
          <a:bodyPr vert="horz" wrap="square" lIns="216000" tIns="108000" rIns="216000" bIns="108000" rtlCol="0" anchor="t" anchorCtr="0">
            <a:spAutoFit/>
          </a:bodyPr>
          <a:lstStyle>
            <a:lvl1pPr>
              <a:defRPr lang="ja-JP" altLang="en-US" sz="30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marL="385763" lvl="0" indent="-385763">
              <a:spcBef>
                <a:spcPts val="900"/>
              </a:spcBef>
              <a:spcAft>
                <a:spcPts val="900"/>
              </a:spcAft>
              <a:buClr>
                <a:srgbClr val="002060"/>
              </a:buClr>
              <a:buFont typeface="Wingdings" panose="05000000000000000000" pitchFamily="2" charset="2"/>
              <a:buChar char="l"/>
            </a:pPr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49757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8287999" cy="10286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885575" y="2223829"/>
            <a:ext cx="5552440" cy="3787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224892" y="3248323"/>
            <a:ext cx="15838214" cy="6207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5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342900"/>
            <a:ext cx="17907000" cy="3270767"/>
          </a:xfrm>
          <a:prstGeom prst="rect">
            <a:avLst/>
          </a:prstGeom>
        </p:spPr>
        <p:txBody>
          <a:bodyPr vert="horz" wrap="square" lIns="0" tIns="200660" rIns="0" bIns="0" rtlCol="0">
            <a:spAutoFit/>
          </a:bodyPr>
          <a:lstStyle/>
          <a:p>
            <a:pPr marL="12700" marR="2663190" algn="ctr">
              <a:lnSpc>
                <a:spcPts val="12600"/>
              </a:lnSpc>
              <a:spcBef>
                <a:spcPts val="1580"/>
              </a:spcBef>
            </a:pPr>
            <a:r>
              <a:rPr lang="en-GB" sz="8000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Decarbonization</a:t>
            </a:r>
            <a:r>
              <a:rPr lang="en-GB" sz="8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Energy Security and  Geopolitical Implications</a:t>
            </a:r>
            <a:endParaRPr sz="8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05000" y="4533900"/>
            <a:ext cx="12878435" cy="5519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GB" sz="4400" b="1" spc="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October 2023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endParaRPr lang="en-GB" sz="4400" b="1" spc="2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GB" sz="4400" b="1" spc="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Hisashi</a:t>
            </a:r>
            <a:r>
              <a:rPr lang="en-GB" sz="4400" b="1" spc="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Yoshikawa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GB" sz="4400" b="1" spc="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Professor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GB" sz="4400" b="1" spc="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Graduate School of Public Policy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GB" sz="4400" b="1" spc="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University of Tokyo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GB" sz="4400" b="1" spc="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Research Director</a:t>
            </a:r>
          </a:p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GB" sz="4400" b="1" spc="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Canon Institute for Global Studies</a:t>
            </a:r>
            <a:endParaRPr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906000" y="3103756"/>
            <a:ext cx="8021426" cy="4443671"/>
          </a:xfrm>
        </p:spPr>
        <p:txBody>
          <a:bodyPr/>
          <a:lstStyle/>
          <a:p>
            <a:r>
              <a:rPr kumimoji="1" lang="en-US" altLang="ja-JP" sz="4400" b="1" dirty="0" smtClean="0"/>
              <a:t>History</a:t>
            </a:r>
            <a:r>
              <a:rPr kumimoji="1" lang="en-US" altLang="ja-JP" sz="4400" dirty="0" smtClean="0"/>
              <a:t/>
            </a:r>
            <a:br>
              <a:rPr kumimoji="1" lang="en-US" altLang="ja-JP" sz="4400" dirty="0" smtClean="0"/>
            </a:br>
            <a:r>
              <a:rPr kumimoji="1" lang="en-US" altLang="ja-JP" sz="4400" dirty="0" smtClean="0"/>
              <a:t/>
            </a:r>
            <a:br>
              <a:rPr kumimoji="1" lang="en-US" altLang="ja-JP" sz="4400" dirty="0" smtClean="0"/>
            </a:br>
            <a:r>
              <a:rPr kumimoji="1" lang="en-US" altLang="ja-JP" sz="4400" dirty="0"/>
              <a:t/>
            </a:r>
            <a:br>
              <a:rPr kumimoji="1" lang="en-US" altLang="ja-JP" sz="4400" dirty="0"/>
            </a:br>
            <a:r>
              <a:rPr kumimoji="1" lang="en-US" altLang="ja-JP" sz="4400" dirty="0" smtClean="0"/>
              <a:t> Energy (Oil) :</a:t>
            </a:r>
            <a:br>
              <a:rPr kumimoji="1" lang="en-US" altLang="ja-JP" sz="4400" dirty="0" smtClean="0"/>
            </a:br>
            <a:r>
              <a:rPr kumimoji="1" lang="en-US" altLang="ja-JP" sz="4400" dirty="0" smtClean="0"/>
              <a:t> caused international conflicts in the  past</a:t>
            </a:r>
            <a:endParaRPr kumimoji="1" lang="ja-JP" altLang="en-US" sz="4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2"/>
          </p:nvPr>
        </p:nvSpPr>
        <p:spPr>
          <a:xfrm>
            <a:off x="609600" y="3086100"/>
            <a:ext cx="6934200" cy="6547946"/>
          </a:xfrm>
        </p:spPr>
        <p:txBody>
          <a:bodyPr/>
          <a:lstStyle/>
          <a:p>
            <a:r>
              <a:rPr kumimoji="1" lang="en-US" altLang="ja-JP" sz="4400" b="1" dirty="0" smtClean="0"/>
              <a:t>Nowadays</a:t>
            </a:r>
          </a:p>
          <a:p>
            <a:endParaRPr kumimoji="1" lang="en-US" altLang="ja-JP" sz="4400" dirty="0"/>
          </a:p>
          <a:p>
            <a:r>
              <a:rPr kumimoji="1" lang="en-US" altLang="ja-JP" sz="4400" dirty="0" smtClean="0"/>
              <a:t>Drastically changing global energy environment</a:t>
            </a:r>
          </a:p>
          <a:p>
            <a:endParaRPr kumimoji="1" lang="en-US" altLang="ja-JP" sz="4400" dirty="0"/>
          </a:p>
          <a:p>
            <a:r>
              <a:rPr kumimoji="1" lang="en-US" altLang="ja-JP" sz="4400" dirty="0" smtClean="0"/>
              <a:t> - “Energy Crisis”</a:t>
            </a:r>
          </a:p>
          <a:p>
            <a:endParaRPr kumimoji="1" lang="en-US" altLang="ja-JP" sz="4400" dirty="0"/>
          </a:p>
          <a:p>
            <a:endParaRPr kumimoji="1" lang="en-US" altLang="ja-JP" sz="4400" dirty="0" smtClean="0"/>
          </a:p>
          <a:p>
            <a:r>
              <a:rPr kumimoji="1" lang="en-US" altLang="ja-JP" sz="4400" dirty="0" smtClean="0"/>
              <a:t>Energy Security</a:t>
            </a:r>
          </a:p>
          <a:p>
            <a:endParaRPr kumimoji="1" lang="ja-JP" altLang="en-US" dirty="0"/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381000" y="190501"/>
            <a:ext cx="17907000" cy="24622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Trebuchet MS"/>
                <a:ea typeface="+mj-ea"/>
                <a:cs typeface="Trebuchet MS"/>
              </a:defRPr>
            </a:lvl1pPr>
          </a:lstStyle>
          <a:p>
            <a:r>
              <a:rPr lang="en-GB" altLang="ja-JP" sz="80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energy security and geopolitics?</a:t>
            </a:r>
          </a:p>
          <a:p>
            <a:r>
              <a:rPr lang="en-GB" altLang="ja-JP" sz="80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GB" altLang="ja-JP" sz="80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Rapidly </a:t>
            </a:r>
            <a:r>
              <a:rPr lang="en-GB" altLang="ja-JP" sz="80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changing global environment</a:t>
            </a:r>
            <a:endParaRPr kumimoji="1" lang="ja-JP" altLang="en-US" sz="8000" kern="0" dirty="0"/>
          </a:p>
        </p:txBody>
      </p:sp>
    </p:spTree>
    <p:extLst>
      <p:ext uri="{BB962C8B-B14F-4D97-AF65-F5344CB8AC3E}">
        <p14:creationId xmlns:p14="http://schemas.microsoft.com/office/powerpoint/2010/main" val="1242422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プレースホルダー 7"/>
          <p:cNvSpPr>
            <a:spLocks noGrp="1"/>
          </p:cNvSpPr>
          <p:nvPr>
            <p:ph type="body" sz="quarter" idx="17"/>
          </p:nvPr>
        </p:nvSpPr>
        <p:spPr>
          <a:xfrm>
            <a:off x="152400" y="2079338"/>
            <a:ext cx="18135599" cy="1420426"/>
          </a:xfrm>
          <a:solidFill>
            <a:srgbClr val="99D6EC"/>
          </a:solidFill>
        </p:spPr>
        <p:txBody>
          <a:bodyPr/>
          <a:lstStyle/>
          <a:p>
            <a:pPr marL="316532" indent="-316532">
              <a:lnSpc>
                <a:spcPct val="150000"/>
              </a:lnSpc>
            </a:pPr>
            <a:r>
              <a:rPr lang="en-US" altLang="ja-JP" sz="2800" b="1" dirty="0" smtClean="0">
                <a:solidFill>
                  <a:prstClr val="black"/>
                </a:solidFill>
              </a:rPr>
              <a:t>More than 140 countries</a:t>
            </a:r>
            <a:r>
              <a:rPr lang="ja-JP" altLang="en-US" sz="2800" b="1" dirty="0" smtClean="0">
                <a:solidFill>
                  <a:prstClr val="black"/>
                </a:solidFill>
              </a:rPr>
              <a:t> </a:t>
            </a:r>
            <a:r>
              <a:rPr lang="en-US" altLang="ja-JP" sz="2800" b="1" dirty="0" smtClean="0">
                <a:solidFill>
                  <a:prstClr val="black"/>
                </a:solidFill>
              </a:rPr>
              <a:t>and regions declared carbon neutrality by 2050. In addition, the other countries declared CN by 2060 or 2070.</a:t>
            </a:r>
            <a:endParaRPr lang="en-US" altLang="ja-JP" sz="2800" dirty="0">
              <a:solidFill>
                <a:prstClr val="black"/>
              </a:solidFill>
            </a:endParaRPr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13"/>
          </p:nvPr>
        </p:nvSpPr>
        <p:spPr>
          <a:xfrm>
            <a:off x="2059891" y="9683405"/>
            <a:ext cx="13826051" cy="506870"/>
          </a:xfrm>
        </p:spPr>
        <p:txBody>
          <a:bodyPr/>
          <a:lstStyle/>
          <a:p>
            <a:pPr lvl="0">
              <a:lnSpc>
                <a:spcPct val="90000"/>
              </a:lnSpc>
              <a:buClrTx/>
            </a:pPr>
            <a:r>
              <a:rPr lang="en-US" altLang="ja-JP" sz="1136" dirty="0">
                <a:solidFill>
                  <a:prstClr val="black"/>
                </a:solidFill>
              </a:rPr>
              <a:t>1) </a:t>
            </a:r>
            <a:r>
              <a:rPr lang="ja-JP" altLang="en-US" sz="1136" dirty="0">
                <a:solidFill>
                  <a:prstClr val="black"/>
                </a:solidFill>
              </a:rPr>
              <a:t>①</a:t>
            </a:r>
            <a:r>
              <a:rPr lang="en-US" altLang="ja-JP" sz="1136" dirty="0">
                <a:solidFill>
                  <a:prstClr val="black"/>
                </a:solidFill>
              </a:rPr>
              <a:t>Climate Ambition Alliance</a:t>
            </a:r>
            <a:r>
              <a:rPr lang="ja-JP" altLang="en-US" sz="1136" dirty="0" err="1">
                <a:solidFill>
                  <a:prstClr val="black"/>
                </a:solidFill>
              </a:rPr>
              <a:t>への</a:t>
            </a:r>
            <a:r>
              <a:rPr lang="ja-JP" altLang="en-US" sz="1136" dirty="0">
                <a:solidFill>
                  <a:prstClr val="black"/>
                </a:solidFill>
              </a:rPr>
              <a:t>参加国、②国連への長期戦略の提出による</a:t>
            </a:r>
            <a:r>
              <a:rPr lang="en-US" altLang="ja-JP" sz="1136" dirty="0">
                <a:solidFill>
                  <a:prstClr val="black"/>
                </a:solidFill>
              </a:rPr>
              <a:t>2050</a:t>
            </a:r>
            <a:r>
              <a:rPr lang="ja-JP" altLang="en-US" sz="1136" dirty="0">
                <a:solidFill>
                  <a:prstClr val="black"/>
                </a:solidFill>
              </a:rPr>
              <a:t>年</a:t>
            </a:r>
            <a:r>
              <a:rPr lang="en-US" altLang="ja-JP" sz="1136" dirty="0">
                <a:solidFill>
                  <a:prstClr val="black"/>
                </a:solidFill>
              </a:rPr>
              <a:t>CN</a:t>
            </a:r>
            <a:r>
              <a:rPr lang="ja-JP" altLang="en-US" sz="1136" dirty="0">
                <a:solidFill>
                  <a:prstClr val="black"/>
                </a:solidFill>
              </a:rPr>
              <a:t>表明国、</a:t>
            </a:r>
            <a:r>
              <a:rPr lang="en-US" altLang="ja-JP" sz="1136" dirty="0">
                <a:solidFill>
                  <a:prstClr val="black"/>
                </a:solidFill>
              </a:rPr>
              <a:t>2021</a:t>
            </a:r>
            <a:r>
              <a:rPr lang="ja-JP" altLang="en-US" sz="1136" dirty="0">
                <a:solidFill>
                  <a:prstClr val="black"/>
                </a:solidFill>
              </a:rPr>
              <a:t>年</a:t>
            </a:r>
            <a:r>
              <a:rPr lang="en-US" altLang="ja-JP" sz="1136" dirty="0">
                <a:solidFill>
                  <a:prstClr val="black"/>
                </a:solidFill>
              </a:rPr>
              <a:t>4</a:t>
            </a:r>
            <a:r>
              <a:rPr lang="ja-JP" altLang="en-US" sz="1136" dirty="0">
                <a:solidFill>
                  <a:prstClr val="black"/>
                </a:solidFill>
              </a:rPr>
              <a:t>月の気候サミット・</a:t>
            </a:r>
            <a:r>
              <a:rPr lang="en-US" altLang="ja-JP" sz="1136" dirty="0">
                <a:solidFill>
                  <a:prstClr val="black"/>
                </a:solidFill>
              </a:rPr>
              <a:t>COP26</a:t>
            </a:r>
            <a:r>
              <a:rPr lang="ja-JP" altLang="en-US" sz="1136" dirty="0">
                <a:solidFill>
                  <a:prstClr val="black"/>
                </a:solidFill>
              </a:rPr>
              <a:t>等における</a:t>
            </a:r>
            <a:r>
              <a:rPr lang="en-US" altLang="ja-JP" sz="1136" dirty="0">
                <a:solidFill>
                  <a:prstClr val="black"/>
                </a:solidFill>
              </a:rPr>
              <a:t>2050</a:t>
            </a:r>
            <a:r>
              <a:rPr lang="ja-JP" altLang="en-US" sz="1136" dirty="0">
                <a:solidFill>
                  <a:prstClr val="black"/>
                </a:solidFill>
              </a:rPr>
              <a:t>年</a:t>
            </a:r>
            <a:r>
              <a:rPr lang="en-US" altLang="ja-JP" sz="1136" dirty="0">
                <a:solidFill>
                  <a:prstClr val="black"/>
                </a:solidFill>
              </a:rPr>
              <a:t>CN</a:t>
            </a:r>
            <a:r>
              <a:rPr lang="ja-JP" altLang="en-US" sz="1136" dirty="0">
                <a:solidFill>
                  <a:prstClr val="black"/>
                </a:solidFill>
              </a:rPr>
              <a:t>表明国等をカウントし、経済産業省作成（</a:t>
            </a:r>
            <a:r>
              <a:rPr lang="en-US" altLang="ja-JP" sz="1136" dirty="0">
                <a:solidFill>
                  <a:prstClr val="black"/>
                </a:solidFill>
              </a:rPr>
              <a:t>2021</a:t>
            </a:r>
            <a:r>
              <a:rPr lang="ja-JP" altLang="en-US" sz="1136" dirty="0">
                <a:solidFill>
                  <a:prstClr val="black"/>
                </a:solidFill>
              </a:rPr>
              <a:t>年</a:t>
            </a:r>
            <a:r>
              <a:rPr lang="en-US" altLang="ja-JP" sz="1136" dirty="0">
                <a:solidFill>
                  <a:prstClr val="black"/>
                </a:solidFill>
              </a:rPr>
              <a:t>11</a:t>
            </a:r>
            <a:r>
              <a:rPr lang="ja-JP" altLang="en-US" sz="1136" dirty="0">
                <a:solidFill>
                  <a:prstClr val="black"/>
                </a:solidFill>
              </a:rPr>
              <a:t>月</a:t>
            </a:r>
            <a:r>
              <a:rPr lang="en-US" altLang="ja-JP" sz="1136" dirty="0">
                <a:solidFill>
                  <a:prstClr val="black"/>
                </a:solidFill>
              </a:rPr>
              <a:t>9</a:t>
            </a:r>
            <a:r>
              <a:rPr lang="ja-JP" altLang="en-US" sz="1136" dirty="0">
                <a:solidFill>
                  <a:prstClr val="black"/>
                </a:solidFill>
              </a:rPr>
              <a:t>日時点）　　</a:t>
            </a:r>
          </a:p>
          <a:p>
            <a:r>
              <a:rPr lang="ja-JP" altLang="en-US" sz="1136" dirty="0">
                <a:solidFill>
                  <a:prstClr val="black"/>
                </a:solidFill>
              </a:rPr>
              <a:t>　　①</a:t>
            </a:r>
            <a:r>
              <a:rPr lang="en-US" altLang="ja-JP" sz="1136" dirty="0">
                <a:solidFill>
                  <a:prstClr val="black"/>
                </a:solidFill>
              </a:rPr>
              <a:t>https://climateaction.unfccc.int/views/cooperative-initiative-details.html?id=95</a:t>
            </a:r>
          </a:p>
          <a:p>
            <a:r>
              <a:rPr lang="ja-JP" altLang="en-US" sz="1136" dirty="0">
                <a:solidFill>
                  <a:prstClr val="black"/>
                </a:solidFill>
              </a:rPr>
              <a:t>　　②</a:t>
            </a:r>
            <a:r>
              <a:rPr lang="en-US" altLang="ja-JP" sz="1136" dirty="0">
                <a:solidFill>
                  <a:prstClr val="black"/>
                </a:solidFill>
              </a:rPr>
              <a:t>https://unfccc.int/process/the-paris-agreement/long-term-strategies</a:t>
            </a:r>
            <a:r>
              <a:rPr lang="ja-JP" altLang="en-US" sz="1136" dirty="0">
                <a:solidFill>
                  <a:prstClr val="black"/>
                </a:solidFill>
              </a:rPr>
              <a:t>　</a:t>
            </a:r>
          </a:p>
        </p:txBody>
      </p:sp>
      <p:sp>
        <p:nvSpPr>
          <p:cNvPr id="5" name="正方形/長方形 4"/>
          <p:cNvSpPr/>
          <p:nvPr/>
        </p:nvSpPr>
        <p:spPr bwMode="auto">
          <a:xfrm>
            <a:off x="4457942" y="8433713"/>
            <a:ext cx="697923" cy="4985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defTabSz="1266125">
              <a:defRPr/>
            </a:pPr>
            <a:endParaRPr lang="ja-JP" altLang="en-US" sz="2493" dirty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1" y="3710763"/>
            <a:ext cx="16230600" cy="6479512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1483847" y="8802992"/>
            <a:ext cx="2181911" cy="13388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1371600">
              <a:defRPr/>
            </a:pPr>
            <a:r>
              <a:rPr kumimoji="1" lang="ja-JP" altLang="en-US" sz="2700" b="1" dirty="0" smtClean="0">
                <a:solidFill>
                  <a:srgbClr val="00441B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kumimoji="1" lang="en-US" altLang="ja-JP" sz="2700" b="1" dirty="0" smtClean="0">
                <a:solidFill>
                  <a:srgbClr val="00441B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By 2050</a:t>
            </a:r>
            <a:endParaRPr kumimoji="1" lang="en-US" altLang="ja-JP" dirty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defTabSz="1371600">
              <a:defRPr/>
            </a:pPr>
            <a:r>
              <a:rPr kumimoji="1" lang="ja-JP" altLang="en-US" sz="2700" b="1" dirty="0" smtClean="0">
                <a:solidFill>
                  <a:srgbClr val="238B45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kumimoji="1" lang="en-US" altLang="ja-JP" sz="2700" b="1" dirty="0" smtClean="0">
                <a:solidFill>
                  <a:srgbClr val="238B45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By 2060</a:t>
            </a:r>
            <a:endParaRPr kumimoji="1" lang="en-US" altLang="ja-JP" dirty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defTabSz="1371600">
              <a:defRPr/>
            </a:pPr>
            <a:r>
              <a:rPr kumimoji="1" lang="ja-JP" altLang="en-US" sz="2700" b="1" dirty="0" smtClean="0">
                <a:solidFill>
                  <a:srgbClr val="66C2A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kumimoji="1" lang="en-US" altLang="ja-JP" sz="2700" b="1" dirty="0" smtClean="0">
                <a:solidFill>
                  <a:srgbClr val="66C2A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By 2070</a:t>
            </a:r>
            <a:endParaRPr kumimoji="1" lang="en-US" altLang="ja-JP" dirty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xfrm>
            <a:off x="23180042" y="14350365"/>
            <a:ext cx="6309360" cy="323165"/>
          </a:xfrm>
        </p:spPr>
        <p:txBody>
          <a:bodyPr/>
          <a:lstStyle/>
          <a:p>
            <a:pPr defTabSz="1371600">
              <a:defRPr/>
            </a:pPr>
            <a:fld id="{D9550142-B990-490A-A107-ED7302A7FD52}" type="slidenum">
              <a:rPr kumimoji="1" lang="ja-JP" altLang="en-US" sz="210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 defTabSz="1371600">
                <a:defRPr/>
              </a:pPr>
              <a:t>3</a:t>
            </a:fld>
            <a:endParaRPr kumimoji="1" lang="ja-JP" altLang="en-US" sz="210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0" y="0"/>
            <a:ext cx="18287999" cy="1868339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447287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894563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1341849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1789135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defTabSz="1173000">
              <a:defRPr/>
            </a:pPr>
            <a:r>
              <a:rPr lang="en-US" altLang="ja-JP" sz="6000" b="1" dirty="0" err="1" smtClean="0">
                <a:solidFill>
                  <a:prstClr val="white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Decarbonization</a:t>
            </a:r>
            <a:r>
              <a:rPr lang="en-US" altLang="ja-JP" sz="6000" b="1" dirty="0" smtClean="0">
                <a:solidFill>
                  <a:prstClr val="white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era</a:t>
            </a:r>
          </a:p>
          <a:p>
            <a:pPr defTabSz="1173000">
              <a:defRPr/>
            </a:pPr>
            <a:r>
              <a:rPr lang="en-US" altLang="ja-JP" sz="6000" b="1" dirty="0" smtClean="0">
                <a:solidFill>
                  <a:prstClr val="white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r>
              <a:rPr lang="en-US" altLang="ja-JP" sz="6000" b="1" dirty="0">
                <a:solidFill>
                  <a:prstClr val="white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D</a:t>
            </a:r>
            <a:r>
              <a:rPr lang="en-US" altLang="ja-JP" sz="6000" b="1" dirty="0" smtClean="0">
                <a:solidFill>
                  <a:prstClr val="white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eclared </a:t>
            </a:r>
            <a:r>
              <a:rPr lang="en-US" altLang="ja-JP" sz="6000" b="1" dirty="0" smtClean="0">
                <a:solidFill>
                  <a:prstClr val="white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countries and </a:t>
            </a:r>
            <a:r>
              <a:rPr lang="en-US" altLang="ja-JP" sz="6000" b="1" dirty="0" smtClean="0">
                <a:solidFill>
                  <a:prstClr val="white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regions</a:t>
            </a:r>
            <a:endParaRPr lang="ja-JP" altLang="en-US" sz="6000" b="1" dirty="0">
              <a:solidFill>
                <a:prstClr val="white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2911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34000" y="518376"/>
            <a:ext cx="6027420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GB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Geopolitics</a:t>
            </a:r>
            <a:endParaRPr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7328021" y="9079865"/>
            <a:ext cx="76009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spc="-869" dirty="0">
                <a:latin typeface="Calibri"/>
                <a:cs typeface="Calibri"/>
              </a:rPr>
              <a:t>1</a:t>
            </a:r>
            <a:r>
              <a:rPr sz="6000" b="1" spc="570" dirty="0">
                <a:latin typeface="Calibri"/>
                <a:cs typeface="Calibri"/>
              </a:rPr>
              <a:t>2</a:t>
            </a:r>
            <a:endParaRPr sz="6000">
              <a:latin typeface="Calibri"/>
              <a:cs typeface="Calibri"/>
            </a:endParaRPr>
          </a:p>
        </p:txBody>
      </p:sp>
      <p:sp>
        <p:nvSpPr>
          <p:cNvPr id="12" name="object 74">
            <a:extLst>
              <a:ext uri="{FF2B5EF4-FFF2-40B4-BE49-F238E27FC236}">
                <a16:creationId xmlns:a16="http://schemas.microsoft.com/office/drawing/2014/main" id="{0FD69609-DCEB-C38F-1BB2-60D237E4FD26}"/>
              </a:ext>
            </a:extLst>
          </p:cNvPr>
          <p:cNvSpPr/>
          <p:nvPr/>
        </p:nvSpPr>
        <p:spPr>
          <a:xfrm>
            <a:off x="914401" y="2628900"/>
            <a:ext cx="15849600" cy="6629400"/>
          </a:xfrm>
          <a:custGeom>
            <a:avLst/>
            <a:gdLst/>
            <a:ahLst/>
            <a:cxnLst/>
            <a:rect l="l" t="t" r="r" b="b"/>
            <a:pathLst>
              <a:path w="16125825" h="2536190">
                <a:moveTo>
                  <a:pt x="15840074" y="2535931"/>
                </a:moveTo>
                <a:lnTo>
                  <a:pt x="285749" y="2535931"/>
                </a:lnTo>
                <a:lnTo>
                  <a:pt x="239399" y="2532191"/>
                </a:lnTo>
                <a:lnTo>
                  <a:pt x="195430" y="2521364"/>
                </a:lnTo>
                <a:lnTo>
                  <a:pt x="154431" y="2504036"/>
                </a:lnTo>
                <a:lnTo>
                  <a:pt x="116989" y="2480798"/>
                </a:lnTo>
                <a:lnTo>
                  <a:pt x="83694" y="2452237"/>
                </a:lnTo>
                <a:lnTo>
                  <a:pt x="55133" y="2418942"/>
                </a:lnTo>
                <a:lnTo>
                  <a:pt x="31894" y="2381500"/>
                </a:lnTo>
                <a:lnTo>
                  <a:pt x="14567" y="2340500"/>
                </a:lnTo>
                <a:lnTo>
                  <a:pt x="3739" y="2296532"/>
                </a:lnTo>
                <a:lnTo>
                  <a:pt x="0" y="2250182"/>
                </a:lnTo>
                <a:lnTo>
                  <a:pt x="0" y="285749"/>
                </a:lnTo>
                <a:lnTo>
                  <a:pt x="3739" y="239399"/>
                </a:lnTo>
                <a:lnTo>
                  <a:pt x="14567" y="195430"/>
                </a:lnTo>
                <a:lnTo>
                  <a:pt x="31894" y="154431"/>
                </a:lnTo>
                <a:lnTo>
                  <a:pt x="55133" y="116989"/>
                </a:lnTo>
                <a:lnTo>
                  <a:pt x="83694" y="83694"/>
                </a:lnTo>
                <a:lnTo>
                  <a:pt x="116989" y="55133"/>
                </a:lnTo>
                <a:lnTo>
                  <a:pt x="154431" y="31894"/>
                </a:lnTo>
                <a:lnTo>
                  <a:pt x="195430" y="14567"/>
                </a:lnTo>
                <a:lnTo>
                  <a:pt x="239399" y="3739"/>
                </a:lnTo>
                <a:lnTo>
                  <a:pt x="285748" y="0"/>
                </a:lnTo>
                <a:lnTo>
                  <a:pt x="15840075" y="0"/>
                </a:lnTo>
                <a:lnTo>
                  <a:pt x="15886424" y="3739"/>
                </a:lnTo>
                <a:lnTo>
                  <a:pt x="15930393" y="14567"/>
                </a:lnTo>
                <a:lnTo>
                  <a:pt x="15971392" y="31894"/>
                </a:lnTo>
                <a:lnTo>
                  <a:pt x="16008834" y="55133"/>
                </a:lnTo>
                <a:lnTo>
                  <a:pt x="16042130" y="83694"/>
                </a:lnTo>
                <a:lnTo>
                  <a:pt x="16070691" y="116989"/>
                </a:lnTo>
                <a:lnTo>
                  <a:pt x="16093929" y="154431"/>
                </a:lnTo>
                <a:lnTo>
                  <a:pt x="16111256" y="195430"/>
                </a:lnTo>
                <a:lnTo>
                  <a:pt x="16122084" y="239399"/>
                </a:lnTo>
                <a:lnTo>
                  <a:pt x="16125824" y="285749"/>
                </a:lnTo>
                <a:lnTo>
                  <a:pt x="16125824" y="2250182"/>
                </a:lnTo>
                <a:lnTo>
                  <a:pt x="16122084" y="2296532"/>
                </a:lnTo>
                <a:lnTo>
                  <a:pt x="16111256" y="2340500"/>
                </a:lnTo>
                <a:lnTo>
                  <a:pt x="16093929" y="2381500"/>
                </a:lnTo>
                <a:lnTo>
                  <a:pt x="16070691" y="2418942"/>
                </a:lnTo>
                <a:lnTo>
                  <a:pt x="16042130" y="2452237"/>
                </a:lnTo>
                <a:lnTo>
                  <a:pt x="16008834" y="2480798"/>
                </a:lnTo>
                <a:lnTo>
                  <a:pt x="15971392" y="2504036"/>
                </a:lnTo>
                <a:lnTo>
                  <a:pt x="15930393" y="2521364"/>
                </a:lnTo>
                <a:lnTo>
                  <a:pt x="15886424" y="2532191"/>
                </a:lnTo>
                <a:lnTo>
                  <a:pt x="15840074" y="2535931"/>
                </a:lnTo>
                <a:close/>
              </a:path>
            </a:pathLst>
          </a:custGeom>
          <a:solidFill>
            <a:srgbClr val="B0BE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CC9615-ECD2-856E-2141-1820AD083413}"/>
              </a:ext>
            </a:extLst>
          </p:cNvPr>
          <p:cNvSpPr txBox="1"/>
          <p:nvPr/>
        </p:nvSpPr>
        <p:spPr>
          <a:xfrm>
            <a:off x="1074258" y="3495494"/>
            <a:ext cx="15529885" cy="4896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9900" marR="1812925" indent="-457200">
              <a:lnSpc>
                <a:spcPct val="1184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4500" spc="1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Increased tension caused by wars, conflicts, etc. More attention/concerns on geopolitics.</a:t>
            </a:r>
            <a:endParaRPr lang="en-US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9900" marR="1812925" indent="-457200">
              <a:lnSpc>
                <a:spcPct val="1184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4500" spc="14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Energy security has come back to central issue in energy policy arena.</a:t>
            </a:r>
            <a:endParaRPr lang="en-US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9900" marR="1812925" indent="-457200">
              <a:lnSpc>
                <a:spcPct val="1184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4500" spc="15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Decarbonization</a:t>
            </a:r>
            <a:r>
              <a:rPr lang="en-US" sz="4500" spc="1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affects </a:t>
            </a:r>
            <a:r>
              <a:rPr lang="en-US" sz="4500" spc="1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global geopolitics</a:t>
            </a:r>
            <a:r>
              <a:rPr lang="en-US" sz="4500" spc="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AU" sz="4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" y="325818"/>
            <a:ext cx="18059400" cy="2299540"/>
          </a:xfrm>
          <a:prstGeom prst="rect">
            <a:avLst/>
          </a:prstGeom>
        </p:spPr>
        <p:txBody>
          <a:bodyPr vert="horz" wrap="square" lIns="0" tIns="120650" rIns="0" bIns="0" rtlCol="0">
            <a:spAutoFit/>
          </a:bodyPr>
          <a:lstStyle/>
          <a:p>
            <a:pPr marL="12700" marR="5080" algn="ctr">
              <a:lnSpc>
                <a:spcPts val="8850"/>
              </a:lnSpc>
              <a:spcBef>
                <a:spcPts val="950"/>
              </a:spcBef>
            </a:pPr>
            <a:r>
              <a:rPr lang="en-GB" sz="8000" b="1" spc="-28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Canon Institute for Global Studies (CIGS)</a:t>
            </a:r>
            <a:br>
              <a:rPr lang="en-GB" sz="8000" b="1" spc="-28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6000" b="1" spc="-28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Research project chaired by Mr. Tanaka</a:t>
            </a:r>
            <a:endParaRPr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7470524" y="9079864"/>
            <a:ext cx="47498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spc="495" dirty="0">
                <a:latin typeface="Calibri"/>
                <a:cs typeface="Calibri"/>
              </a:rPr>
              <a:t>5</a:t>
            </a:r>
            <a:endParaRPr sz="60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95632" y="3348990"/>
            <a:ext cx="16264257" cy="6363270"/>
            <a:chOff x="995632" y="3348990"/>
            <a:chExt cx="16264257" cy="6363270"/>
          </a:xfrm>
        </p:grpSpPr>
        <p:sp>
          <p:nvSpPr>
            <p:cNvPr id="5" name="object 5"/>
            <p:cNvSpPr/>
            <p:nvPr/>
          </p:nvSpPr>
          <p:spPr>
            <a:xfrm>
              <a:off x="995634" y="3348990"/>
              <a:ext cx="16264255" cy="6362700"/>
            </a:xfrm>
            <a:custGeom>
              <a:avLst/>
              <a:gdLst/>
              <a:ahLst/>
              <a:cxnLst/>
              <a:rect l="l" t="t" r="r" b="b"/>
              <a:pathLst>
                <a:path w="16264255" h="6362700">
                  <a:moveTo>
                    <a:pt x="15977919" y="6362699"/>
                  </a:moveTo>
                  <a:lnTo>
                    <a:pt x="285744" y="6362699"/>
                  </a:lnTo>
                  <a:lnTo>
                    <a:pt x="239398" y="6358959"/>
                  </a:lnTo>
                  <a:lnTo>
                    <a:pt x="195429" y="6348132"/>
                  </a:lnTo>
                  <a:lnTo>
                    <a:pt x="154429" y="6330805"/>
                  </a:lnTo>
                  <a:lnTo>
                    <a:pt x="116988" y="6307566"/>
                  </a:lnTo>
                  <a:lnTo>
                    <a:pt x="83692" y="6279005"/>
                  </a:lnTo>
                  <a:lnTo>
                    <a:pt x="55131" y="6245710"/>
                  </a:lnTo>
                  <a:lnTo>
                    <a:pt x="31893" y="6208268"/>
                  </a:lnTo>
                  <a:lnTo>
                    <a:pt x="14566" y="6167269"/>
                  </a:lnTo>
                  <a:lnTo>
                    <a:pt x="3738" y="6123300"/>
                  </a:lnTo>
                  <a:lnTo>
                    <a:pt x="0" y="6076967"/>
                  </a:lnTo>
                  <a:lnTo>
                    <a:pt x="0" y="285732"/>
                  </a:lnTo>
                  <a:lnTo>
                    <a:pt x="3738" y="239399"/>
                  </a:lnTo>
                  <a:lnTo>
                    <a:pt x="14566" y="195430"/>
                  </a:lnTo>
                  <a:lnTo>
                    <a:pt x="31893" y="154431"/>
                  </a:lnTo>
                  <a:lnTo>
                    <a:pt x="55131" y="116989"/>
                  </a:lnTo>
                  <a:lnTo>
                    <a:pt x="83692" y="83694"/>
                  </a:lnTo>
                  <a:lnTo>
                    <a:pt x="116988" y="55133"/>
                  </a:lnTo>
                  <a:lnTo>
                    <a:pt x="154429" y="31894"/>
                  </a:lnTo>
                  <a:lnTo>
                    <a:pt x="195429" y="14567"/>
                  </a:lnTo>
                  <a:lnTo>
                    <a:pt x="239398" y="3739"/>
                  </a:lnTo>
                  <a:lnTo>
                    <a:pt x="285748" y="0"/>
                  </a:lnTo>
                  <a:lnTo>
                    <a:pt x="15977915" y="0"/>
                  </a:lnTo>
                  <a:lnTo>
                    <a:pt x="16024265" y="3739"/>
                  </a:lnTo>
                  <a:lnTo>
                    <a:pt x="16068234" y="14567"/>
                  </a:lnTo>
                  <a:lnTo>
                    <a:pt x="16109233" y="31894"/>
                  </a:lnTo>
                  <a:lnTo>
                    <a:pt x="16146675" y="55133"/>
                  </a:lnTo>
                  <a:lnTo>
                    <a:pt x="16179971" y="83694"/>
                  </a:lnTo>
                  <a:lnTo>
                    <a:pt x="16208532" y="116989"/>
                  </a:lnTo>
                  <a:lnTo>
                    <a:pt x="16231770" y="154431"/>
                  </a:lnTo>
                  <a:lnTo>
                    <a:pt x="16249098" y="195430"/>
                  </a:lnTo>
                  <a:lnTo>
                    <a:pt x="16259925" y="239399"/>
                  </a:lnTo>
                  <a:lnTo>
                    <a:pt x="16263664" y="285732"/>
                  </a:lnTo>
                  <a:lnTo>
                    <a:pt x="16263664" y="6076967"/>
                  </a:lnTo>
                  <a:lnTo>
                    <a:pt x="16259925" y="6123300"/>
                  </a:lnTo>
                  <a:lnTo>
                    <a:pt x="16249098" y="6167269"/>
                  </a:lnTo>
                  <a:lnTo>
                    <a:pt x="16231770" y="6208268"/>
                  </a:lnTo>
                  <a:lnTo>
                    <a:pt x="16208532" y="6245710"/>
                  </a:lnTo>
                  <a:lnTo>
                    <a:pt x="16179971" y="6279005"/>
                  </a:lnTo>
                  <a:lnTo>
                    <a:pt x="16146675" y="6307566"/>
                  </a:lnTo>
                  <a:lnTo>
                    <a:pt x="16109233" y="6330805"/>
                  </a:lnTo>
                  <a:lnTo>
                    <a:pt x="16068234" y="6348132"/>
                  </a:lnTo>
                  <a:lnTo>
                    <a:pt x="16024265" y="6358959"/>
                  </a:lnTo>
                  <a:lnTo>
                    <a:pt x="15977919" y="6362699"/>
                  </a:lnTo>
                  <a:close/>
                </a:path>
              </a:pathLst>
            </a:custGeom>
            <a:solidFill>
              <a:srgbClr val="B0BE9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995632" y="3352735"/>
              <a:ext cx="16259175" cy="6359525"/>
            </a:xfrm>
            <a:custGeom>
              <a:avLst/>
              <a:gdLst/>
              <a:ahLst/>
              <a:cxnLst/>
              <a:rect l="l" t="t" r="r" b="b"/>
              <a:pathLst>
                <a:path w="16259175" h="6359525">
                  <a:moveTo>
                    <a:pt x="16019838" y="0"/>
                  </a:moveTo>
                  <a:lnTo>
                    <a:pt x="16063795" y="10827"/>
                  </a:lnTo>
                  <a:lnTo>
                    <a:pt x="16104783" y="28154"/>
                  </a:lnTo>
                  <a:lnTo>
                    <a:pt x="16142214" y="51392"/>
                  </a:lnTo>
                  <a:lnTo>
                    <a:pt x="16175501" y="79954"/>
                  </a:lnTo>
                  <a:lnTo>
                    <a:pt x="16204054" y="113249"/>
                  </a:lnTo>
                  <a:lnTo>
                    <a:pt x="16227286" y="150691"/>
                  </a:lnTo>
                  <a:lnTo>
                    <a:pt x="16244609" y="191690"/>
                  </a:lnTo>
                  <a:lnTo>
                    <a:pt x="16255434" y="235659"/>
                  </a:lnTo>
                  <a:lnTo>
                    <a:pt x="16259173" y="282009"/>
                  </a:lnTo>
                  <a:lnTo>
                    <a:pt x="16259173" y="6073198"/>
                  </a:lnTo>
                  <a:lnTo>
                    <a:pt x="16255434" y="6119548"/>
                  </a:lnTo>
                  <a:lnTo>
                    <a:pt x="16244609" y="6163517"/>
                  </a:lnTo>
                  <a:lnTo>
                    <a:pt x="16227286" y="6204517"/>
                  </a:lnTo>
                  <a:lnTo>
                    <a:pt x="16204054" y="6241958"/>
                  </a:lnTo>
                  <a:lnTo>
                    <a:pt x="16175501" y="6275254"/>
                  </a:lnTo>
                  <a:lnTo>
                    <a:pt x="16142214" y="6303815"/>
                  </a:lnTo>
                  <a:lnTo>
                    <a:pt x="16104783" y="6327053"/>
                  </a:lnTo>
                  <a:lnTo>
                    <a:pt x="16063795" y="6344381"/>
                  </a:lnTo>
                  <a:lnTo>
                    <a:pt x="16019838" y="6355208"/>
                  </a:lnTo>
                  <a:lnTo>
                    <a:pt x="15973501" y="6358948"/>
                  </a:lnTo>
                  <a:lnTo>
                    <a:pt x="285670" y="6358948"/>
                  </a:lnTo>
                  <a:lnTo>
                    <a:pt x="239333" y="6355208"/>
                  </a:lnTo>
                  <a:lnTo>
                    <a:pt x="195376" y="6344381"/>
                  </a:lnTo>
                  <a:lnTo>
                    <a:pt x="154388" y="6327053"/>
                  </a:lnTo>
                  <a:lnTo>
                    <a:pt x="116957" y="6303815"/>
                  </a:lnTo>
                  <a:lnTo>
                    <a:pt x="83671" y="6275254"/>
                  </a:lnTo>
                  <a:lnTo>
                    <a:pt x="55117" y="6241958"/>
                  </a:lnTo>
                  <a:lnTo>
                    <a:pt x="31886" y="6204517"/>
                  </a:lnTo>
                  <a:lnTo>
                    <a:pt x="14563" y="6163517"/>
                  </a:lnTo>
                  <a:lnTo>
                    <a:pt x="3738" y="6119548"/>
                  </a:lnTo>
                  <a:lnTo>
                    <a:pt x="0" y="6073199"/>
                  </a:lnTo>
                </a:path>
              </a:pathLst>
            </a:custGeom>
            <a:ln w="3809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990550" y="3924300"/>
            <a:ext cx="16101697" cy="47910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marR="127000" indent="-457200">
              <a:lnSpc>
                <a:spcPct val="1167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-US" altLang="ja-JP" sz="4400" dirty="0" smtClean="0"/>
              <a:t>The research focuses on </a:t>
            </a:r>
            <a:r>
              <a:rPr lang="en-US" altLang="ja-JP" sz="4400" dirty="0" err="1"/>
              <a:t>decarbonization</a:t>
            </a:r>
            <a:r>
              <a:rPr lang="en-US" altLang="ja-JP" sz="4400" dirty="0"/>
              <a:t>, change of energy geopolitics and the Middle </a:t>
            </a:r>
            <a:r>
              <a:rPr lang="en-US" altLang="ja-JP" sz="4400" dirty="0" smtClean="0"/>
              <a:t>East</a:t>
            </a:r>
            <a:r>
              <a:rPr sz="4400" spc="-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9900" marR="127000" indent="-457200">
              <a:lnSpc>
                <a:spcPct val="1167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-US" altLang="ja-JP" sz="4400" dirty="0"/>
              <a:t>I</a:t>
            </a:r>
            <a:r>
              <a:rPr lang="en-US" altLang="ja-JP" sz="4400" dirty="0" smtClean="0"/>
              <a:t>n </a:t>
            </a:r>
            <a:r>
              <a:rPr lang="en-US" altLang="ja-JP" sz="4400" dirty="0"/>
              <a:t>terms of crude oil import, Japan depends on the ME for more than 95</a:t>
            </a:r>
            <a:r>
              <a:rPr lang="en-US" altLang="ja-JP" sz="4400" dirty="0" smtClean="0"/>
              <a:t>%.</a:t>
            </a:r>
            <a:endParaRPr lang="en-GB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9900" marR="127000" indent="-457200">
              <a:lnSpc>
                <a:spcPct val="1167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sz="4400" spc="7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400" spc="7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nterim report will be posted </a:t>
            </a:r>
            <a:r>
              <a:rPr lang="en-US" sz="4400" spc="7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the website of CIGS before </a:t>
            </a:r>
            <a:r>
              <a:rPr lang="en-US" sz="4400" spc="7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end of the month and English version in November</a:t>
            </a:r>
            <a:r>
              <a:rPr sz="4400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440" y="195990"/>
            <a:ext cx="17900450" cy="2359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ts val="6080"/>
              </a:lnSpc>
              <a:spcBef>
                <a:spcPts val="735"/>
              </a:spcBef>
            </a:pPr>
            <a:r>
              <a:rPr lang="en-US" altLang="ja-JP" sz="7200" b="1" spc="-29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 </a:t>
            </a:r>
            <a:r>
              <a:rPr lang="en-US" altLang="ja-JP" sz="7200" b="1" spc="-29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security</a:t>
            </a:r>
            <a:r>
              <a:rPr lang="en-US" altLang="ja-JP" sz="7200" b="1" spc="-43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7200" b="1" spc="1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ja-JP" sz="7200" b="1" spc="17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ja-JP" sz="7200" b="1" spc="-43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7200" b="1" spc="29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ja-JP" sz="7200" b="1" spc="17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ja-JP" sz="7200" b="1" spc="-12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ja-JP" sz="7200" b="1" spc="-43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7200" b="1" spc="-43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era </a:t>
            </a:r>
            <a:r>
              <a:rPr lang="en-US" altLang="ja-JP" sz="7200" b="1" spc="-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ja-JP" sz="7200" b="1" spc="26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ja-JP" sz="7200" b="1" spc="-43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7200" b="1" spc="-43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ja-JP" sz="7200" b="1" spc="19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ecarbonisation</a:t>
            </a:r>
            <a:r>
              <a:rPr lang="en-US" altLang="ja-JP" sz="7200" b="1" spc="19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ja-JP" sz="7200" b="1" spc="19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ja-JP" sz="7200" b="1" spc="19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6000" b="1" spc="19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Renewed importance </a:t>
            </a:r>
            <a:r>
              <a:rPr lang="en-US" altLang="ja-JP" sz="6000" b="1" spc="-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ja-JP" sz="6000" b="1" spc="26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ja-JP" sz="6000" b="1" spc="-43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6000" b="1" spc="-43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ja-JP" sz="6000" b="1" spc="1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ja-JP" sz="6000" b="1" spc="-12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ja-JP" sz="6000" b="1" spc="40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ja-JP" sz="6000" b="1" spc="-229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ja-JP" sz="6000" b="1" spc="9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ja-JP" sz="6000" b="1" spc="-43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r>
              <a:rPr lang="en-US" altLang="ja-JP" sz="6000" b="1" spc="-12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ja-JP" sz="6000" b="1" spc="-14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ja-JP" sz="6000" b="1" spc="11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ja-JP" sz="6000" b="1" spc="40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ja-JP" sz="6000" b="1" spc="12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ja-JP" sz="6000" b="1" spc="29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ja-JP" sz="6000" b="1" spc="9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ja-JP" sz="6000" b="1" spc="-43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under the </a:t>
            </a:r>
            <a:r>
              <a:rPr lang="en-US" altLang="ja-JP" sz="6000" b="1" spc="1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ja-JP" sz="6000" b="1" spc="11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nergy Crisis</a:t>
            </a:r>
            <a:endParaRPr lang="en-US" altLang="ja-JP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7469370" y="9079866"/>
            <a:ext cx="47752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spc="515" dirty="0">
                <a:latin typeface="Calibri"/>
                <a:cs typeface="Calibri"/>
              </a:rPr>
              <a:t>6</a:t>
            </a:r>
            <a:endParaRPr sz="60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40676" y="2445763"/>
            <a:ext cx="16583165" cy="6743951"/>
            <a:chOff x="899764" y="2618478"/>
            <a:chExt cx="16583165" cy="6743951"/>
          </a:xfrm>
        </p:grpSpPr>
        <p:sp>
          <p:nvSpPr>
            <p:cNvPr id="5" name="object 5"/>
            <p:cNvSpPr/>
            <p:nvPr/>
          </p:nvSpPr>
          <p:spPr>
            <a:xfrm>
              <a:off x="899764" y="2618478"/>
              <a:ext cx="16582390" cy="6739890"/>
            </a:xfrm>
            <a:custGeom>
              <a:avLst/>
              <a:gdLst/>
              <a:ahLst/>
              <a:cxnLst/>
              <a:rect l="l" t="t" r="r" b="b"/>
              <a:pathLst>
                <a:path w="16582390" h="6739890">
                  <a:moveTo>
                    <a:pt x="16296558" y="6739361"/>
                  </a:moveTo>
                  <a:lnTo>
                    <a:pt x="285749" y="6739361"/>
                  </a:lnTo>
                  <a:lnTo>
                    <a:pt x="239399" y="6735621"/>
                  </a:lnTo>
                  <a:lnTo>
                    <a:pt x="195430" y="6724793"/>
                  </a:lnTo>
                  <a:lnTo>
                    <a:pt x="154430" y="6707466"/>
                  </a:lnTo>
                  <a:lnTo>
                    <a:pt x="116989" y="6684227"/>
                  </a:lnTo>
                  <a:lnTo>
                    <a:pt x="83693" y="6655666"/>
                  </a:lnTo>
                  <a:lnTo>
                    <a:pt x="55132" y="6622371"/>
                  </a:lnTo>
                  <a:lnTo>
                    <a:pt x="31894" y="6584929"/>
                  </a:lnTo>
                  <a:lnTo>
                    <a:pt x="14567" y="6543930"/>
                  </a:lnTo>
                  <a:lnTo>
                    <a:pt x="3739" y="6499961"/>
                  </a:lnTo>
                  <a:lnTo>
                    <a:pt x="0" y="6453616"/>
                  </a:lnTo>
                  <a:lnTo>
                    <a:pt x="0" y="285744"/>
                  </a:lnTo>
                  <a:lnTo>
                    <a:pt x="3739" y="239399"/>
                  </a:lnTo>
                  <a:lnTo>
                    <a:pt x="14567" y="195430"/>
                  </a:lnTo>
                  <a:lnTo>
                    <a:pt x="31894" y="154431"/>
                  </a:lnTo>
                  <a:lnTo>
                    <a:pt x="55132" y="116989"/>
                  </a:lnTo>
                  <a:lnTo>
                    <a:pt x="83693" y="83694"/>
                  </a:lnTo>
                  <a:lnTo>
                    <a:pt x="116989" y="55132"/>
                  </a:lnTo>
                  <a:lnTo>
                    <a:pt x="154430" y="31894"/>
                  </a:lnTo>
                  <a:lnTo>
                    <a:pt x="195430" y="14567"/>
                  </a:lnTo>
                  <a:lnTo>
                    <a:pt x="239399" y="3739"/>
                  </a:lnTo>
                  <a:lnTo>
                    <a:pt x="285746" y="0"/>
                  </a:lnTo>
                  <a:lnTo>
                    <a:pt x="16296561" y="0"/>
                  </a:lnTo>
                  <a:lnTo>
                    <a:pt x="16342908" y="3739"/>
                  </a:lnTo>
                  <a:lnTo>
                    <a:pt x="16386877" y="14567"/>
                  </a:lnTo>
                  <a:lnTo>
                    <a:pt x="16427877" y="31894"/>
                  </a:lnTo>
                  <a:lnTo>
                    <a:pt x="16465319" y="55132"/>
                  </a:lnTo>
                  <a:lnTo>
                    <a:pt x="16498614" y="83694"/>
                  </a:lnTo>
                  <a:lnTo>
                    <a:pt x="16527175" y="116989"/>
                  </a:lnTo>
                  <a:lnTo>
                    <a:pt x="16550413" y="154431"/>
                  </a:lnTo>
                  <a:lnTo>
                    <a:pt x="16567740" y="195430"/>
                  </a:lnTo>
                  <a:lnTo>
                    <a:pt x="16578568" y="239399"/>
                  </a:lnTo>
                  <a:lnTo>
                    <a:pt x="16582307" y="285744"/>
                  </a:lnTo>
                  <a:lnTo>
                    <a:pt x="16582307" y="6453616"/>
                  </a:lnTo>
                  <a:lnTo>
                    <a:pt x="16578568" y="6499961"/>
                  </a:lnTo>
                  <a:lnTo>
                    <a:pt x="16567740" y="6543930"/>
                  </a:lnTo>
                  <a:lnTo>
                    <a:pt x="16550413" y="6584929"/>
                  </a:lnTo>
                  <a:lnTo>
                    <a:pt x="16527175" y="6622371"/>
                  </a:lnTo>
                  <a:lnTo>
                    <a:pt x="16498614" y="6655666"/>
                  </a:lnTo>
                  <a:lnTo>
                    <a:pt x="16465319" y="6684227"/>
                  </a:lnTo>
                  <a:lnTo>
                    <a:pt x="16427877" y="6707466"/>
                  </a:lnTo>
                  <a:lnTo>
                    <a:pt x="16386877" y="6724793"/>
                  </a:lnTo>
                  <a:lnTo>
                    <a:pt x="16342908" y="6735621"/>
                  </a:lnTo>
                  <a:lnTo>
                    <a:pt x="16296558" y="6739361"/>
                  </a:lnTo>
                  <a:close/>
                </a:path>
              </a:pathLst>
            </a:custGeom>
            <a:solidFill>
              <a:srgbClr val="B0BE9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899904" y="2670164"/>
              <a:ext cx="16583025" cy="6692265"/>
            </a:xfrm>
            <a:custGeom>
              <a:avLst/>
              <a:gdLst/>
              <a:ahLst/>
              <a:cxnLst/>
              <a:rect l="l" t="t" r="r" b="b"/>
              <a:pathLst>
                <a:path w="16583025" h="6692265">
                  <a:moveTo>
                    <a:pt x="16460141" y="0"/>
                  </a:moveTo>
                  <a:lnTo>
                    <a:pt x="16499044" y="32061"/>
                  </a:lnTo>
                  <a:lnTo>
                    <a:pt x="16527606" y="65378"/>
                  </a:lnTo>
                  <a:lnTo>
                    <a:pt x="16550845" y="102844"/>
                  </a:lnTo>
                  <a:lnTo>
                    <a:pt x="16568172" y="143870"/>
                  </a:lnTo>
                  <a:lnTo>
                    <a:pt x="16579000" y="187867"/>
                  </a:lnTo>
                  <a:lnTo>
                    <a:pt x="16582741" y="234247"/>
                  </a:lnTo>
                  <a:lnTo>
                    <a:pt x="16582741" y="6406080"/>
                  </a:lnTo>
                  <a:lnTo>
                    <a:pt x="16579000" y="6452460"/>
                  </a:lnTo>
                  <a:lnTo>
                    <a:pt x="16568172" y="6496457"/>
                  </a:lnTo>
                  <a:lnTo>
                    <a:pt x="16550845" y="6537483"/>
                  </a:lnTo>
                  <a:lnTo>
                    <a:pt x="16527606" y="6574948"/>
                  </a:lnTo>
                  <a:lnTo>
                    <a:pt x="16499044" y="6608265"/>
                  </a:lnTo>
                  <a:lnTo>
                    <a:pt x="16465748" y="6636845"/>
                  </a:lnTo>
                  <a:lnTo>
                    <a:pt x="16428305" y="6660098"/>
                  </a:lnTo>
                  <a:lnTo>
                    <a:pt x="16387304" y="6677436"/>
                  </a:lnTo>
                  <a:lnTo>
                    <a:pt x="16343334" y="6688271"/>
                  </a:lnTo>
                  <a:lnTo>
                    <a:pt x="16296983" y="6692013"/>
                  </a:lnTo>
                  <a:lnTo>
                    <a:pt x="285757" y="6692013"/>
                  </a:lnTo>
                </a:path>
                <a:path w="16583025" h="6692265">
                  <a:moveTo>
                    <a:pt x="275980" y="6691224"/>
                  </a:moveTo>
                  <a:lnTo>
                    <a:pt x="195435" y="6677436"/>
                  </a:lnTo>
                  <a:lnTo>
                    <a:pt x="154435" y="6660098"/>
                  </a:lnTo>
                  <a:lnTo>
                    <a:pt x="116992" y="6636845"/>
                  </a:lnTo>
                  <a:lnTo>
                    <a:pt x="83696" y="6608265"/>
                  </a:lnTo>
                  <a:lnTo>
                    <a:pt x="55134" y="6574948"/>
                  </a:lnTo>
                  <a:lnTo>
                    <a:pt x="31895" y="6537483"/>
                  </a:lnTo>
                  <a:lnTo>
                    <a:pt x="14568" y="6496457"/>
                  </a:lnTo>
                  <a:lnTo>
                    <a:pt x="3740" y="6452460"/>
                  </a:lnTo>
                  <a:lnTo>
                    <a:pt x="0" y="6406080"/>
                  </a:lnTo>
                </a:path>
              </a:pathLst>
            </a:custGeom>
            <a:ln w="3811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417642" y="3086100"/>
            <a:ext cx="15839489" cy="58854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163955">
              <a:lnSpc>
                <a:spcPct val="116100"/>
              </a:lnSpc>
              <a:spcBef>
                <a:spcPts val="95"/>
              </a:spcBef>
            </a:pPr>
            <a:r>
              <a:rPr lang="en-US" altLang="ja-JP" sz="3600" spc="8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[Examples]</a:t>
            </a:r>
          </a:p>
          <a:p>
            <a:pPr marL="469900" marR="1163955" indent="-457200">
              <a:lnSpc>
                <a:spcPct val="1161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-US" altLang="ja-JP" sz="3600" spc="8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Available</a:t>
            </a:r>
            <a:r>
              <a:rPr lang="en-US" altLang="ja-JP" sz="3600" spc="-1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everywhere</a:t>
            </a:r>
            <a:r>
              <a:rPr lang="en-US" altLang="ja-JP" sz="3600" spc="-1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ja-JP" sz="3600" spc="-1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ja-JP" sz="3600" spc="-1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globe</a:t>
            </a:r>
            <a:r>
              <a:rPr sz="3500" spc="1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sz="3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9900" marR="1163955" indent="-457200">
              <a:lnSpc>
                <a:spcPct val="1161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-US" altLang="ja-JP" sz="3600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Variable depending on weather, geography, etc</a:t>
            </a:r>
            <a:r>
              <a:rPr lang="en-US" altLang="ja-JP" sz="36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ja-JP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9900" marR="1163955" indent="-457200">
              <a:lnSpc>
                <a:spcPct val="1161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-US" altLang="ja-JP" sz="3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cost has been decreasing drastically</a:t>
            </a:r>
            <a:r>
              <a:rPr lang="en-US" altLang="ja-JP" sz="36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ja-JP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9900" marR="1163955" indent="-457200">
              <a:lnSpc>
                <a:spcPct val="1161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-US" altLang="ja-JP" sz="3600" spc="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Emphasis</a:t>
            </a:r>
            <a:r>
              <a:rPr lang="en-US" altLang="ja-JP" sz="3600" spc="-1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being </a:t>
            </a:r>
            <a:r>
              <a:rPr lang="en-US" altLang="ja-JP" sz="3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ja-JP" sz="3600" spc="-1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ja-JP" sz="3600" spc="-1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technology,</a:t>
            </a:r>
            <a:r>
              <a:rPr lang="en-US" altLang="ja-JP" sz="3600" spc="-1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capital,</a:t>
            </a:r>
            <a:r>
              <a:rPr lang="en-US" altLang="ja-JP" sz="3600" spc="-1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infrastructure</a:t>
            </a:r>
            <a:r>
              <a:rPr lang="en-US" altLang="ja-JP" sz="3600" spc="-1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development,</a:t>
            </a:r>
            <a:r>
              <a:rPr lang="en-US" altLang="ja-JP" sz="3600" spc="-1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ja-JP" sz="3600" spc="-7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ja-JP" sz="3600" spc="-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availability</a:t>
            </a:r>
            <a:r>
              <a:rPr lang="en-US" altLang="ja-JP" sz="3600" spc="-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ja-JP" sz="3600" spc="-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rare</a:t>
            </a:r>
            <a:r>
              <a:rPr lang="en-US" altLang="ja-JP" sz="3600" spc="-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ja-JP" sz="3600" spc="-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metals.</a:t>
            </a:r>
            <a:endParaRPr lang="en-US" altLang="ja-JP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9900" marR="1163955" indent="-457200">
              <a:lnSpc>
                <a:spcPct val="1161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-US" altLang="ja-JP" sz="3600" spc="8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Expansion</a:t>
            </a:r>
            <a:r>
              <a:rPr lang="en-US" altLang="ja-JP" sz="3600" spc="-1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ja-JP" sz="3600" spc="-1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ja-JP" sz="3600" spc="-1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power</a:t>
            </a:r>
            <a:r>
              <a:rPr lang="en-US" altLang="ja-JP" sz="3600" spc="-1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grid</a:t>
            </a:r>
            <a:r>
              <a:rPr lang="en-US" altLang="ja-JP" sz="3600" spc="-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ja-JP" sz="3600" spc="-1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establishment</a:t>
            </a:r>
            <a:r>
              <a:rPr lang="en-US" altLang="ja-JP" sz="3600" spc="-1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ja-JP" sz="3600" spc="-7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1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backup</a:t>
            </a:r>
            <a:r>
              <a:rPr lang="en-US" altLang="ja-JP" sz="3600" spc="-20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spc="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systems</a:t>
            </a:r>
            <a:r>
              <a:rPr lang="en-US" altLang="ja-JP" sz="3600" spc="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69900" marR="1163955" indent="-457200">
              <a:lnSpc>
                <a:spcPct val="1161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-US" altLang="ja-JP" sz="3600" spc="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Critical minerals</a:t>
            </a:r>
          </a:p>
          <a:p>
            <a:pPr marL="469900" marR="1163955" indent="-457200">
              <a:lnSpc>
                <a:spcPct val="1161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en-US" altLang="ja-JP" sz="3600" spc="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Governance/International collaboration</a:t>
            </a:r>
            <a:endParaRPr lang="en-US" altLang="ja-JP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bject 15"/>
          <p:cNvSpPr txBox="1"/>
          <p:nvPr/>
        </p:nvSpPr>
        <p:spPr>
          <a:xfrm>
            <a:off x="8722200" y="8421457"/>
            <a:ext cx="915035" cy="1160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450" spc="1250" dirty="0">
                <a:latin typeface="Lucida Sans Unicode"/>
                <a:cs typeface="Lucida Sans Unicode"/>
              </a:rPr>
              <a:t>⇓</a:t>
            </a:r>
            <a:endParaRPr sz="7450" dirty="0">
              <a:latin typeface="Lucida Sans Unicode"/>
              <a:cs typeface="Lucida Sans Unicode"/>
            </a:endParaRPr>
          </a:p>
        </p:txBody>
      </p:sp>
      <p:sp>
        <p:nvSpPr>
          <p:cNvPr id="9" name="object 14"/>
          <p:cNvSpPr txBox="1"/>
          <p:nvPr/>
        </p:nvSpPr>
        <p:spPr>
          <a:xfrm>
            <a:off x="228600" y="9397701"/>
            <a:ext cx="1724077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spc="31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r>
              <a:rPr sz="4000" b="1" spc="-9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000" b="1" spc="27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security</a:t>
            </a:r>
            <a:r>
              <a:rPr sz="4000" b="1" spc="-9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000" b="1" spc="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sz="4000" b="1" spc="-9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000" b="1" spc="27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sz="4000" b="1" spc="-9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000" b="1" spc="204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sz="4000" b="1" spc="-9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000" b="1" spc="30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sz="4000" b="1" spc="-9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000" b="1" spc="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sz="4000" b="1" spc="-9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000" b="1" spc="17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sz="4000" b="1" spc="-9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000" b="1" spc="24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fossil</a:t>
            </a:r>
            <a:r>
              <a:rPr sz="4000" b="1" spc="-9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000" b="1" spc="24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fuels</a:t>
            </a:r>
            <a:r>
              <a:rPr sz="4000" b="1" spc="-9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000" b="1" spc="27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sz="4000" b="1" spc="-9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000" b="1" spc="195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required.</a:t>
            </a:r>
            <a:endParaRPr sz="4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28136" y="3263107"/>
            <a:ext cx="16031210" cy="6644005"/>
            <a:chOff x="1228136" y="3263107"/>
            <a:chExt cx="16031210" cy="6644005"/>
          </a:xfrm>
        </p:grpSpPr>
        <p:sp>
          <p:nvSpPr>
            <p:cNvPr id="3" name="object 3"/>
            <p:cNvSpPr/>
            <p:nvPr/>
          </p:nvSpPr>
          <p:spPr>
            <a:xfrm>
              <a:off x="1247186" y="3282152"/>
              <a:ext cx="16012160" cy="6624955"/>
            </a:xfrm>
            <a:custGeom>
              <a:avLst/>
              <a:gdLst/>
              <a:ahLst/>
              <a:cxnLst/>
              <a:rect l="l" t="t" r="r" b="b"/>
              <a:pathLst>
                <a:path w="16012160" h="6624955">
                  <a:moveTo>
                    <a:pt x="15726369" y="6624959"/>
                  </a:moveTo>
                  <a:lnTo>
                    <a:pt x="285745" y="6624959"/>
                  </a:lnTo>
                  <a:lnTo>
                    <a:pt x="239399" y="6621220"/>
                  </a:lnTo>
                  <a:lnTo>
                    <a:pt x="195430" y="6610392"/>
                  </a:lnTo>
                  <a:lnTo>
                    <a:pt x="154430" y="6593065"/>
                  </a:lnTo>
                  <a:lnTo>
                    <a:pt x="116988" y="6569826"/>
                  </a:lnTo>
                  <a:lnTo>
                    <a:pt x="83693" y="6541265"/>
                  </a:lnTo>
                  <a:lnTo>
                    <a:pt x="55132" y="6507970"/>
                  </a:lnTo>
                  <a:lnTo>
                    <a:pt x="31894" y="6470528"/>
                  </a:lnTo>
                  <a:lnTo>
                    <a:pt x="14566" y="6429529"/>
                  </a:lnTo>
                  <a:lnTo>
                    <a:pt x="3739" y="6385560"/>
                  </a:lnTo>
                  <a:lnTo>
                    <a:pt x="0" y="6339219"/>
                  </a:lnTo>
                  <a:lnTo>
                    <a:pt x="0" y="285740"/>
                  </a:lnTo>
                  <a:lnTo>
                    <a:pt x="3739" y="239399"/>
                  </a:lnTo>
                  <a:lnTo>
                    <a:pt x="14566" y="195430"/>
                  </a:lnTo>
                  <a:lnTo>
                    <a:pt x="31894" y="154431"/>
                  </a:lnTo>
                  <a:lnTo>
                    <a:pt x="55132" y="116989"/>
                  </a:lnTo>
                  <a:lnTo>
                    <a:pt x="83693" y="83694"/>
                  </a:lnTo>
                  <a:lnTo>
                    <a:pt x="116988" y="55133"/>
                  </a:lnTo>
                  <a:lnTo>
                    <a:pt x="154430" y="31894"/>
                  </a:lnTo>
                  <a:lnTo>
                    <a:pt x="195430" y="14567"/>
                  </a:lnTo>
                  <a:lnTo>
                    <a:pt x="239399" y="3739"/>
                  </a:lnTo>
                  <a:lnTo>
                    <a:pt x="285749" y="0"/>
                  </a:lnTo>
                  <a:lnTo>
                    <a:pt x="15726365" y="0"/>
                  </a:lnTo>
                  <a:lnTo>
                    <a:pt x="15772715" y="3739"/>
                  </a:lnTo>
                  <a:lnTo>
                    <a:pt x="15816684" y="14567"/>
                  </a:lnTo>
                  <a:lnTo>
                    <a:pt x="15857683" y="31894"/>
                  </a:lnTo>
                  <a:lnTo>
                    <a:pt x="15895124" y="55133"/>
                  </a:lnTo>
                  <a:lnTo>
                    <a:pt x="15928420" y="83694"/>
                  </a:lnTo>
                  <a:lnTo>
                    <a:pt x="15956981" y="116989"/>
                  </a:lnTo>
                  <a:lnTo>
                    <a:pt x="15980219" y="154431"/>
                  </a:lnTo>
                  <a:lnTo>
                    <a:pt x="15997546" y="195430"/>
                  </a:lnTo>
                  <a:lnTo>
                    <a:pt x="16008374" y="239399"/>
                  </a:lnTo>
                  <a:lnTo>
                    <a:pt x="16012113" y="285740"/>
                  </a:lnTo>
                  <a:lnTo>
                    <a:pt x="16012113" y="6339219"/>
                  </a:lnTo>
                  <a:lnTo>
                    <a:pt x="16008374" y="6385560"/>
                  </a:lnTo>
                  <a:lnTo>
                    <a:pt x="15997546" y="6429529"/>
                  </a:lnTo>
                  <a:lnTo>
                    <a:pt x="15980219" y="6470528"/>
                  </a:lnTo>
                  <a:lnTo>
                    <a:pt x="15956981" y="6507970"/>
                  </a:lnTo>
                  <a:lnTo>
                    <a:pt x="15928420" y="6541265"/>
                  </a:lnTo>
                  <a:lnTo>
                    <a:pt x="15895124" y="6569826"/>
                  </a:lnTo>
                  <a:lnTo>
                    <a:pt x="15857683" y="6593065"/>
                  </a:lnTo>
                  <a:lnTo>
                    <a:pt x="15816684" y="6610392"/>
                  </a:lnTo>
                  <a:lnTo>
                    <a:pt x="15772715" y="6621220"/>
                  </a:lnTo>
                  <a:lnTo>
                    <a:pt x="15726369" y="6624959"/>
                  </a:lnTo>
                  <a:close/>
                </a:path>
              </a:pathLst>
            </a:custGeom>
            <a:solidFill>
              <a:srgbClr val="B0BE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47185" y="3282169"/>
              <a:ext cx="15726410" cy="6390005"/>
            </a:xfrm>
            <a:custGeom>
              <a:avLst/>
              <a:gdLst/>
              <a:ahLst/>
              <a:cxnLst/>
              <a:rect l="l" t="t" r="r" b="b"/>
              <a:pathLst>
                <a:path w="15726410" h="6390005">
                  <a:moveTo>
                    <a:pt x="285739" y="0"/>
                  </a:moveTo>
                  <a:lnTo>
                    <a:pt x="15725784" y="0"/>
                  </a:lnTo>
                </a:path>
                <a:path w="15726410" h="6390005">
                  <a:moveTo>
                    <a:pt x="3739" y="6389805"/>
                  </a:moveTo>
                  <a:lnTo>
                    <a:pt x="0" y="6343424"/>
                  </a:lnTo>
                  <a:lnTo>
                    <a:pt x="0" y="285940"/>
                  </a:lnTo>
                  <a:lnTo>
                    <a:pt x="3739" y="239559"/>
                  </a:lnTo>
                  <a:lnTo>
                    <a:pt x="14567" y="195560"/>
                  </a:lnTo>
                  <a:lnTo>
                    <a:pt x="31893" y="154534"/>
                  </a:lnTo>
                  <a:lnTo>
                    <a:pt x="55131" y="117067"/>
                  </a:lnTo>
                  <a:lnTo>
                    <a:pt x="83691" y="83749"/>
                  </a:lnTo>
                  <a:lnTo>
                    <a:pt x="116985" y="55169"/>
                  </a:lnTo>
                  <a:lnTo>
                    <a:pt x="154425" y="31916"/>
                  </a:lnTo>
                  <a:lnTo>
                    <a:pt x="195423" y="14577"/>
                  </a:lnTo>
                  <a:lnTo>
                    <a:pt x="239391" y="3742"/>
                  </a:lnTo>
                  <a:lnTo>
                    <a:pt x="285739" y="0"/>
                  </a:lnTo>
                </a:path>
              </a:pathLst>
            </a:custGeom>
            <a:ln w="381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39074" y="3676977"/>
              <a:ext cx="142875" cy="14287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39074" y="5620077"/>
              <a:ext cx="142875" cy="14287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39074" y="7563177"/>
              <a:ext cx="142875" cy="14287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39074" y="8858577"/>
              <a:ext cx="142875" cy="142874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066653" y="352235"/>
            <a:ext cx="14373225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8000" b="1" spc="29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Evolution of </a:t>
            </a:r>
            <a:r>
              <a:rPr lang="en-US" sz="8000" b="1" spc="29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decarbonization</a:t>
            </a:r>
            <a:endParaRPr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76600" y="2108648"/>
            <a:ext cx="16872585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4000" spc="13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energy and climate change to many other fields</a:t>
            </a:r>
            <a:endParaRPr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488550" y="3396391"/>
            <a:ext cx="14030092" cy="663066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989965">
              <a:lnSpc>
                <a:spcPct val="116399"/>
              </a:lnSpc>
              <a:spcBef>
                <a:spcPts val="95"/>
              </a:spcBef>
            </a:pPr>
            <a:r>
              <a:rPr lang="en-US" sz="3650" spc="-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Supply chain and/or industrial relocation.</a:t>
            </a:r>
          </a:p>
          <a:p>
            <a:pPr marL="12700" marR="989965">
              <a:lnSpc>
                <a:spcPct val="116399"/>
              </a:lnSpc>
              <a:spcBef>
                <a:spcPts val="95"/>
              </a:spcBef>
            </a:pPr>
            <a:r>
              <a:rPr lang="en-US" sz="3650" spc="-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IRA of the US is a good example.</a:t>
            </a:r>
          </a:p>
          <a:p>
            <a:pPr marL="12700" marR="989965">
              <a:lnSpc>
                <a:spcPct val="116399"/>
              </a:lnSpc>
              <a:spcBef>
                <a:spcPts val="95"/>
              </a:spcBef>
            </a:pPr>
            <a:endParaRPr lang="en-US" sz="3650" spc="-6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989965">
              <a:lnSpc>
                <a:spcPct val="116399"/>
              </a:lnSpc>
              <a:spcBef>
                <a:spcPts val="95"/>
              </a:spcBef>
            </a:pPr>
            <a:r>
              <a:rPr lang="en-US" altLang="ja-JP" sz="365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Decision-making process including new actors and stakeholders particularly citizens</a:t>
            </a:r>
          </a:p>
          <a:p>
            <a:pPr marL="12700" marR="989965">
              <a:lnSpc>
                <a:spcPct val="116399"/>
              </a:lnSpc>
              <a:spcBef>
                <a:spcPts val="95"/>
              </a:spcBef>
            </a:pPr>
            <a:endParaRPr lang="en-US" sz="3650" spc="-6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989965">
              <a:lnSpc>
                <a:spcPct val="116399"/>
              </a:lnSpc>
              <a:spcBef>
                <a:spcPts val="95"/>
              </a:spcBef>
            </a:pPr>
            <a:r>
              <a:rPr lang="en-US" sz="3650" spc="-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Trade and trade policy (CBAM)</a:t>
            </a:r>
          </a:p>
          <a:p>
            <a:pPr marL="12700" marR="989965">
              <a:lnSpc>
                <a:spcPct val="116399"/>
              </a:lnSpc>
              <a:spcBef>
                <a:spcPts val="95"/>
              </a:spcBef>
            </a:pPr>
            <a:endParaRPr lang="en-US" sz="3650" spc="-6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989965">
              <a:lnSpc>
                <a:spcPct val="116399"/>
              </a:lnSpc>
              <a:spcBef>
                <a:spcPts val="95"/>
              </a:spcBef>
            </a:pPr>
            <a:r>
              <a:rPr lang="en-US" sz="3650" spc="-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Governance including international governance will be an issue.</a:t>
            </a:r>
          </a:p>
          <a:p>
            <a:pPr marL="12700" marR="989965">
              <a:lnSpc>
                <a:spcPct val="116399"/>
              </a:lnSpc>
              <a:spcBef>
                <a:spcPts val="95"/>
              </a:spcBef>
            </a:pPr>
            <a:endParaRPr lang="en-US" sz="3650" spc="-6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7465947" y="9079865"/>
            <a:ext cx="48450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spc="275" dirty="0">
                <a:latin typeface="Arial"/>
                <a:cs typeface="Arial"/>
              </a:rPr>
              <a:t>2</a:t>
            </a:r>
            <a:endParaRPr sz="6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746" y="3470645"/>
            <a:ext cx="8334374" cy="583882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54734" y="1415708"/>
            <a:ext cx="9708466" cy="3833101"/>
          </a:xfrm>
          <a:prstGeom prst="rect">
            <a:avLst/>
          </a:prstGeom>
        </p:spPr>
        <p:txBody>
          <a:bodyPr vert="horz" wrap="square" lIns="0" tIns="421005" rIns="0" bIns="0" rtlCol="0">
            <a:spAutoFit/>
          </a:bodyPr>
          <a:lstStyle/>
          <a:p>
            <a:pPr marL="12700" marR="5080">
              <a:lnSpc>
                <a:spcPts val="13869"/>
              </a:lnSpc>
              <a:spcBef>
                <a:spcPts val="3315"/>
              </a:spcBef>
            </a:pPr>
            <a:r>
              <a:rPr lang="en-GB" sz="9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</a:t>
            </a:r>
            <a:endParaRPr sz="9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3416</TotalTime>
  <Words>398</Words>
  <Application>Microsoft Office PowerPoint</Application>
  <PresentationFormat>ユーザー設定</PresentationFormat>
  <Paragraphs>65</Paragraphs>
  <Slides>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8" baseType="lpstr">
      <vt:lpstr>Meiryo UI</vt:lpstr>
      <vt:lpstr>ＭＳ Ｐゴシック</vt:lpstr>
      <vt:lpstr>Arial</vt:lpstr>
      <vt:lpstr>Calibri</vt:lpstr>
      <vt:lpstr>Lucida Sans Unicode</vt:lpstr>
      <vt:lpstr>Microsoft Sans Serif</vt:lpstr>
      <vt:lpstr>Times New Roman</vt:lpstr>
      <vt:lpstr>Trebuchet MS</vt:lpstr>
      <vt:lpstr>Wingdings</vt:lpstr>
      <vt:lpstr>Office Theme</vt:lpstr>
      <vt:lpstr>Decarbonization, Energy Security and  Geopolitical Implications</vt:lpstr>
      <vt:lpstr>History    Energy (Oil) :  caused international conflicts in the  past</vt:lpstr>
      <vt:lpstr>PowerPoint プレゼンテーション</vt:lpstr>
      <vt:lpstr>Geopolitics</vt:lpstr>
      <vt:lpstr>Canon Institute for Global Studies (CIGS) Research project chaired by Mr. Tanaka</vt:lpstr>
      <vt:lpstr>Energy security in the era of decarbonisation  - Renewed importance of energy security under the Energy Crisis</vt:lpstr>
      <vt:lpstr>Evolution of decarbonization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Simple Building a Sustainable World Presentation</dc:title>
  <dc:creator>Claire Newton</dc:creator>
  <cp:keywords>DAFrJD2PTHE,BACnAoK9KZY</cp:keywords>
  <cp:lastModifiedBy>user</cp:lastModifiedBy>
  <cp:revision>21</cp:revision>
  <dcterms:created xsi:type="dcterms:W3CDTF">2023-10-08T12:41:53Z</dcterms:created>
  <dcterms:modified xsi:type="dcterms:W3CDTF">2023-10-14T08:11:40Z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2023-08-19T00:00:00Z</vt:filetime>
  </property>
  <property fmtid="{D5CDD505-2E9C-101B-9397-08002B2CF9AE}" pid="3" name="Creator">
    <vt:lpwstr>Canva</vt:lpwstr>
  </property>
  <property fmtid="{D5CDD505-2E9C-101B-9397-08002B2CF9AE}" pid="4" name="LastSaved">
    <vt:filetime>2023-10-08T00:00:00Z</vt:filetime>
  </property>
</Properties>
</file>