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sldIdLst>
    <p:sldId id="256" r:id="rId2"/>
    <p:sldId id="261" r:id="rId3"/>
    <p:sldId id="361" r:id="rId4"/>
    <p:sldId id="267" r:id="rId5"/>
    <p:sldId id="275" r:id="rId6"/>
    <p:sldId id="262" r:id="rId7"/>
    <p:sldId id="269" r:id="rId8"/>
    <p:sldId id="273" r:id="rId9"/>
    <p:sldId id="271" r:id="rId10"/>
    <p:sldId id="263" r:id="rId11"/>
    <p:sldId id="266" r:id="rId12"/>
    <p:sldId id="276" r:id="rId13"/>
    <p:sldId id="277" r:id="rId14"/>
    <p:sldId id="272" r:id="rId15"/>
    <p:sldId id="278" r:id="rId16"/>
    <p:sldId id="280" r:id="rId17"/>
    <p:sldId id="264" r:id="rId18"/>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5">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F5FD"/>
    <a:srgbClr val="D9EBFF"/>
    <a:srgbClr val="4FA1E8"/>
    <a:srgbClr val="575053"/>
    <a:srgbClr val="25557A"/>
    <a:srgbClr val="F5F7F9"/>
    <a:srgbClr val="FFFFFF"/>
    <a:srgbClr val="848EAC"/>
    <a:srgbClr val="A12B10"/>
    <a:srgbClr val="2483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1FACDE-BE2E-458F-BE16-BC3A614F34CB}" v="8" dt="2023-10-13T02:26:13.3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0" d="100"/>
          <a:sy n="110" d="100"/>
        </p:scale>
        <p:origin x="702" y="108"/>
      </p:cViewPr>
      <p:guideLst>
        <p:guide orient="horz" pos="2215"/>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ongping Sun" userId="752bafccc9259276" providerId="LiveId" clId="{661FACDE-BE2E-458F-BE16-BC3A614F34CB}"/>
    <pc:docChg chg="undo custSel addSld delSld modSld sldOrd">
      <pc:chgData name="Yongping Sun" userId="752bafccc9259276" providerId="LiveId" clId="{661FACDE-BE2E-458F-BE16-BC3A614F34CB}" dt="2023-10-13T07:07:09.012" v="96" actId="120"/>
      <pc:docMkLst>
        <pc:docMk/>
      </pc:docMkLst>
      <pc:sldChg chg="modSp mod">
        <pc:chgData name="Yongping Sun" userId="752bafccc9259276" providerId="LiveId" clId="{661FACDE-BE2E-458F-BE16-BC3A614F34CB}" dt="2023-10-12T06:53:24.845" v="5" actId="20577"/>
        <pc:sldMkLst>
          <pc:docMk/>
          <pc:sldMk cId="0" sldId="256"/>
        </pc:sldMkLst>
        <pc:spChg chg="mod">
          <ac:chgData name="Yongping Sun" userId="752bafccc9259276" providerId="LiveId" clId="{661FACDE-BE2E-458F-BE16-BC3A614F34CB}" dt="2023-10-12T06:53:24.845" v="5" actId="20577"/>
          <ac:spMkLst>
            <pc:docMk/>
            <pc:sldMk cId="0" sldId="256"/>
            <ac:spMk id="8" creationId="{9CB1F686-A86B-080C-C213-EBA0B5E9A241}"/>
          </ac:spMkLst>
        </pc:spChg>
      </pc:sldChg>
      <pc:sldChg chg="del">
        <pc:chgData name="Yongping Sun" userId="752bafccc9259276" providerId="LiveId" clId="{661FACDE-BE2E-458F-BE16-BC3A614F34CB}" dt="2023-10-13T01:32:23.131" v="6" actId="2696"/>
        <pc:sldMkLst>
          <pc:docMk/>
          <pc:sldMk cId="0" sldId="260"/>
        </pc:sldMkLst>
      </pc:sldChg>
      <pc:sldChg chg="modSp mod">
        <pc:chgData name="Yongping Sun" userId="752bafccc9259276" providerId="LiveId" clId="{661FACDE-BE2E-458F-BE16-BC3A614F34CB}" dt="2023-10-13T07:07:09.012" v="96" actId="120"/>
        <pc:sldMkLst>
          <pc:docMk/>
          <pc:sldMk cId="0" sldId="262"/>
        </pc:sldMkLst>
        <pc:spChg chg="mod">
          <ac:chgData name="Yongping Sun" userId="752bafccc9259276" providerId="LiveId" clId="{661FACDE-BE2E-458F-BE16-BC3A614F34CB}" dt="2023-10-13T02:41:15.304" v="76" actId="6549"/>
          <ac:spMkLst>
            <pc:docMk/>
            <pc:sldMk cId="0" sldId="262"/>
            <ac:spMk id="5" creationId="{C964BEC8-E125-679C-A5BE-C63915C1712D}"/>
          </ac:spMkLst>
        </pc:spChg>
        <pc:spChg chg="mod">
          <ac:chgData name="Yongping Sun" userId="752bafccc9259276" providerId="LiveId" clId="{661FACDE-BE2E-458F-BE16-BC3A614F34CB}" dt="2023-10-13T07:07:05.144" v="94" actId="120"/>
          <ac:spMkLst>
            <pc:docMk/>
            <pc:sldMk cId="0" sldId="262"/>
            <ac:spMk id="17" creationId="{00000000-0000-0000-0000-000000000000}"/>
          </ac:spMkLst>
        </pc:spChg>
        <pc:spChg chg="mod">
          <ac:chgData name="Yongping Sun" userId="752bafccc9259276" providerId="LiveId" clId="{661FACDE-BE2E-458F-BE16-BC3A614F34CB}" dt="2023-10-13T07:07:07.197" v="95" actId="120"/>
          <ac:spMkLst>
            <pc:docMk/>
            <pc:sldMk cId="0" sldId="262"/>
            <ac:spMk id="42" creationId="{00000000-0000-0000-0000-000000000000}"/>
          </ac:spMkLst>
        </pc:spChg>
        <pc:spChg chg="mod">
          <ac:chgData name="Yongping Sun" userId="752bafccc9259276" providerId="LiveId" clId="{661FACDE-BE2E-458F-BE16-BC3A614F34CB}" dt="2023-10-13T07:07:09.012" v="96" actId="120"/>
          <ac:spMkLst>
            <pc:docMk/>
            <pc:sldMk cId="0" sldId="262"/>
            <ac:spMk id="48" creationId="{00000000-0000-0000-0000-000000000000}"/>
          </ac:spMkLst>
        </pc:spChg>
      </pc:sldChg>
      <pc:sldChg chg="modSp mod">
        <pc:chgData name="Yongping Sun" userId="752bafccc9259276" providerId="LiveId" clId="{661FACDE-BE2E-458F-BE16-BC3A614F34CB}" dt="2023-10-13T02:21:37.907" v="47" actId="20577"/>
        <pc:sldMkLst>
          <pc:docMk/>
          <pc:sldMk cId="0" sldId="267"/>
        </pc:sldMkLst>
        <pc:spChg chg="mod">
          <ac:chgData name="Yongping Sun" userId="752bafccc9259276" providerId="LiveId" clId="{661FACDE-BE2E-458F-BE16-BC3A614F34CB}" dt="2023-10-13T02:21:37.907" v="47" actId="20577"/>
          <ac:spMkLst>
            <pc:docMk/>
            <pc:sldMk cId="0" sldId="267"/>
            <ac:spMk id="19" creationId="{00000000-0000-0000-0000-000000000000}"/>
          </ac:spMkLst>
        </pc:spChg>
      </pc:sldChg>
      <pc:sldChg chg="addSp modSp mod">
        <pc:chgData name="Yongping Sun" userId="752bafccc9259276" providerId="LiveId" clId="{661FACDE-BE2E-458F-BE16-BC3A614F34CB}" dt="2023-10-13T03:22:29.895" v="92" actId="207"/>
        <pc:sldMkLst>
          <pc:docMk/>
          <pc:sldMk cId="0" sldId="273"/>
        </pc:sldMkLst>
        <pc:spChg chg="add mod">
          <ac:chgData name="Yongping Sun" userId="752bafccc9259276" providerId="LiveId" clId="{661FACDE-BE2E-458F-BE16-BC3A614F34CB}" dt="2023-10-13T03:22:29.895" v="92" actId="207"/>
          <ac:spMkLst>
            <pc:docMk/>
            <pc:sldMk cId="0" sldId="273"/>
            <ac:spMk id="4" creationId="{FC313ED5-B440-4EE6-9C39-A0BAA22BBA98}"/>
          </ac:spMkLst>
        </pc:spChg>
        <pc:spChg chg="mod">
          <ac:chgData name="Yongping Sun" userId="752bafccc9259276" providerId="LiveId" clId="{661FACDE-BE2E-458F-BE16-BC3A614F34CB}" dt="2023-10-13T03:22:22.803" v="90" actId="14100"/>
          <ac:spMkLst>
            <pc:docMk/>
            <pc:sldMk cId="0" sldId="273"/>
            <ac:spMk id="13" creationId="{00000000-0000-0000-0000-000000000000}"/>
          </ac:spMkLst>
        </pc:spChg>
        <pc:spChg chg="mod">
          <ac:chgData name="Yongping Sun" userId="752bafccc9259276" providerId="LiveId" clId="{661FACDE-BE2E-458F-BE16-BC3A614F34CB}" dt="2023-10-13T03:22:17.173" v="88" actId="14100"/>
          <ac:spMkLst>
            <pc:docMk/>
            <pc:sldMk cId="0" sldId="273"/>
            <ac:spMk id="25" creationId="{00000000-0000-0000-0000-000000000000}"/>
          </ac:spMkLst>
        </pc:spChg>
        <pc:spChg chg="mod">
          <ac:chgData name="Yongping Sun" userId="752bafccc9259276" providerId="LiveId" clId="{661FACDE-BE2E-458F-BE16-BC3A614F34CB}" dt="2023-10-13T03:22:19.829" v="89" actId="14100"/>
          <ac:spMkLst>
            <pc:docMk/>
            <pc:sldMk cId="0" sldId="273"/>
            <ac:spMk id="34" creationId="{00000000-0000-0000-0000-000000000000}"/>
          </ac:spMkLst>
        </pc:spChg>
      </pc:sldChg>
      <pc:sldChg chg="modSp mod">
        <pc:chgData name="Yongping Sun" userId="752bafccc9259276" providerId="LiveId" clId="{661FACDE-BE2E-458F-BE16-BC3A614F34CB}" dt="2023-10-13T02:34:18.257" v="75" actId="20577"/>
        <pc:sldMkLst>
          <pc:docMk/>
          <pc:sldMk cId="3690367579" sldId="275"/>
        </pc:sldMkLst>
        <pc:spChg chg="mod">
          <ac:chgData name="Yongping Sun" userId="752bafccc9259276" providerId="LiveId" clId="{661FACDE-BE2E-458F-BE16-BC3A614F34CB}" dt="2023-10-13T02:34:18.257" v="75" actId="20577"/>
          <ac:spMkLst>
            <pc:docMk/>
            <pc:sldMk cId="3690367579" sldId="275"/>
            <ac:spMk id="19" creationId="{00000000-0000-0000-0000-000000000000}"/>
          </ac:spMkLst>
        </pc:spChg>
      </pc:sldChg>
      <pc:sldChg chg="modSp add mod ord">
        <pc:chgData name="Yongping Sun" userId="752bafccc9259276" providerId="LiveId" clId="{661FACDE-BE2E-458F-BE16-BC3A614F34CB}" dt="2023-10-13T01:39:32.397" v="21" actId="20577"/>
        <pc:sldMkLst>
          <pc:docMk/>
          <pc:sldMk cId="1508189977" sldId="361"/>
        </pc:sldMkLst>
        <pc:spChg chg="mod">
          <ac:chgData name="Yongping Sun" userId="752bafccc9259276" providerId="LiveId" clId="{661FACDE-BE2E-458F-BE16-BC3A614F34CB}" dt="2023-10-13T01:38:46.840" v="15" actId="14100"/>
          <ac:spMkLst>
            <pc:docMk/>
            <pc:sldMk cId="1508189977" sldId="361"/>
            <ac:spMk id="9" creationId="{70243BAD-F540-D347-99D0-5F7CBC3E6A03}"/>
          </ac:spMkLst>
        </pc:spChg>
        <pc:spChg chg="mod">
          <ac:chgData name="Yongping Sun" userId="752bafccc9259276" providerId="LiveId" clId="{661FACDE-BE2E-458F-BE16-BC3A614F34CB}" dt="2023-10-13T01:38:57.461" v="18" actId="14100"/>
          <ac:spMkLst>
            <pc:docMk/>
            <pc:sldMk cId="1508189977" sldId="361"/>
            <ac:spMk id="10" creationId="{A50CC9FC-8CCE-4A41-BD41-2151954FB03D}"/>
          </ac:spMkLst>
        </pc:spChg>
        <pc:spChg chg="mod">
          <ac:chgData name="Yongping Sun" userId="752bafccc9259276" providerId="LiveId" clId="{661FACDE-BE2E-458F-BE16-BC3A614F34CB}" dt="2023-10-13T01:39:32.397" v="21" actId="20577"/>
          <ac:spMkLst>
            <pc:docMk/>
            <pc:sldMk cId="1508189977" sldId="361"/>
            <ac:spMk id="12" creationId="{B72EF384-BE54-6C40-BC53-D180CCC4C063}"/>
          </ac:spMkLst>
        </pc:sp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2023/10/13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2023/10/13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2023/10/13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2023/10/13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2023/10/13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2023/10/13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2023/10/13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2023/10/13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2023/10/13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2023/10/13</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2023/10/13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2023/10/13</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6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73.xml"/><Relationship Id="rId5" Type="http://schemas.openxmlformats.org/officeDocument/2006/relationships/image" Target="../media/image10.emf"/><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74.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75.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76.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1.xml"/><Relationship Id="rId1" Type="http://schemas.openxmlformats.org/officeDocument/2006/relationships/tags" Target="../tags/tag77.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78.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79.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80.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ags" Target="../tags/tag65.xml"/><Relationship Id="rId5" Type="http://schemas.openxmlformats.org/officeDocument/2006/relationships/image" Target="../media/image4.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66.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67.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68.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71.xml"/><Relationship Id="rId5" Type="http://schemas.openxmlformats.org/officeDocument/2006/relationships/image" Target="../media/image7.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1.xml"/><Relationship Id="rId1" Type="http://schemas.openxmlformats.org/officeDocument/2006/relationships/tags" Target="../tags/tag7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rot="10800000">
            <a:off x="-28575" y="3744463"/>
            <a:ext cx="4737100" cy="5091168"/>
            <a:chOff x="8135783" y="-1669981"/>
            <a:chExt cx="4056217" cy="4359393"/>
          </a:xfrm>
        </p:grpSpPr>
        <p:sp>
          <p:nvSpPr>
            <p:cNvPr id="65" name="任意多边形: 形状 64"/>
            <p:cNvSpPr/>
            <p:nvPr/>
          </p:nvSpPr>
          <p:spPr>
            <a:xfrm rot="18900000">
              <a:off x="8135783" y="-1669981"/>
              <a:ext cx="3339963" cy="3339962"/>
            </a:xfrm>
            <a:custGeom>
              <a:avLst/>
              <a:gdLst>
                <a:gd name="connsiteX0" fmla="*/ 0 w 3339963"/>
                <a:gd name="connsiteY0" fmla="*/ 0 h 3339962"/>
                <a:gd name="connsiteX1" fmla="*/ 3339963 w 3339963"/>
                <a:gd name="connsiteY1" fmla="*/ 3339962 h 3339962"/>
                <a:gd name="connsiteX2" fmla="*/ 1099563 w 3339963"/>
                <a:gd name="connsiteY2" fmla="*/ 3339962 h 3339962"/>
              </a:gdLst>
              <a:ahLst/>
              <a:cxnLst>
                <a:cxn ang="0">
                  <a:pos x="connsiteX0" y="connsiteY0"/>
                </a:cxn>
                <a:cxn ang="0">
                  <a:pos x="connsiteX1" y="connsiteY1"/>
                </a:cxn>
                <a:cxn ang="0">
                  <a:pos x="connsiteX2" y="connsiteY2"/>
                </a:cxn>
              </a:cxnLst>
              <a:rect l="l" t="t" r="r" b="b"/>
              <a:pathLst>
                <a:path w="3339963" h="3339962">
                  <a:moveTo>
                    <a:pt x="0" y="0"/>
                  </a:moveTo>
                  <a:lnTo>
                    <a:pt x="3339963" y="3339962"/>
                  </a:lnTo>
                  <a:lnTo>
                    <a:pt x="1099563" y="3339962"/>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直角三角形 63"/>
            <p:cNvSpPr/>
            <p:nvPr/>
          </p:nvSpPr>
          <p:spPr>
            <a:xfrm rot="10800000">
              <a:off x="9502588" y="0"/>
              <a:ext cx="2689412" cy="2689412"/>
            </a:xfrm>
            <a:prstGeom prst="rtTriangle">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descr="1037"/>
          <p:cNvPicPr>
            <a:picLocks noChangeAspect="1"/>
          </p:cNvPicPr>
          <p:nvPr/>
        </p:nvPicPr>
        <p:blipFill>
          <a:blip r:embed="rId3">
            <a:alphaModFix amt="25000"/>
          </a:blip>
          <a:stretch>
            <a:fillRect/>
          </a:stretch>
        </p:blipFill>
        <p:spPr>
          <a:xfrm>
            <a:off x="9106535" y="5777865"/>
            <a:ext cx="3085714" cy="1080000"/>
          </a:xfrm>
          <a:prstGeom prst="rect">
            <a:avLst/>
          </a:prstGeom>
        </p:spPr>
      </p:pic>
      <p:grpSp>
        <p:nvGrpSpPr>
          <p:cNvPr id="2" name="组合 1"/>
          <p:cNvGrpSpPr/>
          <p:nvPr/>
        </p:nvGrpSpPr>
        <p:grpSpPr>
          <a:xfrm>
            <a:off x="7454900" y="-1959610"/>
            <a:ext cx="4737100" cy="5091430"/>
            <a:chOff x="11740" y="-3086"/>
            <a:chExt cx="7460" cy="8018"/>
          </a:xfrm>
        </p:grpSpPr>
        <p:grpSp>
          <p:nvGrpSpPr>
            <p:cNvPr id="3" name="组合 2"/>
            <p:cNvGrpSpPr/>
            <p:nvPr/>
          </p:nvGrpSpPr>
          <p:grpSpPr>
            <a:xfrm>
              <a:off x="11740" y="-3086"/>
              <a:ext cx="7460" cy="8018"/>
              <a:chOff x="8135783" y="-1669981"/>
              <a:chExt cx="4056217" cy="4359393"/>
            </a:xfrm>
          </p:grpSpPr>
          <p:sp>
            <p:nvSpPr>
              <p:cNvPr id="7" name="任意多边形: 形状 12"/>
              <p:cNvSpPr/>
              <p:nvPr/>
            </p:nvSpPr>
            <p:spPr>
              <a:xfrm rot="18900000">
                <a:off x="8135783" y="-1669981"/>
                <a:ext cx="3339963" cy="3339962"/>
              </a:xfrm>
              <a:custGeom>
                <a:avLst/>
                <a:gdLst>
                  <a:gd name="connsiteX0" fmla="*/ 0 w 3339963"/>
                  <a:gd name="connsiteY0" fmla="*/ 0 h 3339962"/>
                  <a:gd name="connsiteX1" fmla="*/ 3339963 w 3339963"/>
                  <a:gd name="connsiteY1" fmla="*/ 3339962 h 3339962"/>
                  <a:gd name="connsiteX2" fmla="*/ 1099563 w 3339963"/>
                  <a:gd name="connsiteY2" fmla="*/ 3339962 h 3339962"/>
                </a:gdLst>
                <a:ahLst/>
                <a:cxnLst>
                  <a:cxn ang="0">
                    <a:pos x="connsiteX0" y="connsiteY0"/>
                  </a:cxn>
                  <a:cxn ang="0">
                    <a:pos x="connsiteX1" y="connsiteY1"/>
                  </a:cxn>
                  <a:cxn ang="0">
                    <a:pos x="connsiteX2" y="connsiteY2"/>
                  </a:cxn>
                </a:cxnLst>
                <a:rect l="l" t="t" r="r" b="b"/>
                <a:pathLst>
                  <a:path w="3339963" h="3339962">
                    <a:moveTo>
                      <a:pt x="0" y="0"/>
                    </a:moveTo>
                    <a:lnTo>
                      <a:pt x="3339963" y="3339962"/>
                    </a:lnTo>
                    <a:lnTo>
                      <a:pt x="1099563" y="3339962"/>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16"/>
              <p:cNvSpPr/>
              <p:nvPr/>
            </p:nvSpPr>
            <p:spPr>
              <a:xfrm rot="10800000">
                <a:off x="9502588" y="0"/>
                <a:ext cx="2689412" cy="2689412"/>
              </a:xfrm>
              <a:prstGeom prst="rtTriangle">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8" name="图片 17" descr="校徽"/>
            <p:cNvPicPr>
              <a:picLocks noChangeAspect="1"/>
            </p:cNvPicPr>
            <p:nvPr/>
          </p:nvPicPr>
          <p:blipFill>
            <a:blip r:embed="rId4"/>
            <a:stretch>
              <a:fillRect/>
            </a:stretch>
          </p:blipFill>
          <p:spPr>
            <a:xfrm>
              <a:off x="16399" y="293"/>
              <a:ext cx="2240" cy="1701"/>
            </a:xfrm>
            <a:prstGeom prst="rect">
              <a:avLst/>
            </a:prstGeom>
          </p:spPr>
        </p:pic>
      </p:grpSp>
      <p:sp>
        <p:nvSpPr>
          <p:cNvPr id="5" name="文本框 4">
            <a:extLst>
              <a:ext uri="{FF2B5EF4-FFF2-40B4-BE49-F238E27FC236}">
                <a16:creationId xmlns:a16="http://schemas.microsoft.com/office/drawing/2014/main" id="{3A424480-B6B1-BBD0-EBFE-0F508B3CA5B4}"/>
              </a:ext>
            </a:extLst>
          </p:cNvPr>
          <p:cNvSpPr txBox="1"/>
          <p:nvPr/>
        </p:nvSpPr>
        <p:spPr>
          <a:xfrm>
            <a:off x="2520118" y="4127173"/>
            <a:ext cx="9315647" cy="1251625"/>
          </a:xfrm>
          <a:prstGeom prst="rect">
            <a:avLst/>
          </a:prstGeom>
          <a:noFill/>
        </p:spPr>
        <p:txBody>
          <a:bodyPr wrap="square">
            <a:spAutoFit/>
          </a:bodyPr>
          <a:lstStyle/>
          <a:p>
            <a:pPr rtl="0" eaLnBrk="1" fontAlgn="auto" latinLnBrk="0" hangingPunct="1">
              <a:lnSpc>
                <a:spcPts val="2000"/>
              </a:lnSpc>
            </a:pPr>
            <a:r>
              <a:rPr lang="en-US" altLang="zh-CN" sz="2800" b="1" kern="100" dirty="0">
                <a:solidFill>
                  <a:srgbClr val="595959"/>
                </a:solidFill>
                <a:latin typeface="微软雅黑" panose="020B0503020204020204" charset="-122"/>
                <a:ea typeface="微软雅黑" panose="020B0503020204020204" charset="-122"/>
                <a:cs typeface="微软雅黑" panose="020B0503020204020204" charset="-122"/>
                <a:sym typeface="Times New Roman" panose="02020603050405020304"/>
              </a:rPr>
              <a:t>Yongping Sun</a:t>
            </a:r>
          </a:p>
          <a:p>
            <a:pPr algn="ctr" rtl="0" eaLnBrk="1" fontAlgn="auto" latinLnBrk="0" hangingPunct="1">
              <a:lnSpc>
                <a:spcPts val="2000"/>
              </a:lnSpc>
            </a:pPr>
            <a:endParaRPr lang="en-US" altLang="zh-CN" sz="2800" b="1" kern="100" dirty="0">
              <a:solidFill>
                <a:srgbClr val="595959"/>
              </a:solidFill>
              <a:latin typeface="微软雅黑" panose="020B0503020204020204" charset="-122"/>
              <a:ea typeface="微软雅黑" panose="020B0503020204020204" charset="-122"/>
              <a:cs typeface="微软雅黑" panose="020B0503020204020204" charset="-122"/>
              <a:sym typeface="Times New Roman" panose="02020603050405020304"/>
            </a:endParaRPr>
          </a:p>
          <a:p>
            <a:pPr rtl="0" eaLnBrk="1" fontAlgn="auto" latinLnBrk="0" hangingPunct="1"/>
            <a:r>
              <a:rPr lang="en-US" altLang="zh-CN" sz="1400" b="1" kern="100" dirty="0">
                <a:solidFill>
                  <a:srgbClr val="595959"/>
                </a:solidFill>
                <a:latin typeface="微软雅黑" panose="020B0503020204020204" charset="-122"/>
                <a:ea typeface="微软雅黑" panose="020B0503020204020204" charset="-122"/>
                <a:cs typeface="微软雅黑" panose="020B0503020204020204" charset="-122"/>
                <a:sym typeface="Times New Roman" panose="02020603050405020304"/>
              </a:rPr>
              <a:t>Professor at School of Economics of  Huazhong University of Science and Technology</a:t>
            </a:r>
            <a:r>
              <a:rPr lang="zh-CN" altLang="en-US" sz="1400" b="1" kern="100" dirty="0">
                <a:solidFill>
                  <a:srgbClr val="595959"/>
                </a:solidFill>
                <a:latin typeface="微软雅黑" panose="020B0503020204020204" charset="-122"/>
                <a:ea typeface="微软雅黑" panose="020B0503020204020204" charset="-122"/>
                <a:cs typeface="微软雅黑" panose="020B0503020204020204" charset="-122"/>
                <a:sym typeface="Times New Roman" panose="02020603050405020304"/>
              </a:rPr>
              <a:t>（</a:t>
            </a:r>
            <a:r>
              <a:rPr lang="en-US" altLang="zh-CN" sz="1400" b="1" kern="100" dirty="0">
                <a:solidFill>
                  <a:srgbClr val="595959"/>
                </a:solidFill>
                <a:latin typeface="微软雅黑" panose="020B0503020204020204" charset="-122"/>
                <a:ea typeface="微软雅黑" panose="020B0503020204020204" charset="-122"/>
                <a:cs typeface="微软雅黑" panose="020B0503020204020204" charset="-122"/>
                <a:sym typeface="Times New Roman" panose="02020603050405020304"/>
              </a:rPr>
              <a:t>HUST</a:t>
            </a:r>
            <a:r>
              <a:rPr lang="zh-CN" altLang="en-US" sz="1400" b="1" kern="100" dirty="0">
                <a:solidFill>
                  <a:srgbClr val="595959"/>
                </a:solidFill>
                <a:latin typeface="微软雅黑" panose="020B0503020204020204" charset="-122"/>
                <a:ea typeface="微软雅黑" panose="020B0503020204020204" charset="-122"/>
                <a:cs typeface="微软雅黑" panose="020B0503020204020204" charset="-122"/>
                <a:sym typeface="Times New Roman" panose="02020603050405020304"/>
              </a:rPr>
              <a:t>）</a:t>
            </a:r>
          </a:p>
          <a:p>
            <a:pPr rtl="0" eaLnBrk="1" fontAlgn="auto" latinLnBrk="0" hangingPunct="1"/>
            <a:r>
              <a:rPr lang="en-US" altLang="zh-CN" sz="1400" b="1" kern="100" dirty="0">
                <a:solidFill>
                  <a:srgbClr val="595959"/>
                </a:solidFill>
                <a:latin typeface="微软雅黑" panose="020B0503020204020204" charset="-122"/>
                <a:ea typeface="微软雅黑" panose="020B0503020204020204" charset="-122"/>
                <a:cs typeface="微软雅黑" panose="020B0503020204020204" charset="-122"/>
                <a:sym typeface="Times New Roman" panose="02020603050405020304"/>
              </a:rPr>
              <a:t>Vice Dean of Institute of State Governance at HUST</a:t>
            </a:r>
          </a:p>
          <a:p>
            <a:pPr rtl="0" eaLnBrk="1" fontAlgn="auto" latinLnBrk="0" hangingPunct="1"/>
            <a:r>
              <a:rPr lang="en-US" altLang="zh-CN" sz="1400" b="1" kern="100" dirty="0">
                <a:solidFill>
                  <a:srgbClr val="595959"/>
                </a:solidFill>
                <a:latin typeface="微软雅黑" panose="020B0503020204020204" charset="-122"/>
                <a:ea typeface="微软雅黑" panose="020B0503020204020204" charset="-122"/>
                <a:cs typeface="微软雅黑" panose="020B0503020204020204" charset="-122"/>
                <a:sym typeface="Times New Roman" panose="02020603050405020304"/>
              </a:rPr>
              <a:t>Director of Research Center for Global Climate Governance at HUST</a:t>
            </a:r>
          </a:p>
        </p:txBody>
      </p:sp>
      <p:sp>
        <p:nvSpPr>
          <p:cNvPr id="8" name="文本框 7">
            <a:extLst>
              <a:ext uri="{FF2B5EF4-FFF2-40B4-BE49-F238E27FC236}">
                <a16:creationId xmlns:a16="http://schemas.microsoft.com/office/drawing/2014/main" id="{9CB1F686-A86B-080C-C213-EBA0B5E9A241}"/>
              </a:ext>
            </a:extLst>
          </p:cNvPr>
          <p:cNvSpPr txBox="1"/>
          <p:nvPr/>
        </p:nvSpPr>
        <p:spPr>
          <a:xfrm>
            <a:off x="356235" y="1046390"/>
            <a:ext cx="8509092" cy="2175596"/>
          </a:xfrm>
          <a:prstGeom prst="rect">
            <a:avLst/>
          </a:prstGeom>
          <a:noFill/>
        </p:spPr>
        <p:txBody>
          <a:bodyPr wrap="square">
            <a:spAutoFit/>
          </a:bodyPr>
          <a:lstStyle/>
          <a:p>
            <a:pPr indent="304800" algn="ctr">
              <a:lnSpc>
                <a:spcPct val="150000"/>
              </a:lnSpc>
            </a:pPr>
            <a:r>
              <a:rPr lang="en-GB" altLang="zh-CN" sz="4800" b="1" kern="100" dirty="0">
                <a:effectLst/>
                <a:latin typeface="Times New Roman" panose="02020603050405020304" pitchFamily="18" charset="0"/>
                <a:ea typeface="等线" panose="02010600030101010101" pitchFamily="2" charset="-122"/>
              </a:rPr>
              <a:t>Trilemma in the International </a:t>
            </a:r>
            <a:r>
              <a:rPr lang="en-GB" altLang="zh-CN" sz="4800" b="1" kern="100" dirty="0">
                <a:latin typeface="Times New Roman" panose="02020603050405020304" pitchFamily="18" charset="0"/>
                <a:ea typeface="等线" panose="02010600030101010101" pitchFamily="2" charset="-122"/>
              </a:rPr>
              <a:t>C</a:t>
            </a:r>
            <a:r>
              <a:rPr lang="en-GB" altLang="zh-CN" sz="4800" b="1" kern="100" dirty="0">
                <a:effectLst/>
                <a:latin typeface="Times New Roman" panose="02020603050405020304" pitchFamily="18" charset="0"/>
                <a:ea typeface="等线" panose="02010600030101010101" pitchFamily="2" charset="-122"/>
              </a:rPr>
              <a:t>arbon </a:t>
            </a:r>
            <a:r>
              <a:rPr lang="en-GB" altLang="zh-CN" sz="4800" b="1" kern="100" dirty="0">
                <a:latin typeface="Times New Roman" panose="02020603050405020304" pitchFamily="18" charset="0"/>
                <a:ea typeface="等线" panose="02010600030101010101" pitchFamily="2" charset="-122"/>
              </a:rPr>
              <a:t>M</a:t>
            </a:r>
            <a:r>
              <a:rPr lang="en-GB" altLang="zh-CN" sz="4800" b="1" kern="100" dirty="0">
                <a:effectLst/>
                <a:latin typeface="Times New Roman" panose="02020603050405020304" pitchFamily="18" charset="0"/>
                <a:ea typeface="等线" panose="02010600030101010101" pitchFamily="2" charset="-122"/>
              </a:rPr>
              <a:t>arket</a:t>
            </a:r>
            <a:endParaRPr lang="zh-CN" altLang="zh-CN" sz="4800" kern="100" dirty="0">
              <a:effectLst/>
              <a:latin typeface="Times New Roman" panose="02020603050405020304" pitchFamily="18" charset="0"/>
              <a:ea typeface="等线" panose="02010600030101010101" pitchFamily="2" charset="-122"/>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51155" y="325120"/>
            <a:ext cx="2143125" cy="1015365"/>
            <a:chOff x="1572" y="494"/>
            <a:chExt cx="3375" cy="1599"/>
          </a:xfrm>
        </p:grpSpPr>
        <p:grpSp>
          <p:nvGrpSpPr>
            <p:cNvPr id="8" name="组合 7"/>
            <p:cNvGrpSpPr/>
            <p:nvPr/>
          </p:nvGrpSpPr>
          <p:grpSpPr>
            <a:xfrm>
              <a:off x="1572" y="494"/>
              <a:ext cx="2047" cy="1599"/>
              <a:chOff x="2761095" y="2248418"/>
              <a:chExt cx="1948563" cy="1522661"/>
            </a:xfrm>
          </p:grpSpPr>
          <p:sp>
            <p:nvSpPr>
              <p:cNvPr id="9" name="矩形: 圆角 24"/>
              <p:cNvSpPr/>
              <p:nvPr/>
            </p:nvSpPr>
            <p:spPr>
              <a:xfrm rot="2244181">
                <a:off x="2903192" y="2466308"/>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a:latin typeface="微软雅黑" panose="020B0503020204020204" charset="-122"/>
                  <a:ea typeface="微软雅黑" panose="020B0503020204020204" charset="-122"/>
                  <a:cs typeface="+mn-ea"/>
                  <a:sym typeface="+mn-lt"/>
                </a:endParaRPr>
              </a:p>
            </p:txBody>
          </p:sp>
          <p:sp>
            <p:nvSpPr>
              <p:cNvPr id="26" name="矩形: 圆角 25"/>
              <p:cNvSpPr/>
              <p:nvPr/>
            </p:nvSpPr>
            <p:spPr>
              <a:xfrm rot="2244181">
                <a:off x="2761095" y="2996622"/>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a:latin typeface="微软雅黑" panose="020B0503020204020204" charset="-122"/>
                  <a:ea typeface="微软雅黑" panose="020B0503020204020204" charset="-122"/>
                  <a:cs typeface="+mn-ea"/>
                  <a:sym typeface="+mn-lt"/>
                </a:endParaRPr>
              </a:p>
            </p:txBody>
          </p:sp>
          <p:sp>
            <p:nvSpPr>
              <p:cNvPr id="10" name="文本框 9"/>
              <p:cNvSpPr txBox="1"/>
              <p:nvPr/>
            </p:nvSpPr>
            <p:spPr>
              <a:xfrm>
                <a:off x="2910670" y="2248418"/>
                <a:ext cx="1798988" cy="1522661"/>
              </a:xfrm>
              <a:prstGeom prst="rect">
                <a:avLst/>
              </a:prstGeom>
              <a:noFill/>
            </p:spPr>
            <p:txBody>
              <a:bodyPr wrap="square" rtlCol="0">
                <a:spAutoFit/>
              </a:bodyPr>
              <a:lstStyle/>
              <a:p>
                <a:r>
                  <a:rPr lang="en-US" altLang="zh-CN" sz="60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P</a:t>
                </a:r>
              </a:p>
            </p:txBody>
          </p:sp>
        </p:grpSp>
        <p:sp>
          <p:nvSpPr>
            <p:cNvPr id="11" name="矩形 10"/>
            <p:cNvSpPr/>
            <p:nvPr/>
          </p:nvSpPr>
          <p:spPr>
            <a:xfrm>
              <a:off x="3078" y="751"/>
              <a:ext cx="1869" cy="921"/>
            </a:xfrm>
            <a:prstGeom prst="rect">
              <a:avLst/>
            </a:prstGeom>
          </p:spPr>
          <p:txBody>
            <a:bodyPr wrap="none">
              <a:spAutoFit/>
            </a:bodyPr>
            <a:lstStyle/>
            <a:p>
              <a:r>
                <a:rPr lang="en-US" altLang="zh-CN" sz="3200" dirty="0"/>
                <a:t>TICM</a:t>
              </a:r>
              <a:endParaRPr lang="zh-CN" altLang="en-US" sz="3200" b="1" spc="300" dirty="0">
                <a:latin typeface="微软雅黑" panose="020B0503020204020204" charset="-122"/>
                <a:ea typeface="微软雅黑" panose="020B0503020204020204" charset="-122"/>
              </a:endParaRPr>
            </a:p>
          </p:txBody>
        </p:sp>
      </p:grpSp>
      <p:pic>
        <p:nvPicPr>
          <p:cNvPr id="51" name="图片 50" descr="图书馆"/>
          <p:cNvPicPr>
            <a:picLocks noChangeAspect="1"/>
          </p:cNvPicPr>
          <p:nvPr/>
        </p:nvPicPr>
        <p:blipFill>
          <a:blip r:embed="rId3">
            <a:alphaModFix amt="25000"/>
          </a:blip>
          <a:stretch>
            <a:fillRect/>
          </a:stretch>
        </p:blipFill>
        <p:spPr>
          <a:xfrm>
            <a:off x="8452485" y="5777865"/>
            <a:ext cx="3739585" cy="1080000"/>
          </a:xfrm>
          <a:prstGeom prst="rect">
            <a:avLst/>
          </a:prstGeom>
        </p:spPr>
      </p:pic>
      <p:pic>
        <p:nvPicPr>
          <p:cNvPr id="2" name="图片 1">
            <a:extLst>
              <a:ext uri="{FF2B5EF4-FFF2-40B4-BE49-F238E27FC236}">
                <a16:creationId xmlns:a16="http://schemas.microsoft.com/office/drawing/2014/main" id="{121FA4FD-F27A-5F8B-BBDF-A26CCFAE3484}"/>
              </a:ext>
            </a:extLst>
          </p:cNvPr>
          <p:cNvPicPr>
            <a:picLocks noChangeAspect="1"/>
          </p:cNvPicPr>
          <p:nvPr/>
        </p:nvPicPr>
        <p:blipFill>
          <a:blip r:embed="rId4" cstate="print"/>
          <a:stretch>
            <a:fillRect/>
          </a:stretch>
        </p:blipFill>
        <p:spPr>
          <a:xfrm>
            <a:off x="9157951" y="136645"/>
            <a:ext cx="2783840" cy="941089"/>
          </a:xfrm>
          <a:prstGeom prst="rect">
            <a:avLst/>
          </a:prstGeom>
        </p:spPr>
      </p:pic>
      <p:pic>
        <p:nvPicPr>
          <p:cNvPr id="43" name="图片 42">
            <a:extLst>
              <a:ext uri="{FF2B5EF4-FFF2-40B4-BE49-F238E27FC236}">
                <a16:creationId xmlns:a16="http://schemas.microsoft.com/office/drawing/2014/main" id="{26043C7D-0F39-5719-F42A-45268098B699}"/>
              </a:ext>
            </a:extLst>
          </p:cNvPr>
          <p:cNvPicPr>
            <a:picLocks noChangeAspect="1"/>
          </p:cNvPicPr>
          <p:nvPr/>
        </p:nvPicPr>
        <p:blipFill>
          <a:blip r:embed="rId5"/>
          <a:stretch>
            <a:fillRect/>
          </a:stretch>
        </p:blipFill>
        <p:spPr>
          <a:xfrm>
            <a:off x="1241331" y="946396"/>
            <a:ext cx="9125147" cy="5430691"/>
          </a:xfrm>
          <a:prstGeom prst="rect">
            <a:avLst/>
          </a:prstGeom>
        </p:spPr>
      </p:pic>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组合 5"/>
          <p:cNvGrpSpPr/>
          <p:nvPr/>
        </p:nvGrpSpPr>
        <p:grpSpPr>
          <a:xfrm>
            <a:off x="351155" y="325120"/>
            <a:ext cx="6075045" cy="1015365"/>
            <a:chOff x="1572" y="494"/>
            <a:chExt cx="9567" cy="1599"/>
          </a:xfrm>
        </p:grpSpPr>
        <p:grpSp>
          <p:nvGrpSpPr>
            <p:cNvPr id="8" name="组合 7"/>
            <p:cNvGrpSpPr/>
            <p:nvPr/>
          </p:nvGrpSpPr>
          <p:grpSpPr>
            <a:xfrm>
              <a:off x="1572" y="494"/>
              <a:ext cx="2047" cy="1599"/>
              <a:chOff x="2761095" y="2248418"/>
              <a:chExt cx="1948563" cy="1522661"/>
            </a:xfrm>
          </p:grpSpPr>
          <p:sp>
            <p:nvSpPr>
              <p:cNvPr id="9" name="矩形: 圆角 24"/>
              <p:cNvSpPr/>
              <p:nvPr/>
            </p:nvSpPr>
            <p:spPr>
              <a:xfrm rot="2244181">
                <a:off x="2903192" y="2466308"/>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a:latin typeface="微软雅黑" panose="020B0503020204020204" charset="-122"/>
                  <a:ea typeface="微软雅黑" panose="020B0503020204020204" charset="-122"/>
                  <a:cs typeface="+mn-ea"/>
                  <a:sym typeface="+mn-lt"/>
                </a:endParaRPr>
              </a:p>
            </p:txBody>
          </p:sp>
          <p:sp>
            <p:nvSpPr>
              <p:cNvPr id="26" name="矩形: 圆角 25"/>
              <p:cNvSpPr/>
              <p:nvPr/>
            </p:nvSpPr>
            <p:spPr>
              <a:xfrm rot="2244181">
                <a:off x="2761095" y="2996622"/>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a:latin typeface="微软雅黑" panose="020B0503020204020204" charset="-122"/>
                  <a:ea typeface="微软雅黑" panose="020B0503020204020204" charset="-122"/>
                  <a:cs typeface="+mn-ea"/>
                  <a:sym typeface="+mn-lt"/>
                </a:endParaRPr>
              </a:p>
            </p:txBody>
          </p:sp>
          <p:sp>
            <p:nvSpPr>
              <p:cNvPr id="10" name="文本框 9"/>
              <p:cNvSpPr txBox="1"/>
              <p:nvPr/>
            </p:nvSpPr>
            <p:spPr>
              <a:xfrm>
                <a:off x="2910670" y="2248418"/>
                <a:ext cx="1798988" cy="1522661"/>
              </a:xfrm>
              <a:prstGeom prst="rect">
                <a:avLst/>
              </a:prstGeom>
              <a:noFill/>
            </p:spPr>
            <p:txBody>
              <a:bodyPr wrap="square" rtlCol="0">
                <a:spAutoFit/>
              </a:bodyPr>
              <a:lstStyle/>
              <a:p>
                <a:r>
                  <a:rPr lang="en-US" altLang="zh-CN" sz="60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P</a:t>
                </a:r>
              </a:p>
            </p:txBody>
          </p:sp>
        </p:grpSp>
        <p:sp>
          <p:nvSpPr>
            <p:cNvPr id="11" name="矩形 10"/>
            <p:cNvSpPr/>
            <p:nvPr/>
          </p:nvSpPr>
          <p:spPr>
            <a:xfrm>
              <a:off x="3078" y="751"/>
              <a:ext cx="8061" cy="921"/>
            </a:xfrm>
            <a:prstGeom prst="rect">
              <a:avLst/>
            </a:prstGeom>
          </p:spPr>
          <p:txBody>
            <a:bodyPr wrap="none">
              <a:spAutoFit/>
            </a:bodyPr>
            <a:lstStyle/>
            <a:p>
              <a:r>
                <a:rPr lang="en-GB" altLang="zh-CN" sz="3200" b="1" kern="100" dirty="0">
                  <a:effectLst/>
                  <a:latin typeface="Times New Roman" panose="02020603050405020304" pitchFamily="18" charset="0"/>
                  <a:ea typeface="等线" panose="02010600030101010101" pitchFamily="2" charset="-122"/>
                </a:rPr>
                <a:t>Scenario 1 (A and C not B) </a:t>
              </a:r>
              <a:endParaRPr lang="zh-CN" altLang="en-US" sz="3200" b="1" spc="300" dirty="0">
                <a:latin typeface="微软雅黑" panose="020B0503020204020204" charset="-122"/>
                <a:ea typeface="微软雅黑" panose="020B0503020204020204" charset="-122"/>
              </a:endParaRPr>
            </a:p>
          </p:txBody>
        </p:sp>
      </p:grpSp>
      <p:pic>
        <p:nvPicPr>
          <p:cNvPr id="27" name="图片 26" descr="图书馆"/>
          <p:cNvPicPr>
            <a:picLocks noChangeAspect="1"/>
          </p:cNvPicPr>
          <p:nvPr/>
        </p:nvPicPr>
        <p:blipFill>
          <a:blip r:embed="rId3">
            <a:alphaModFix amt="25000"/>
          </a:blip>
          <a:stretch>
            <a:fillRect/>
          </a:stretch>
        </p:blipFill>
        <p:spPr>
          <a:xfrm>
            <a:off x="8452485" y="5777865"/>
            <a:ext cx="3739585" cy="1080000"/>
          </a:xfrm>
          <a:prstGeom prst="rect">
            <a:avLst/>
          </a:prstGeom>
        </p:spPr>
      </p:pic>
      <p:pic>
        <p:nvPicPr>
          <p:cNvPr id="4" name="图片 3">
            <a:extLst>
              <a:ext uri="{FF2B5EF4-FFF2-40B4-BE49-F238E27FC236}">
                <a16:creationId xmlns:a16="http://schemas.microsoft.com/office/drawing/2014/main" id="{5EAE12FA-CF52-71DD-1871-A3B627320417}"/>
              </a:ext>
            </a:extLst>
          </p:cNvPr>
          <p:cNvPicPr>
            <a:picLocks noChangeAspect="1"/>
          </p:cNvPicPr>
          <p:nvPr/>
        </p:nvPicPr>
        <p:blipFill>
          <a:blip r:embed="rId4" cstate="print"/>
          <a:stretch>
            <a:fillRect/>
          </a:stretch>
        </p:blipFill>
        <p:spPr>
          <a:xfrm>
            <a:off x="9157951" y="136645"/>
            <a:ext cx="2783840" cy="941089"/>
          </a:xfrm>
          <a:prstGeom prst="rect">
            <a:avLst/>
          </a:prstGeom>
        </p:spPr>
      </p:pic>
      <p:sp>
        <p:nvSpPr>
          <p:cNvPr id="7" name="文本框 6">
            <a:extLst>
              <a:ext uri="{FF2B5EF4-FFF2-40B4-BE49-F238E27FC236}">
                <a16:creationId xmlns:a16="http://schemas.microsoft.com/office/drawing/2014/main" id="{8A82AC35-21F0-4E73-8F10-607478D75383}"/>
              </a:ext>
            </a:extLst>
          </p:cNvPr>
          <p:cNvSpPr txBox="1"/>
          <p:nvPr/>
        </p:nvSpPr>
        <p:spPr>
          <a:xfrm>
            <a:off x="488225" y="1236345"/>
            <a:ext cx="11453566" cy="4993931"/>
          </a:xfrm>
          <a:prstGeom prst="rect">
            <a:avLst/>
          </a:prstGeom>
          <a:noFill/>
        </p:spPr>
        <p:txBody>
          <a:bodyPr wrap="square">
            <a:spAutoFit/>
          </a:bodyPr>
          <a:lstStyle/>
          <a:p>
            <a:pPr marL="285750" indent="-285750" algn="just">
              <a:lnSpc>
                <a:spcPct val="200000"/>
              </a:lnSpc>
              <a:buFont typeface="Wingdings" panose="05000000000000000000" pitchFamily="2" charset="2"/>
              <a:buChar char="p"/>
            </a:pPr>
            <a:r>
              <a:rPr lang="en-GB" altLang="zh-CN" sz="1800" kern="100" dirty="0">
                <a:effectLst/>
                <a:latin typeface="Times New Roman" panose="02020603050405020304" pitchFamily="18" charset="0"/>
                <a:ea typeface="等线" panose="02010600030101010101" pitchFamily="2" charset="-122"/>
              </a:rPr>
              <a:t>If a country has no restrictions on compliance portfolio (A) and allows the free flow of ICCs (C), it cannot control how much emission reduction can be achieved independently (not B).</a:t>
            </a:r>
          </a:p>
          <a:p>
            <a:pPr marL="285750" indent="-285750" algn="just">
              <a:lnSpc>
                <a:spcPct val="200000"/>
              </a:lnSpc>
              <a:buFont typeface="Wingdings" panose="05000000000000000000" pitchFamily="2" charset="2"/>
              <a:buChar char="p"/>
            </a:pPr>
            <a:r>
              <a:rPr lang="en-GB" altLang="zh-CN" sz="1800" kern="100" dirty="0">
                <a:effectLst/>
                <a:latin typeface="Times New Roman" panose="02020603050405020304" pitchFamily="18" charset="0"/>
                <a:ea typeface="等线" panose="02010600030101010101" pitchFamily="2" charset="-122"/>
              </a:rPr>
              <a:t> In the presence of the free flow of ICCs and flexible compliance portfolio, the covered entities may choose to purchase ICCs for compliance rather than reduce their emissions, which collectively will prevent the Parties from achieving their emission reduction targets independently.</a:t>
            </a:r>
          </a:p>
          <a:p>
            <a:pPr marL="285750" indent="-285750" algn="just">
              <a:lnSpc>
                <a:spcPct val="200000"/>
              </a:lnSpc>
              <a:buFont typeface="Wingdings" panose="05000000000000000000" pitchFamily="2" charset="2"/>
              <a:buChar char="p"/>
            </a:pPr>
            <a:r>
              <a:rPr lang="en-GB" altLang="zh-CN" sz="1800" kern="100" dirty="0">
                <a:effectLst/>
                <a:latin typeface="Times New Roman" panose="02020603050405020304" pitchFamily="18" charset="0"/>
                <a:ea typeface="等线" panose="02010600030101010101" pitchFamily="2" charset="-122"/>
              </a:rPr>
              <a:t>Market integration based on bilateral agreements with Article 6.2, such as the EU-Swiss ETS and Quebec-California ETS, is a special case of Scenario 1. </a:t>
            </a:r>
          </a:p>
          <a:p>
            <a:pPr marL="285750" indent="-285750" algn="just">
              <a:lnSpc>
                <a:spcPct val="200000"/>
              </a:lnSpc>
              <a:buFont typeface="Wingdings" panose="05000000000000000000" pitchFamily="2" charset="2"/>
              <a:buChar char="p"/>
            </a:pPr>
            <a:r>
              <a:rPr lang="en-GB" altLang="zh-CN" sz="1800" kern="100" dirty="0">
                <a:effectLst/>
                <a:latin typeface="Times New Roman" panose="02020603050405020304" pitchFamily="18" charset="0"/>
                <a:ea typeface="等线" panose="02010600030101010101" pitchFamily="2" charset="-122"/>
              </a:rPr>
              <a:t>In these integrated markets, linked jurisdictions are </a:t>
            </a:r>
            <a:r>
              <a:rPr lang="en-GB" altLang="zh-CN" sz="1800" i="1" kern="100" dirty="0">
                <a:effectLst/>
                <a:latin typeface="Times New Roman" panose="02020603050405020304" pitchFamily="18" charset="0"/>
                <a:ea typeface="等线" panose="02010600030101010101" pitchFamily="2" charset="-122"/>
              </a:rPr>
              <a:t>de facto</a:t>
            </a:r>
            <a:r>
              <a:rPr lang="en-GB" altLang="zh-CN" sz="1800" kern="100" dirty="0">
                <a:effectLst/>
                <a:latin typeface="Times New Roman" panose="02020603050405020304" pitchFamily="18" charset="0"/>
                <a:ea typeface="等线" panose="02010600030101010101" pitchFamily="2" charset="-122"/>
              </a:rPr>
              <a:t> unable to set an independent target for emission reduction because the overall scarcity on the carbon market is determined by the joint supply in the linked jurisdictions. </a:t>
            </a:r>
            <a:endParaRPr lang="zh-CN" altLang="zh-CN" sz="1800" kern="100" dirty="0">
              <a:effectLst/>
              <a:latin typeface="Times New Roman" panose="02020603050405020304" pitchFamily="18" charset="0"/>
              <a:ea typeface="等线" panose="02010600030101010101" pitchFamily="2" charset="-122"/>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51155" y="325120"/>
            <a:ext cx="5836285" cy="1015365"/>
            <a:chOff x="1572" y="494"/>
            <a:chExt cx="9191" cy="1599"/>
          </a:xfrm>
        </p:grpSpPr>
        <p:grpSp>
          <p:nvGrpSpPr>
            <p:cNvPr id="8" name="组合 7"/>
            <p:cNvGrpSpPr/>
            <p:nvPr/>
          </p:nvGrpSpPr>
          <p:grpSpPr>
            <a:xfrm>
              <a:off x="1572" y="494"/>
              <a:ext cx="2047" cy="1599"/>
              <a:chOff x="2761095" y="2248418"/>
              <a:chExt cx="1948563" cy="1522661"/>
            </a:xfrm>
          </p:grpSpPr>
          <p:sp>
            <p:nvSpPr>
              <p:cNvPr id="9" name="矩形: 圆角 24"/>
              <p:cNvSpPr/>
              <p:nvPr/>
            </p:nvSpPr>
            <p:spPr>
              <a:xfrm rot="2244181">
                <a:off x="2903192" y="2466308"/>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a:latin typeface="微软雅黑" panose="020B0503020204020204" charset="-122"/>
                  <a:ea typeface="微软雅黑" panose="020B0503020204020204" charset="-122"/>
                  <a:cs typeface="+mn-ea"/>
                  <a:sym typeface="+mn-lt"/>
                </a:endParaRPr>
              </a:p>
            </p:txBody>
          </p:sp>
          <p:sp>
            <p:nvSpPr>
              <p:cNvPr id="26" name="矩形: 圆角 25"/>
              <p:cNvSpPr/>
              <p:nvPr/>
            </p:nvSpPr>
            <p:spPr>
              <a:xfrm rot="2244181">
                <a:off x="2761095" y="2996622"/>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a:latin typeface="微软雅黑" panose="020B0503020204020204" charset="-122"/>
                  <a:ea typeface="微软雅黑" panose="020B0503020204020204" charset="-122"/>
                  <a:cs typeface="+mn-ea"/>
                  <a:sym typeface="+mn-lt"/>
                </a:endParaRPr>
              </a:p>
            </p:txBody>
          </p:sp>
          <p:sp>
            <p:nvSpPr>
              <p:cNvPr id="10" name="文本框 9"/>
              <p:cNvSpPr txBox="1"/>
              <p:nvPr/>
            </p:nvSpPr>
            <p:spPr>
              <a:xfrm>
                <a:off x="2910670" y="2248418"/>
                <a:ext cx="1798988" cy="1522661"/>
              </a:xfrm>
              <a:prstGeom prst="rect">
                <a:avLst/>
              </a:prstGeom>
              <a:noFill/>
            </p:spPr>
            <p:txBody>
              <a:bodyPr wrap="square" rtlCol="0">
                <a:spAutoFit/>
              </a:bodyPr>
              <a:lstStyle/>
              <a:p>
                <a:r>
                  <a:rPr lang="en-US" altLang="zh-CN" sz="60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P</a:t>
                </a:r>
              </a:p>
            </p:txBody>
          </p:sp>
        </p:grpSp>
        <p:sp>
          <p:nvSpPr>
            <p:cNvPr id="11" name="矩形 10"/>
            <p:cNvSpPr/>
            <p:nvPr/>
          </p:nvSpPr>
          <p:spPr>
            <a:xfrm>
              <a:off x="3078" y="751"/>
              <a:ext cx="7685" cy="921"/>
            </a:xfrm>
            <a:prstGeom prst="rect">
              <a:avLst/>
            </a:prstGeom>
          </p:spPr>
          <p:txBody>
            <a:bodyPr wrap="none">
              <a:spAutoFit/>
            </a:bodyPr>
            <a:lstStyle/>
            <a:p>
              <a:r>
                <a:rPr lang="en-US" altLang="zh-CN" sz="3200" b="1" kern="100" dirty="0">
                  <a:effectLst/>
                  <a:latin typeface="Times New Roman" panose="02020603050405020304" pitchFamily="18" charset="0"/>
                  <a:ea typeface="等线" panose="02010600030101010101" pitchFamily="2" charset="-122"/>
                </a:rPr>
                <a:t>Scenario 2 (B and C not A)</a:t>
              </a:r>
              <a:endParaRPr lang="zh-CN" altLang="en-US" sz="3200" b="1" spc="300" dirty="0">
                <a:latin typeface="微软雅黑" panose="020B0503020204020204" charset="-122"/>
                <a:ea typeface="微软雅黑" panose="020B0503020204020204" charset="-122"/>
              </a:endParaRPr>
            </a:p>
          </p:txBody>
        </p:sp>
      </p:grpSp>
      <p:pic>
        <p:nvPicPr>
          <p:cNvPr id="27" name="图片 26" descr="图书馆"/>
          <p:cNvPicPr>
            <a:picLocks noChangeAspect="1"/>
          </p:cNvPicPr>
          <p:nvPr/>
        </p:nvPicPr>
        <p:blipFill>
          <a:blip r:embed="rId3">
            <a:alphaModFix amt="25000"/>
          </a:blip>
          <a:stretch>
            <a:fillRect/>
          </a:stretch>
        </p:blipFill>
        <p:spPr>
          <a:xfrm>
            <a:off x="8452485" y="5777865"/>
            <a:ext cx="3739585" cy="1080000"/>
          </a:xfrm>
          <a:prstGeom prst="rect">
            <a:avLst/>
          </a:prstGeom>
        </p:spPr>
      </p:pic>
      <p:pic>
        <p:nvPicPr>
          <p:cNvPr id="4" name="图片 3">
            <a:extLst>
              <a:ext uri="{FF2B5EF4-FFF2-40B4-BE49-F238E27FC236}">
                <a16:creationId xmlns:a16="http://schemas.microsoft.com/office/drawing/2014/main" id="{5EAE12FA-CF52-71DD-1871-A3B627320417}"/>
              </a:ext>
            </a:extLst>
          </p:cNvPr>
          <p:cNvPicPr>
            <a:picLocks noChangeAspect="1"/>
          </p:cNvPicPr>
          <p:nvPr/>
        </p:nvPicPr>
        <p:blipFill>
          <a:blip r:embed="rId4" cstate="print"/>
          <a:stretch>
            <a:fillRect/>
          </a:stretch>
        </p:blipFill>
        <p:spPr>
          <a:xfrm>
            <a:off x="9157951" y="136645"/>
            <a:ext cx="2783840" cy="941089"/>
          </a:xfrm>
          <a:prstGeom prst="rect">
            <a:avLst/>
          </a:prstGeom>
        </p:spPr>
      </p:pic>
      <p:sp>
        <p:nvSpPr>
          <p:cNvPr id="7" name="文本框 6">
            <a:extLst>
              <a:ext uri="{FF2B5EF4-FFF2-40B4-BE49-F238E27FC236}">
                <a16:creationId xmlns:a16="http://schemas.microsoft.com/office/drawing/2014/main" id="{8A82AC35-21F0-4E73-8F10-607478D75383}"/>
              </a:ext>
            </a:extLst>
          </p:cNvPr>
          <p:cNvSpPr txBox="1"/>
          <p:nvPr/>
        </p:nvSpPr>
        <p:spPr>
          <a:xfrm>
            <a:off x="356171" y="1236345"/>
            <a:ext cx="11585620" cy="4993931"/>
          </a:xfrm>
          <a:prstGeom prst="rect">
            <a:avLst/>
          </a:prstGeom>
          <a:noFill/>
        </p:spPr>
        <p:txBody>
          <a:bodyPr wrap="square">
            <a:spAutoFit/>
          </a:bodyPr>
          <a:lstStyle/>
          <a:p>
            <a:pPr marL="285750" indent="-285750" algn="just">
              <a:lnSpc>
                <a:spcPct val="200000"/>
              </a:lnSpc>
              <a:buFont typeface="Wingdings" panose="05000000000000000000" pitchFamily="2" charset="2"/>
              <a:buChar char="p"/>
            </a:pPr>
            <a:r>
              <a:rPr lang="en-GB" altLang="zh-CN" sz="1800" kern="100" dirty="0">
                <a:effectLst/>
                <a:latin typeface="Times New Roman" panose="02020603050405020304" pitchFamily="18" charset="0"/>
                <a:ea typeface="等线" panose="02010600030101010101" pitchFamily="2" charset="-122"/>
              </a:rPr>
              <a:t>If a country </a:t>
            </a:r>
            <a:r>
              <a:rPr lang="en-GB" altLang="zh-CN" sz="1800" kern="100" dirty="0">
                <a:solidFill>
                  <a:srgbClr val="000000"/>
                </a:solidFill>
                <a:effectLst/>
                <a:latin typeface="Times New Roman" panose="02020603050405020304" pitchFamily="18" charset="0"/>
                <a:ea typeface="等线" panose="02010600030101010101" pitchFamily="2" charset="-122"/>
              </a:rPr>
              <a:t>decides</a:t>
            </a:r>
            <a:r>
              <a:rPr lang="en-GB" altLang="zh-CN" sz="1800" kern="100" dirty="0">
                <a:effectLst/>
                <a:latin typeface="Times New Roman" panose="02020603050405020304" pitchFamily="18" charset="0"/>
                <a:ea typeface="等线" panose="02010600030101010101" pitchFamily="2" charset="-122"/>
              </a:rPr>
              <a:t> to achieve certain independent emission </a:t>
            </a:r>
            <a:r>
              <a:rPr lang="en-GB" altLang="zh-CN" sz="1800" kern="100" dirty="0">
                <a:solidFill>
                  <a:srgbClr val="000000"/>
                </a:solidFill>
                <a:effectLst/>
                <a:latin typeface="Times New Roman" panose="02020603050405020304" pitchFamily="18" charset="0"/>
                <a:ea typeface="等线" panose="02010600030101010101" pitchFamily="2" charset="-122"/>
              </a:rPr>
              <a:t>reductions</a:t>
            </a:r>
            <a:r>
              <a:rPr lang="en-GB" altLang="zh-CN" sz="1800" kern="100" dirty="0">
                <a:effectLst/>
                <a:latin typeface="Times New Roman" panose="02020603050405020304" pitchFamily="18" charset="0"/>
                <a:ea typeface="等线" panose="02010600030101010101" pitchFamily="2" charset="-122"/>
              </a:rPr>
              <a:t> (B) while allowing the free flow of ICCs (C), it must restrict the compliance portfolio (not A). </a:t>
            </a:r>
          </a:p>
          <a:p>
            <a:pPr marL="285750" indent="-285750" algn="just">
              <a:lnSpc>
                <a:spcPct val="200000"/>
              </a:lnSpc>
              <a:buFont typeface="Wingdings" panose="05000000000000000000" pitchFamily="2" charset="2"/>
              <a:buChar char="p"/>
            </a:pPr>
            <a:r>
              <a:rPr lang="en-GB" altLang="zh-CN" sz="1800" kern="100" dirty="0">
                <a:solidFill>
                  <a:srgbClr val="000000"/>
                </a:solidFill>
                <a:effectLst/>
                <a:latin typeface="Times New Roman" panose="02020603050405020304" pitchFamily="18" charset="0"/>
                <a:ea typeface="等线" panose="02010600030101010101" pitchFamily="2" charset="-122"/>
              </a:rPr>
              <a:t>Independent</a:t>
            </a:r>
            <a:r>
              <a:rPr lang="en-GB" altLang="zh-CN" sz="1800" kern="100" dirty="0">
                <a:effectLst/>
                <a:latin typeface="Times New Roman" panose="02020603050405020304" pitchFamily="18" charset="0"/>
                <a:ea typeface="等线" panose="02010600030101010101" pitchFamily="2" charset="-122"/>
              </a:rPr>
              <a:t> emission reduction </a:t>
            </a:r>
            <a:r>
              <a:rPr lang="en-GB" altLang="zh-CN" sz="1800" kern="100" dirty="0">
                <a:solidFill>
                  <a:srgbClr val="000000"/>
                </a:solidFill>
                <a:effectLst/>
                <a:latin typeface="Times New Roman" panose="02020603050405020304" pitchFamily="18" charset="0"/>
                <a:ea typeface="等线" panose="02010600030101010101" pitchFamily="2" charset="-122"/>
              </a:rPr>
              <a:t>requires</a:t>
            </a:r>
            <a:r>
              <a:rPr lang="en-GB" altLang="zh-CN" sz="1800" kern="100" dirty="0">
                <a:effectLst/>
                <a:latin typeface="Times New Roman" panose="02020603050405020304" pitchFamily="18" charset="0"/>
                <a:ea typeface="等线" panose="02010600030101010101" pitchFamily="2" charset="-122"/>
              </a:rPr>
              <a:t> covered entities collectively to achieve minimal </a:t>
            </a:r>
            <a:r>
              <a:rPr lang="en-GB" altLang="zh-CN" sz="1800" kern="100" dirty="0">
                <a:solidFill>
                  <a:srgbClr val="000000"/>
                </a:solidFill>
                <a:effectLst/>
                <a:latin typeface="Times New Roman" panose="02020603050405020304" pitchFamily="18" charset="0"/>
                <a:ea typeface="等线" panose="02010600030101010101" pitchFamily="2" charset="-122"/>
              </a:rPr>
              <a:t>emission</a:t>
            </a:r>
            <a:r>
              <a:rPr lang="en-GB" altLang="zh-CN" sz="1800" kern="100" dirty="0">
                <a:effectLst/>
                <a:latin typeface="Times New Roman" panose="02020603050405020304" pitchFamily="18" charset="0"/>
                <a:ea typeface="等线" panose="02010600030101010101" pitchFamily="2" charset="-122"/>
              </a:rPr>
              <a:t> reductions through their own mitigation. This will prevent covered entities from buying all the allowance shortfalls from the international carbon market in the presence of the free flow of ICCs, which will need the Parties to restrict the compliance portfolio.</a:t>
            </a:r>
          </a:p>
          <a:p>
            <a:pPr marL="285750" indent="-285750" algn="just">
              <a:lnSpc>
                <a:spcPct val="200000"/>
              </a:lnSpc>
              <a:buFont typeface="Wingdings" panose="05000000000000000000" pitchFamily="2" charset="2"/>
              <a:buChar char="p"/>
            </a:pPr>
            <a:r>
              <a:rPr lang="en-GB" altLang="zh-CN" sz="1800" kern="100" dirty="0">
                <a:effectLst/>
                <a:latin typeface="Times New Roman" panose="02020603050405020304" pitchFamily="18" charset="0"/>
                <a:ea typeface="等线" panose="02010600030101010101" pitchFamily="2" charset="-122"/>
              </a:rPr>
              <a:t>The Clean Development Mechanism provides some valuable insights into scenario 2. The EU legislation specifies maximum limits on the eligible international credits that can be used under the EU ETS for compliance in </a:t>
            </a:r>
            <a:r>
              <a:rPr lang="en-GB" altLang="zh-CN" sz="1800" kern="100" dirty="0">
                <a:solidFill>
                  <a:srgbClr val="000000"/>
                </a:solidFill>
                <a:effectLst/>
                <a:latin typeface="Times New Roman" panose="02020603050405020304" pitchFamily="18" charset="0"/>
                <a:ea typeface="等线" panose="02010600030101010101" pitchFamily="2" charset="-122"/>
              </a:rPr>
              <a:t>phases</a:t>
            </a:r>
            <a:r>
              <a:rPr lang="en-GB" altLang="zh-CN" sz="1800" kern="100" dirty="0">
                <a:effectLst/>
                <a:latin typeface="Times New Roman" panose="02020603050405020304" pitchFamily="18" charset="0"/>
                <a:ea typeface="等线" panose="02010600030101010101" pitchFamily="2" charset="-122"/>
              </a:rPr>
              <a:t> 2 </a:t>
            </a:r>
            <a:r>
              <a:rPr lang="en-GB" altLang="zh-CN" sz="1800" kern="100" dirty="0">
                <a:solidFill>
                  <a:srgbClr val="000000"/>
                </a:solidFill>
                <a:effectLst/>
                <a:latin typeface="Times New Roman" panose="02020603050405020304" pitchFamily="18" charset="0"/>
                <a:ea typeface="等线" panose="02010600030101010101" pitchFamily="2" charset="-122"/>
              </a:rPr>
              <a:t>and</a:t>
            </a:r>
            <a:r>
              <a:rPr lang="en-GB" altLang="zh-CN" sz="1800" kern="100" dirty="0">
                <a:effectLst/>
                <a:latin typeface="Times New Roman" panose="02020603050405020304" pitchFamily="18" charset="0"/>
                <a:ea typeface="等线" panose="02010600030101010101" pitchFamily="2" charset="-122"/>
              </a:rPr>
              <a:t> 3. </a:t>
            </a:r>
          </a:p>
          <a:p>
            <a:pPr marL="285750" indent="-285750" algn="just">
              <a:lnSpc>
                <a:spcPct val="200000"/>
              </a:lnSpc>
              <a:buFont typeface="Wingdings" panose="05000000000000000000" pitchFamily="2" charset="2"/>
              <a:buChar char="p"/>
            </a:pPr>
            <a:r>
              <a:rPr lang="en-GB" altLang="zh-CN" sz="1800" kern="100" dirty="0">
                <a:effectLst/>
                <a:latin typeface="Times New Roman" panose="02020603050405020304" pitchFamily="18" charset="0"/>
                <a:ea typeface="等线" panose="02010600030101010101" pitchFamily="2" charset="-122"/>
              </a:rPr>
              <a:t>EU has a domestic emission reduction target and does not currently envisage the continuing use of ICCs for EU ETS compliance after 2020.</a:t>
            </a:r>
            <a:endParaRPr lang="zh-CN" altLang="zh-CN" sz="1800" kern="100" dirty="0">
              <a:effectLst/>
              <a:latin typeface="Times New Roman" panose="02020603050405020304" pitchFamily="18" charset="0"/>
              <a:ea typeface="等线" panose="02010600030101010101" pitchFamily="2" charset="-122"/>
            </a:endParaRPr>
          </a:p>
        </p:txBody>
      </p:sp>
    </p:spTree>
    <p:custDataLst>
      <p:tags r:id="rId1"/>
    </p:custDataLst>
    <p:extLst>
      <p:ext uri="{BB962C8B-B14F-4D97-AF65-F5344CB8AC3E}">
        <p14:creationId xmlns:p14="http://schemas.microsoft.com/office/powerpoint/2010/main" val="1837954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51155" y="325120"/>
            <a:ext cx="5938520" cy="1015365"/>
            <a:chOff x="1572" y="494"/>
            <a:chExt cx="9352" cy="1599"/>
          </a:xfrm>
        </p:grpSpPr>
        <p:grpSp>
          <p:nvGrpSpPr>
            <p:cNvPr id="8" name="组合 7"/>
            <p:cNvGrpSpPr/>
            <p:nvPr/>
          </p:nvGrpSpPr>
          <p:grpSpPr>
            <a:xfrm>
              <a:off x="1572" y="494"/>
              <a:ext cx="2047" cy="1599"/>
              <a:chOff x="2761095" y="2248418"/>
              <a:chExt cx="1948563" cy="1522661"/>
            </a:xfrm>
          </p:grpSpPr>
          <p:sp>
            <p:nvSpPr>
              <p:cNvPr id="9" name="矩形: 圆角 24"/>
              <p:cNvSpPr/>
              <p:nvPr/>
            </p:nvSpPr>
            <p:spPr>
              <a:xfrm rot="2244181">
                <a:off x="2903192" y="2466308"/>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a:latin typeface="微软雅黑" panose="020B0503020204020204" charset="-122"/>
                  <a:ea typeface="微软雅黑" panose="020B0503020204020204" charset="-122"/>
                  <a:cs typeface="+mn-ea"/>
                  <a:sym typeface="+mn-lt"/>
                </a:endParaRPr>
              </a:p>
            </p:txBody>
          </p:sp>
          <p:sp>
            <p:nvSpPr>
              <p:cNvPr id="26" name="矩形: 圆角 25"/>
              <p:cNvSpPr/>
              <p:nvPr/>
            </p:nvSpPr>
            <p:spPr>
              <a:xfrm rot="2244181">
                <a:off x="2761095" y="2996622"/>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a:latin typeface="微软雅黑" panose="020B0503020204020204" charset="-122"/>
                  <a:ea typeface="微软雅黑" panose="020B0503020204020204" charset="-122"/>
                  <a:cs typeface="+mn-ea"/>
                  <a:sym typeface="+mn-lt"/>
                </a:endParaRPr>
              </a:p>
            </p:txBody>
          </p:sp>
          <p:sp>
            <p:nvSpPr>
              <p:cNvPr id="10" name="文本框 9"/>
              <p:cNvSpPr txBox="1"/>
              <p:nvPr/>
            </p:nvSpPr>
            <p:spPr>
              <a:xfrm>
                <a:off x="2910670" y="2248418"/>
                <a:ext cx="1798988" cy="1522661"/>
              </a:xfrm>
              <a:prstGeom prst="rect">
                <a:avLst/>
              </a:prstGeom>
              <a:noFill/>
            </p:spPr>
            <p:txBody>
              <a:bodyPr wrap="square" rtlCol="0">
                <a:spAutoFit/>
              </a:bodyPr>
              <a:lstStyle/>
              <a:p>
                <a:r>
                  <a:rPr lang="en-US" altLang="zh-CN" sz="60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P</a:t>
                </a:r>
              </a:p>
            </p:txBody>
          </p:sp>
        </p:grpSp>
        <p:sp>
          <p:nvSpPr>
            <p:cNvPr id="11" name="矩形 10"/>
            <p:cNvSpPr/>
            <p:nvPr/>
          </p:nvSpPr>
          <p:spPr>
            <a:xfrm>
              <a:off x="3078" y="751"/>
              <a:ext cx="7846" cy="921"/>
            </a:xfrm>
            <a:prstGeom prst="rect">
              <a:avLst/>
            </a:prstGeom>
          </p:spPr>
          <p:txBody>
            <a:bodyPr wrap="none">
              <a:spAutoFit/>
            </a:bodyPr>
            <a:lstStyle/>
            <a:p>
              <a:r>
                <a:rPr lang="en-GB" altLang="zh-CN" sz="3200" b="1" kern="100" dirty="0">
                  <a:effectLst/>
                  <a:latin typeface="Times New Roman" panose="02020603050405020304" pitchFamily="18" charset="0"/>
                  <a:ea typeface="等线" panose="02010600030101010101" pitchFamily="2" charset="-122"/>
                </a:rPr>
                <a:t>Scenario 3 (A and </a:t>
              </a:r>
              <a:r>
                <a:rPr lang="en-GB" altLang="zh-CN" sz="3200" b="1" kern="100" dirty="0">
                  <a:solidFill>
                    <a:srgbClr val="000000"/>
                  </a:solidFill>
                  <a:effectLst/>
                  <a:latin typeface="Times New Roman" panose="02020603050405020304" pitchFamily="18" charset="0"/>
                  <a:ea typeface="等线" panose="02010600030101010101" pitchFamily="2" charset="-122"/>
                </a:rPr>
                <a:t>B,</a:t>
              </a:r>
              <a:r>
                <a:rPr lang="en-GB" altLang="zh-CN" sz="3200" b="1" kern="100" dirty="0">
                  <a:effectLst/>
                  <a:latin typeface="Times New Roman" panose="02020603050405020304" pitchFamily="18" charset="0"/>
                  <a:ea typeface="等线" panose="02010600030101010101" pitchFamily="2" charset="-122"/>
                </a:rPr>
                <a:t> not C)</a:t>
              </a:r>
              <a:endParaRPr lang="zh-CN" altLang="en-US" sz="3200" b="1" spc="300" dirty="0">
                <a:latin typeface="微软雅黑" panose="020B0503020204020204" charset="-122"/>
                <a:ea typeface="微软雅黑" panose="020B0503020204020204" charset="-122"/>
              </a:endParaRPr>
            </a:p>
          </p:txBody>
        </p:sp>
      </p:grpSp>
      <p:pic>
        <p:nvPicPr>
          <p:cNvPr id="27" name="图片 26" descr="图书馆"/>
          <p:cNvPicPr>
            <a:picLocks noChangeAspect="1"/>
          </p:cNvPicPr>
          <p:nvPr/>
        </p:nvPicPr>
        <p:blipFill>
          <a:blip r:embed="rId3">
            <a:alphaModFix amt="25000"/>
          </a:blip>
          <a:stretch>
            <a:fillRect/>
          </a:stretch>
        </p:blipFill>
        <p:spPr>
          <a:xfrm>
            <a:off x="8452485" y="5777865"/>
            <a:ext cx="3739585" cy="1080000"/>
          </a:xfrm>
          <a:prstGeom prst="rect">
            <a:avLst/>
          </a:prstGeom>
        </p:spPr>
      </p:pic>
      <p:pic>
        <p:nvPicPr>
          <p:cNvPr id="4" name="图片 3">
            <a:extLst>
              <a:ext uri="{FF2B5EF4-FFF2-40B4-BE49-F238E27FC236}">
                <a16:creationId xmlns:a16="http://schemas.microsoft.com/office/drawing/2014/main" id="{5EAE12FA-CF52-71DD-1871-A3B627320417}"/>
              </a:ext>
            </a:extLst>
          </p:cNvPr>
          <p:cNvPicPr>
            <a:picLocks noChangeAspect="1"/>
          </p:cNvPicPr>
          <p:nvPr/>
        </p:nvPicPr>
        <p:blipFill>
          <a:blip r:embed="rId4" cstate="print"/>
          <a:stretch>
            <a:fillRect/>
          </a:stretch>
        </p:blipFill>
        <p:spPr>
          <a:xfrm>
            <a:off x="9157951" y="136645"/>
            <a:ext cx="2783840" cy="941089"/>
          </a:xfrm>
          <a:prstGeom prst="rect">
            <a:avLst/>
          </a:prstGeom>
        </p:spPr>
      </p:pic>
      <p:sp>
        <p:nvSpPr>
          <p:cNvPr id="7" name="文本框 6">
            <a:extLst>
              <a:ext uri="{FF2B5EF4-FFF2-40B4-BE49-F238E27FC236}">
                <a16:creationId xmlns:a16="http://schemas.microsoft.com/office/drawing/2014/main" id="{8A82AC35-21F0-4E73-8F10-607478D75383}"/>
              </a:ext>
            </a:extLst>
          </p:cNvPr>
          <p:cNvSpPr txBox="1"/>
          <p:nvPr/>
        </p:nvSpPr>
        <p:spPr>
          <a:xfrm>
            <a:off x="356171" y="1149393"/>
            <a:ext cx="11585620" cy="5547929"/>
          </a:xfrm>
          <a:prstGeom prst="rect">
            <a:avLst/>
          </a:prstGeom>
          <a:noFill/>
        </p:spPr>
        <p:txBody>
          <a:bodyPr wrap="square">
            <a:spAutoFit/>
          </a:bodyPr>
          <a:lstStyle/>
          <a:p>
            <a:pPr marL="285750" indent="-285750" algn="just">
              <a:lnSpc>
                <a:spcPct val="200000"/>
              </a:lnSpc>
              <a:buFont typeface="Wingdings" panose="05000000000000000000" pitchFamily="2" charset="2"/>
              <a:buChar char="p"/>
            </a:pPr>
            <a:r>
              <a:rPr lang="en-GB" altLang="zh-CN" sz="1800" kern="100" dirty="0">
                <a:effectLst/>
                <a:latin typeface="Times New Roman" panose="02020603050405020304" pitchFamily="18" charset="0"/>
                <a:ea typeface="等线" panose="02010600030101010101" pitchFamily="2" charset="-122"/>
              </a:rPr>
              <a:t>If a country chooses to maintain independent emission reduction (B) while putting no restrictions on compliance portfolio (A), it must enforce some restrictions on the free flow of ICCs (not C). </a:t>
            </a:r>
          </a:p>
          <a:p>
            <a:pPr marL="285750" indent="-285750" algn="just">
              <a:lnSpc>
                <a:spcPct val="200000"/>
              </a:lnSpc>
              <a:buFont typeface="Wingdings" panose="05000000000000000000" pitchFamily="2" charset="2"/>
              <a:buChar char="p"/>
            </a:pPr>
            <a:r>
              <a:rPr lang="en-GB" altLang="zh-CN" sz="1800" kern="100" dirty="0">
                <a:effectLst/>
                <a:latin typeface="Times New Roman" panose="02020603050405020304" pitchFamily="18" charset="0"/>
                <a:ea typeface="等线" panose="02010600030101010101" pitchFamily="2" charset="-122"/>
              </a:rPr>
              <a:t>When domestic climate policy changes lead to higher domestic carbon prices than the ICC prices, and covered entities will intend to use more ICCs as long the price gap is persistent. In this case, restriction on ICC flow is the only way to ensure independent domestic emission reduction. </a:t>
            </a:r>
          </a:p>
          <a:p>
            <a:pPr marL="285750" indent="-285750" algn="just">
              <a:lnSpc>
                <a:spcPct val="200000"/>
              </a:lnSpc>
              <a:buFont typeface="Wingdings" panose="05000000000000000000" pitchFamily="2" charset="2"/>
              <a:buChar char="p"/>
            </a:pPr>
            <a:r>
              <a:rPr lang="en-GB" altLang="zh-CN" sz="1800" kern="100" dirty="0">
                <a:effectLst/>
                <a:latin typeface="Times New Roman" panose="02020603050405020304" pitchFamily="18" charset="0"/>
                <a:ea typeface="等线" panose="02010600030101010101" pitchFamily="2" charset="-122"/>
              </a:rPr>
              <a:t>However, such a restriction of ICC flow is less efficient compared with a complete opening to the international carbon market. </a:t>
            </a:r>
            <a:r>
              <a:rPr lang="en-GB" altLang="zh-CN" sz="1800" kern="100" dirty="0">
                <a:solidFill>
                  <a:srgbClr val="000000"/>
                </a:solidFill>
                <a:effectLst/>
                <a:latin typeface="Times New Roman" panose="02020603050405020304" pitchFamily="18" charset="0"/>
                <a:ea typeface="等线" panose="02010600030101010101" pitchFamily="2" charset="-122"/>
              </a:rPr>
              <a:t>Abatement</a:t>
            </a:r>
            <a:r>
              <a:rPr lang="en-GB" altLang="zh-CN" sz="1800" kern="100" dirty="0">
                <a:effectLst/>
                <a:latin typeface="Times New Roman" panose="02020603050405020304" pitchFamily="18" charset="0"/>
                <a:ea typeface="等线" panose="02010600030101010101" pitchFamily="2" charset="-122"/>
              </a:rPr>
              <a:t> costs will not be </a:t>
            </a:r>
            <a:r>
              <a:rPr lang="en-GB" altLang="zh-CN" sz="1800" kern="100" dirty="0">
                <a:solidFill>
                  <a:srgbClr val="000000"/>
                </a:solidFill>
                <a:effectLst/>
                <a:latin typeface="Times New Roman" panose="02020603050405020304" pitchFamily="18" charset="0"/>
                <a:ea typeface="等线" panose="02010600030101010101" pitchFamily="2" charset="-122"/>
              </a:rPr>
              <a:t>minimised</a:t>
            </a:r>
            <a:r>
              <a:rPr lang="en-GB" altLang="zh-CN" sz="1800" kern="100" dirty="0">
                <a:effectLst/>
                <a:latin typeface="Times New Roman" panose="02020603050405020304" pitchFamily="18" charset="0"/>
                <a:ea typeface="等线" panose="02010600030101010101" pitchFamily="2" charset="-122"/>
              </a:rPr>
              <a:t> on a global scale </a:t>
            </a:r>
            <a:r>
              <a:rPr lang="en-GB" altLang="zh-CN" sz="1800" kern="100" baseline="30000" dirty="0">
                <a:effectLst/>
                <a:latin typeface="Times New Roman" panose="02020603050405020304" pitchFamily="18" charset="0"/>
                <a:ea typeface="等线" panose="02010600030101010101" pitchFamily="2" charset="-122"/>
              </a:rPr>
              <a:t>14</a:t>
            </a:r>
            <a:r>
              <a:rPr lang="en-GB" altLang="zh-CN" sz="1800" kern="100" dirty="0">
                <a:effectLst/>
                <a:latin typeface="Times New Roman" panose="02020603050405020304" pitchFamily="18" charset="0"/>
                <a:ea typeface="等线" panose="02010600030101010101" pitchFamily="2" charset="-122"/>
              </a:rPr>
              <a:t> and "carbon lock-in" effects could emerge due to inefficient allocation of capital investment. </a:t>
            </a:r>
          </a:p>
          <a:p>
            <a:pPr marL="285750" indent="-285750" algn="just">
              <a:lnSpc>
                <a:spcPct val="200000"/>
              </a:lnSpc>
              <a:buFont typeface="Wingdings" panose="05000000000000000000" pitchFamily="2" charset="2"/>
              <a:buChar char="p"/>
            </a:pPr>
            <a:r>
              <a:rPr lang="en-GB" altLang="zh-CN" sz="1800" kern="100" dirty="0">
                <a:effectLst/>
                <a:latin typeface="Times New Roman" panose="02020603050405020304" pitchFamily="18" charset="0"/>
                <a:ea typeface="等线" panose="02010600030101010101" pitchFamily="2" charset="-122"/>
              </a:rPr>
              <a:t>A Party may also restrict the ICC flow to ensure ICCs coming from its acceptable Parties and </a:t>
            </a:r>
            <a:r>
              <a:rPr lang="en-GB" altLang="zh-CN" sz="1800" kern="100" dirty="0">
                <a:solidFill>
                  <a:srgbClr val="000000"/>
                </a:solidFill>
                <a:effectLst/>
                <a:latin typeface="Times New Roman" panose="02020603050405020304" pitchFamily="18" charset="0"/>
                <a:ea typeface="等线" panose="02010600030101010101" pitchFamily="2" charset="-122"/>
              </a:rPr>
              <a:t>deter a</a:t>
            </a:r>
            <a:r>
              <a:rPr lang="en-GB" altLang="zh-CN" sz="1800" kern="100" dirty="0">
                <a:effectLst/>
                <a:latin typeface="Times New Roman" panose="02020603050405020304" pitchFamily="18" charset="0"/>
                <a:ea typeface="等线" panose="02010600030101010101" pitchFamily="2" charset="-122"/>
              </a:rPr>
              <a:t> </a:t>
            </a:r>
            <a:r>
              <a:rPr lang="en-GB" altLang="zh-CN" sz="1800" kern="100" dirty="0">
                <a:solidFill>
                  <a:srgbClr val="000000"/>
                </a:solidFill>
                <a:effectLst/>
                <a:latin typeface="Times New Roman" panose="02020603050405020304" pitchFamily="18" charset="0"/>
                <a:ea typeface="等线" panose="02010600030101010101" pitchFamily="2" charset="-122"/>
              </a:rPr>
              <a:t>"race to the bottom," where each Party seeks to relax ambition to attract investment from "buyer" countries.</a:t>
            </a:r>
            <a:endParaRPr lang="zh-CN" altLang="zh-CN" sz="1800" kern="100" dirty="0">
              <a:effectLst/>
              <a:latin typeface="Times New Roman" panose="02020603050405020304" pitchFamily="18" charset="0"/>
              <a:ea typeface="等线" panose="02010600030101010101" pitchFamily="2" charset="-122"/>
            </a:endParaRPr>
          </a:p>
        </p:txBody>
      </p:sp>
    </p:spTree>
    <p:custDataLst>
      <p:tags r:id="rId1"/>
    </p:custDataLst>
    <p:extLst>
      <p:ext uri="{BB962C8B-B14F-4D97-AF65-F5344CB8AC3E}">
        <p14:creationId xmlns:p14="http://schemas.microsoft.com/office/powerpoint/2010/main" val="12296775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任意多边形: 形状 52"/>
          <p:cNvSpPr/>
          <p:nvPr/>
        </p:nvSpPr>
        <p:spPr>
          <a:xfrm flipH="1">
            <a:off x="4337050" y="0"/>
            <a:ext cx="7854950" cy="6858000"/>
          </a:xfrm>
          <a:custGeom>
            <a:avLst/>
            <a:gdLst>
              <a:gd name="connsiteX0" fmla="*/ 12191999 w 12192000"/>
              <a:gd name="connsiteY0" fmla="*/ 0 h 6858000"/>
              <a:gd name="connsiteX1" fmla="*/ 12192000 w 12192000"/>
              <a:gd name="connsiteY1" fmla="*/ 0 h 6858000"/>
              <a:gd name="connsiteX2" fmla="*/ 12192000 w 12192000"/>
              <a:gd name="connsiteY2" fmla="*/ 6858000 h 6858000"/>
              <a:gd name="connsiteX3" fmla="*/ 12191999 w 12192000"/>
              <a:gd name="connsiteY3" fmla="*/ 6858000 h 6858000"/>
              <a:gd name="connsiteX4" fmla="*/ 0 w 12192000"/>
              <a:gd name="connsiteY4" fmla="*/ 0 h 6858000"/>
              <a:gd name="connsiteX5" fmla="*/ 11295445 w 12192000"/>
              <a:gd name="connsiteY5" fmla="*/ 0 h 6858000"/>
              <a:gd name="connsiteX6" fmla="*/ 4437446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12191999" y="0"/>
                </a:moveTo>
                <a:lnTo>
                  <a:pt x="12192000" y="0"/>
                </a:lnTo>
                <a:lnTo>
                  <a:pt x="12192000" y="6858000"/>
                </a:lnTo>
                <a:lnTo>
                  <a:pt x="12191999" y="6858000"/>
                </a:lnTo>
                <a:close/>
                <a:moveTo>
                  <a:pt x="0" y="0"/>
                </a:moveTo>
                <a:lnTo>
                  <a:pt x="11295445" y="0"/>
                </a:lnTo>
                <a:lnTo>
                  <a:pt x="4437446" y="6858000"/>
                </a:lnTo>
                <a:lnTo>
                  <a:pt x="0" y="6858000"/>
                </a:lnTo>
                <a:close/>
              </a:path>
            </a:pathLst>
          </a:custGeom>
          <a:gradFill flip="none">
            <a:gsLst>
              <a:gs pos="3000">
                <a:schemeClr val="accent1">
                  <a:lumMod val="20000"/>
                  <a:lumOff val="80000"/>
                </a:schemeClr>
              </a:gs>
              <a:gs pos="32000">
                <a:srgbClr val="E8F5F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8ef560575b6fda9a338d8e32ac984ce"/>
          <p:cNvPicPr>
            <a:picLocks noChangeAspect="1"/>
          </p:cNvPicPr>
          <p:nvPr/>
        </p:nvPicPr>
        <p:blipFill>
          <a:blip r:embed="rId3"/>
          <a:srcRect l="22944" t="31121" r="23046"/>
          <a:stretch>
            <a:fillRect/>
          </a:stretch>
        </p:blipFill>
        <p:spPr>
          <a:xfrm>
            <a:off x="7357745" y="2891155"/>
            <a:ext cx="4834255" cy="3967480"/>
          </a:xfrm>
          <a:prstGeom prst="rect">
            <a:avLst/>
          </a:prstGeom>
        </p:spPr>
      </p:pic>
      <p:grpSp>
        <p:nvGrpSpPr>
          <p:cNvPr id="27" name="组合 26"/>
          <p:cNvGrpSpPr/>
          <p:nvPr/>
        </p:nvGrpSpPr>
        <p:grpSpPr>
          <a:xfrm>
            <a:off x="4896485" y="635"/>
            <a:ext cx="6939280" cy="6858000"/>
            <a:chOff x="7711" y="1"/>
            <a:chExt cx="10928" cy="10800"/>
          </a:xfrm>
        </p:grpSpPr>
        <p:sp>
          <p:nvSpPr>
            <p:cNvPr id="21" name="任意多边形: 形状 52"/>
            <p:cNvSpPr/>
            <p:nvPr/>
          </p:nvSpPr>
          <p:spPr>
            <a:xfrm flipV="1">
              <a:off x="7711" y="1"/>
              <a:ext cx="6416" cy="10800"/>
            </a:xfrm>
            <a:custGeom>
              <a:avLst/>
              <a:gdLst>
                <a:gd name="connsiteX0" fmla="*/ 12191999 w 12192000"/>
                <a:gd name="connsiteY0" fmla="*/ 0 h 6858000"/>
                <a:gd name="connsiteX1" fmla="*/ 12192000 w 12192000"/>
                <a:gd name="connsiteY1" fmla="*/ 0 h 6858000"/>
                <a:gd name="connsiteX2" fmla="*/ 12192000 w 12192000"/>
                <a:gd name="connsiteY2" fmla="*/ 6858000 h 6858000"/>
                <a:gd name="connsiteX3" fmla="*/ 12191999 w 12192000"/>
                <a:gd name="connsiteY3" fmla="*/ 6858000 h 6858000"/>
                <a:gd name="connsiteX4" fmla="*/ 0 w 12192000"/>
                <a:gd name="connsiteY4" fmla="*/ 0 h 6858000"/>
                <a:gd name="connsiteX5" fmla="*/ 11295445 w 12192000"/>
                <a:gd name="connsiteY5" fmla="*/ 0 h 6858000"/>
                <a:gd name="connsiteX6" fmla="*/ 4437446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12191999" y="0"/>
                  </a:moveTo>
                  <a:lnTo>
                    <a:pt x="12192000" y="0"/>
                  </a:lnTo>
                  <a:lnTo>
                    <a:pt x="12192000" y="6858000"/>
                  </a:lnTo>
                  <a:lnTo>
                    <a:pt x="12191999" y="6858000"/>
                  </a:lnTo>
                  <a:close/>
                  <a:moveTo>
                    <a:pt x="0" y="0"/>
                  </a:moveTo>
                  <a:lnTo>
                    <a:pt x="11295445" y="0"/>
                  </a:lnTo>
                  <a:lnTo>
                    <a:pt x="4437446"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descr="校徽"/>
            <p:cNvPicPr>
              <a:picLocks noChangeAspect="1"/>
            </p:cNvPicPr>
            <p:nvPr/>
          </p:nvPicPr>
          <p:blipFill>
            <a:blip r:embed="rId4"/>
            <a:stretch>
              <a:fillRect/>
            </a:stretch>
          </p:blipFill>
          <p:spPr>
            <a:xfrm>
              <a:off x="16399" y="293"/>
              <a:ext cx="2240" cy="1701"/>
            </a:xfrm>
            <a:prstGeom prst="rect">
              <a:avLst/>
            </a:prstGeom>
          </p:spPr>
        </p:pic>
      </p:grpSp>
      <p:grpSp>
        <p:nvGrpSpPr>
          <p:cNvPr id="63" name="组合 62"/>
          <p:cNvGrpSpPr/>
          <p:nvPr/>
        </p:nvGrpSpPr>
        <p:grpSpPr>
          <a:xfrm rot="10800000">
            <a:off x="-28575" y="3744463"/>
            <a:ext cx="4737100" cy="5091168"/>
            <a:chOff x="8135783" y="-1669981"/>
            <a:chExt cx="4056217" cy="4359393"/>
          </a:xfrm>
        </p:grpSpPr>
        <p:sp>
          <p:nvSpPr>
            <p:cNvPr id="65" name="任意多边形: 形状 64"/>
            <p:cNvSpPr/>
            <p:nvPr/>
          </p:nvSpPr>
          <p:spPr>
            <a:xfrm rot="18900000">
              <a:off x="8135783" y="-1669981"/>
              <a:ext cx="3339963" cy="3339962"/>
            </a:xfrm>
            <a:custGeom>
              <a:avLst/>
              <a:gdLst>
                <a:gd name="connsiteX0" fmla="*/ 0 w 3339963"/>
                <a:gd name="connsiteY0" fmla="*/ 0 h 3339962"/>
                <a:gd name="connsiteX1" fmla="*/ 3339963 w 3339963"/>
                <a:gd name="connsiteY1" fmla="*/ 3339962 h 3339962"/>
                <a:gd name="connsiteX2" fmla="*/ 1099563 w 3339963"/>
                <a:gd name="connsiteY2" fmla="*/ 3339962 h 3339962"/>
              </a:gdLst>
              <a:ahLst/>
              <a:cxnLst>
                <a:cxn ang="0">
                  <a:pos x="connsiteX0" y="connsiteY0"/>
                </a:cxn>
                <a:cxn ang="0">
                  <a:pos x="connsiteX1" y="connsiteY1"/>
                </a:cxn>
                <a:cxn ang="0">
                  <a:pos x="connsiteX2" y="connsiteY2"/>
                </a:cxn>
              </a:cxnLst>
              <a:rect l="l" t="t" r="r" b="b"/>
              <a:pathLst>
                <a:path w="3339963" h="3339962">
                  <a:moveTo>
                    <a:pt x="0" y="0"/>
                  </a:moveTo>
                  <a:lnTo>
                    <a:pt x="3339963" y="3339962"/>
                  </a:lnTo>
                  <a:lnTo>
                    <a:pt x="1099563" y="3339962"/>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直角三角形 63"/>
            <p:cNvSpPr/>
            <p:nvPr/>
          </p:nvSpPr>
          <p:spPr>
            <a:xfrm rot="10800000">
              <a:off x="9502588" y="0"/>
              <a:ext cx="2689412" cy="2689412"/>
            </a:xfrm>
            <a:prstGeom prst="rtTriangle">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197292" y="1641607"/>
            <a:ext cx="5878195" cy="2943860"/>
            <a:chOff x="1932" y="2994"/>
            <a:chExt cx="9257" cy="4636"/>
          </a:xfrm>
        </p:grpSpPr>
        <p:grpSp>
          <p:nvGrpSpPr>
            <p:cNvPr id="6" name="组合 5"/>
            <p:cNvGrpSpPr/>
            <p:nvPr/>
          </p:nvGrpSpPr>
          <p:grpSpPr>
            <a:xfrm>
              <a:off x="1932" y="2994"/>
              <a:ext cx="3242" cy="2179"/>
              <a:chOff x="2761095" y="2292169"/>
              <a:chExt cx="2058736" cy="1383665"/>
            </a:xfrm>
          </p:grpSpPr>
          <p:sp>
            <p:nvSpPr>
              <p:cNvPr id="7" name="矩形: 圆角 1"/>
              <p:cNvSpPr/>
              <p:nvPr/>
            </p:nvSpPr>
            <p:spPr>
              <a:xfrm rot="2244181">
                <a:off x="2903192" y="2466308"/>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cs typeface="+mn-ea"/>
                  <a:sym typeface="+mn-lt"/>
                </a:endParaRPr>
              </a:p>
            </p:txBody>
          </p:sp>
          <p:sp>
            <p:nvSpPr>
              <p:cNvPr id="8" name="矩形: 圆角 65"/>
              <p:cNvSpPr/>
              <p:nvPr/>
            </p:nvSpPr>
            <p:spPr>
              <a:xfrm rot="2244181">
                <a:off x="2761095" y="2996622"/>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cs typeface="+mn-ea"/>
                  <a:sym typeface="+mn-lt"/>
                </a:endParaRPr>
              </a:p>
            </p:txBody>
          </p:sp>
          <p:sp>
            <p:nvSpPr>
              <p:cNvPr id="9" name="文本框 8"/>
              <p:cNvSpPr txBox="1"/>
              <p:nvPr/>
            </p:nvSpPr>
            <p:spPr>
              <a:xfrm>
                <a:off x="3020843" y="2292169"/>
                <a:ext cx="1798988" cy="1383665"/>
              </a:xfrm>
              <a:prstGeom prst="rect">
                <a:avLst/>
              </a:prstGeom>
              <a:noFill/>
            </p:spPr>
            <p:txBody>
              <a:bodyPr wrap="square" rtlCol="0">
                <a:spAutoFit/>
              </a:bodyPr>
              <a:lstStyle/>
              <a:p>
                <a:r>
                  <a:rPr lang="en-US" altLang="zh-CN" sz="84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P</a:t>
                </a:r>
              </a:p>
            </p:txBody>
          </p:sp>
        </p:grpSp>
        <p:sp>
          <p:nvSpPr>
            <p:cNvPr id="10" name="矩形 9"/>
            <p:cNvSpPr/>
            <p:nvPr/>
          </p:nvSpPr>
          <p:spPr>
            <a:xfrm>
              <a:off x="4066" y="2994"/>
              <a:ext cx="2262" cy="2082"/>
            </a:xfrm>
            <a:prstGeom prst="rect">
              <a:avLst/>
            </a:prstGeom>
          </p:spPr>
          <p:txBody>
            <a:bodyPr wrap="none">
              <a:spAutoFit/>
            </a:bodyPr>
            <a:lstStyle/>
            <a:p>
              <a:r>
                <a:rPr lang="en-US" altLang="zh-CN" sz="8000" b="1" dirty="0">
                  <a:latin typeface="微软雅黑" panose="020B0503020204020204" charset="-122"/>
                  <a:ea typeface="微软雅黑" panose="020B0503020204020204" charset="-122"/>
                </a:rPr>
                <a:t>04</a:t>
              </a:r>
            </a:p>
          </p:txBody>
        </p:sp>
        <p:sp>
          <p:nvSpPr>
            <p:cNvPr id="11" name="矩形 10"/>
            <p:cNvSpPr/>
            <p:nvPr/>
          </p:nvSpPr>
          <p:spPr>
            <a:xfrm>
              <a:off x="2118" y="5546"/>
              <a:ext cx="9071" cy="2084"/>
            </a:xfrm>
            <a:prstGeom prst="rect">
              <a:avLst/>
            </a:prstGeom>
          </p:spPr>
          <p:txBody>
            <a:bodyPr wrap="none">
              <a:spAutoFit/>
            </a:bodyPr>
            <a:lstStyle/>
            <a:p>
              <a:r>
                <a:rPr lang="it-IT" altLang="zh-CN" sz="4000" b="1" spc="300" dirty="0">
                  <a:latin typeface="微软雅黑" panose="020B0503020204020204" charset="-122"/>
                  <a:ea typeface="微软雅黑" panose="020B0503020204020204" charset="-122"/>
                </a:rPr>
                <a:t>Discussion and </a:t>
              </a:r>
            </a:p>
            <a:p>
              <a:r>
                <a:rPr lang="it-IT" altLang="zh-CN" sz="4000" b="1" spc="300" dirty="0">
                  <a:latin typeface="微软雅黑" panose="020B0503020204020204" charset="-122"/>
                  <a:ea typeface="微软雅黑" panose="020B0503020204020204" charset="-122"/>
                </a:rPr>
                <a:t>Policy implications</a:t>
              </a:r>
              <a:endParaRPr lang="zh-CN" altLang="en-US" sz="4000" b="1" spc="300" dirty="0">
                <a:latin typeface="微软雅黑" panose="020B0503020204020204" charset="-122"/>
                <a:ea typeface="微软雅黑" panose="020B0503020204020204" charset="-122"/>
              </a:endParaRPr>
            </a:p>
          </p:txBody>
        </p:sp>
      </p:gr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51155" y="325120"/>
            <a:ext cx="2988945" cy="1015365"/>
            <a:chOff x="1572" y="494"/>
            <a:chExt cx="4707" cy="1599"/>
          </a:xfrm>
        </p:grpSpPr>
        <p:grpSp>
          <p:nvGrpSpPr>
            <p:cNvPr id="8" name="组合 7"/>
            <p:cNvGrpSpPr/>
            <p:nvPr/>
          </p:nvGrpSpPr>
          <p:grpSpPr>
            <a:xfrm>
              <a:off x="1572" y="494"/>
              <a:ext cx="2047" cy="1599"/>
              <a:chOff x="2761095" y="2248418"/>
              <a:chExt cx="1948563" cy="1522661"/>
            </a:xfrm>
          </p:grpSpPr>
          <p:sp>
            <p:nvSpPr>
              <p:cNvPr id="9" name="矩形: 圆角 24"/>
              <p:cNvSpPr/>
              <p:nvPr/>
            </p:nvSpPr>
            <p:spPr>
              <a:xfrm rot="2244181">
                <a:off x="2903192" y="2466308"/>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a:latin typeface="微软雅黑" panose="020B0503020204020204" charset="-122"/>
                  <a:ea typeface="微软雅黑" panose="020B0503020204020204" charset="-122"/>
                  <a:cs typeface="+mn-ea"/>
                  <a:sym typeface="+mn-lt"/>
                </a:endParaRPr>
              </a:p>
            </p:txBody>
          </p:sp>
          <p:sp>
            <p:nvSpPr>
              <p:cNvPr id="26" name="矩形: 圆角 25"/>
              <p:cNvSpPr/>
              <p:nvPr/>
            </p:nvSpPr>
            <p:spPr>
              <a:xfrm rot="2244181">
                <a:off x="2761095" y="2996622"/>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a:latin typeface="微软雅黑" panose="020B0503020204020204" charset="-122"/>
                  <a:ea typeface="微软雅黑" panose="020B0503020204020204" charset="-122"/>
                  <a:cs typeface="+mn-ea"/>
                  <a:sym typeface="+mn-lt"/>
                </a:endParaRPr>
              </a:p>
            </p:txBody>
          </p:sp>
          <p:sp>
            <p:nvSpPr>
              <p:cNvPr id="10" name="文本框 9"/>
              <p:cNvSpPr txBox="1"/>
              <p:nvPr/>
            </p:nvSpPr>
            <p:spPr>
              <a:xfrm>
                <a:off x="2910670" y="2248418"/>
                <a:ext cx="1798988" cy="1522661"/>
              </a:xfrm>
              <a:prstGeom prst="rect">
                <a:avLst/>
              </a:prstGeom>
              <a:noFill/>
            </p:spPr>
            <p:txBody>
              <a:bodyPr wrap="square" rtlCol="0">
                <a:spAutoFit/>
              </a:bodyPr>
              <a:lstStyle/>
              <a:p>
                <a:r>
                  <a:rPr lang="en-US" altLang="zh-CN" sz="60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P</a:t>
                </a:r>
              </a:p>
            </p:txBody>
          </p:sp>
        </p:grpSp>
        <p:sp>
          <p:nvSpPr>
            <p:cNvPr id="11" name="矩形 10"/>
            <p:cNvSpPr/>
            <p:nvPr/>
          </p:nvSpPr>
          <p:spPr>
            <a:xfrm>
              <a:off x="3078" y="751"/>
              <a:ext cx="3201" cy="921"/>
            </a:xfrm>
            <a:prstGeom prst="rect">
              <a:avLst/>
            </a:prstGeom>
          </p:spPr>
          <p:txBody>
            <a:bodyPr wrap="none">
              <a:spAutoFit/>
            </a:bodyPr>
            <a:lstStyle/>
            <a:p>
              <a:r>
                <a:rPr lang="en-GB" altLang="zh-CN" sz="3200" b="1" kern="100" dirty="0">
                  <a:effectLst/>
                  <a:latin typeface="Times New Roman" panose="02020603050405020304" pitchFamily="18" charset="0"/>
                  <a:ea typeface="等线" panose="02010600030101010101" pitchFamily="2" charset="-122"/>
                </a:rPr>
                <a:t>Discussion</a:t>
              </a:r>
              <a:endParaRPr lang="zh-CN" altLang="en-US" sz="3200" b="1" spc="300" dirty="0">
                <a:latin typeface="微软雅黑" panose="020B0503020204020204" charset="-122"/>
                <a:ea typeface="微软雅黑" panose="020B0503020204020204" charset="-122"/>
              </a:endParaRPr>
            </a:p>
          </p:txBody>
        </p:sp>
      </p:grpSp>
      <p:pic>
        <p:nvPicPr>
          <p:cNvPr id="27" name="图片 26" descr="图书馆"/>
          <p:cNvPicPr>
            <a:picLocks noChangeAspect="1"/>
          </p:cNvPicPr>
          <p:nvPr/>
        </p:nvPicPr>
        <p:blipFill>
          <a:blip r:embed="rId3">
            <a:alphaModFix amt="25000"/>
          </a:blip>
          <a:stretch>
            <a:fillRect/>
          </a:stretch>
        </p:blipFill>
        <p:spPr>
          <a:xfrm>
            <a:off x="8452485" y="5777865"/>
            <a:ext cx="3739585" cy="1080000"/>
          </a:xfrm>
          <a:prstGeom prst="rect">
            <a:avLst/>
          </a:prstGeom>
        </p:spPr>
      </p:pic>
      <p:pic>
        <p:nvPicPr>
          <p:cNvPr id="4" name="图片 3">
            <a:extLst>
              <a:ext uri="{FF2B5EF4-FFF2-40B4-BE49-F238E27FC236}">
                <a16:creationId xmlns:a16="http://schemas.microsoft.com/office/drawing/2014/main" id="{5EAE12FA-CF52-71DD-1871-A3B627320417}"/>
              </a:ext>
            </a:extLst>
          </p:cNvPr>
          <p:cNvPicPr>
            <a:picLocks noChangeAspect="1"/>
          </p:cNvPicPr>
          <p:nvPr/>
        </p:nvPicPr>
        <p:blipFill>
          <a:blip r:embed="rId4" cstate="print"/>
          <a:stretch>
            <a:fillRect/>
          </a:stretch>
        </p:blipFill>
        <p:spPr>
          <a:xfrm>
            <a:off x="9157951" y="136645"/>
            <a:ext cx="2783840" cy="941089"/>
          </a:xfrm>
          <a:prstGeom prst="rect">
            <a:avLst/>
          </a:prstGeom>
        </p:spPr>
      </p:pic>
      <p:sp>
        <p:nvSpPr>
          <p:cNvPr id="7" name="文本框 6">
            <a:extLst>
              <a:ext uri="{FF2B5EF4-FFF2-40B4-BE49-F238E27FC236}">
                <a16:creationId xmlns:a16="http://schemas.microsoft.com/office/drawing/2014/main" id="{8A82AC35-21F0-4E73-8F10-607478D75383}"/>
              </a:ext>
            </a:extLst>
          </p:cNvPr>
          <p:cNvSpPr txBox="1"/>
          <p:nvPr/>
        </p:nvSpPr>
        <p:spPr>
          <a:xfrm>
            <a:off x="456760" y="1630214"/>
            <a:ext cx="11278480" cy="3885936"/>
          </a:xfrm>
          <a:prstGeom prst="rect">
            <a:avLst/>
          </a:prstGeom>
          <a:noFill/>
        </p:spPr>
        <p:txBody>
          <a:bodyPr wrap="square">
            <a:spAutoFit/>
          </a:bodyPr>
          <a:lstStyle/>
          <a:p>
            <a:pPr marL="285750" indent="-285750" algn="just">
              <a:lnSpc>
                <a:spcPct val="200000"/>
              </a:lnSpc>
              <a:buFont typeface="Wingdings" panose="05000000000000000000" pitchFamily="2" charset="2"/>
              <a:buChar char="p"/>
            </a:pPr>
            <a:r>
              <a:rPr lang="en-US" altLang="zh-CN" sz="1800" kern="100" dirty="0">
                <a:effectLst/>
                <a:latin typeface="Times New Roman" panose="02020603050405020304" pitchFamily="18" charset="0"/>
                <a:ea typeface="等线" panose="02010600030101010101" pitchFamily="2" charset="-122"/>
              </a:rPr>
              <a:t>The Parties to pilot Article 6 based bilateral agreements have grown steadily. Switzerland is progressing bilateral agreements with 11 countries, Singapore with 4 countries, Sweden with 3 countries, and Japan with 26 countries. </a:t>
            </a:r>
          </a:p>
          <a:p>
            <a:pPr marL="285750" indent="-285750" algn="just">
              <a:lnSpc>
                <a:spcPct val="200000"/>
              </a:lnSpc>
              <a:buFont typeface="Wingdings" panose="05000000000000000000" pitchFamily="2" charset="2"/>
              <a:buChar char="p"/>
            </a:pPr>
            <a:r>
              <a:rPr lang="en-US" altLang="zh-CN" sz="1800" kern="100" dirty="0">
                <a:effectLst/>
                <a:latin typeface="Times New Roman" panose="02020603050405020304" pitchFamily="18" charset="0"/>
                <a:ea typeface="等线" panose="02010600030101010101" pitchFamily="2" charset="-122"/>
              </a:rPr>
              <a:t>As the TICM suggests, a country needs to make a trade-off among the three strategic choices of flexible compliance portfolio, independent emission reduction, and the free flow of ICCs, which will be dependent on their policy priority. </a:t>
            </a:r>
          </a:p>
          <a:p>
            <a:pPr marL="285750" indent="-285750" algn="just">
              <a:lnSpc>
                <a:spcPct val="200000"/>
              </a:lnSpc>
              <a:buFont typeface="Wingdings" panose="05000000000000000000" pitchFamily="2" charset="2"/>
              <a:buChar char="p"/>
            </a:pPr>
            <a:r>
              <a:rPr lang="en-US" altLang="zh-CN" sz="1800" kern="100" dirty="0">
                <a:effectLst/>
                <a:latin typeface="Times New Roman" panose="02020603050405020304" pitchFamily="18" charset="0"/>
                <a:ea typeface="等线" panose="02010600030101010101" pitchFamily="2" charset="-122"/>
              </a:rPr>
              <a:t>The Parties that have low MAC and are interested in benefiting from selling ICCs may adopt Scenario 1 by giving up independent emission reduction to allow the free flow of ICCs and flexible compliance portfolio. Thailand and Ghana provide early movers examples of this case. </a:t>
            </a:r>
            <a:endParaRPr lang="zh-CN" altLang="zh-CN" sz="1800" kern="100" dirty="0">
              <a:effectLst/>
              <a:latin typeface="Times New Roman" panose="02020603050405020304" pitchFamily="18" charset="0"/>
              <a:ea typeface="等线" panose="02010600030101010101" pitchFamily="2" charset="-122"/>
            </a:endParaRPr>
          </a:p>
        </p:txBody>
      </p:sp>
    </p:spTree>
    <p:custDataLst>
      <p:tags r:id="rId1"/>
    </p:custDataLst>
    <p:extLst>
      <p:ext uri="{BB962C8B-B14F-4D97-AF65-F5344CB8AC3E}">
        <p14:creationId xmlns:p14="http://schemas.microsoft.com/office/powerpoint/2010/main" val="37211097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51155" y="325120"/>
            <a:ext cx="2988945" cy="1015365"/>
            <a:chOff x="1572" y="494"/>
            <a:chExt cx="4707" cy="1599"/>
          </a:xfrm>
        </p:grpSpPr>
        <p:grpSp>
          <p:nvGrpSpPr>
            <p:cNvPr id="8" name="组合 7"/>
            <p:cNvGrpSpPr/>
            <p:nvPr/>
          </p:nvGrpSpPr>
          <p:grpSpPr>
            <a:xfrm>
              <a:off x="1572" y="494"/>
              <a:ext cx="2047" cy="1599"/>
              <a:chOff x="2761095" y="2248418"/>
              <a:chExt cx="1948563" cy="1522661"/>
            </a:xfrm>
          </p:grpSpPr>
          <p:sp>
            <p:nvSpPr>
              <p:cNvPr id="9" name="矩形: 圆角 24"/>
              <p:cNvSpPr/>
              <p:nvPr/>
            </p:nvSpPr>
            <p:spPr>
              <a:xfrm rot="2244181">
                <a:off x="2903192" y="2466308"/>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a:latin typeface="微软雅黑" panose="020B0503020204020204" charset="-122"/>
                  <a:ea typeface="微软雅黑" panose="020B0503020204020204" charset="-122"/>
                  <a:cs typeface="+mn-ea"/>
                  <a:sym typeface="+mn-lt"/>
                </a:endParaRPr>
              </a:p>
            </p:txBody>
          </p:sp>
          <p:sp>
            <p:nvSpPr>
              <p:cNvPr id="26" name="矩形: 圆角 25"/>
              <p:cNvSpPr/>
              <p:nvPr/>
            </p:nvSpPr>
            <p:spPr>
              <a:xfrm rot="2244181">
                <a:off x="2761095" y="2996622"/>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a:latin typeface="微软雅黑" panose="020B0503020204020204" charset="-122"/>
                  <a:ea typeface="微软雅黑" panose="020B0503020204020204" charset="-122"/>
                  <a:cs typeface="+mn-ea"/>
                  <a:sym typeface="+mn-lt"/>
                </a:endParaRPr>
              </a:p>
            </p:txBody>
          </p:sp>
          <p:sp>
            <p:nvSpPr>
              <p:cNvPr id="10" name="文本框 9"/>
              <p:cNvSpPr txBox="1"/>
              <p:nvPr/>
            </p:nvSpPr>
            <p:spPr>
              <a:xfrm>
                <a:off x="2910670" y="2248418"/>
                <a:ext cx="1798988" cy="1522661"/>
              </a:xfrm>
              <a:prstGeom prst="rect">
                <a:avLst/>
              </a:prstGeom>
              <a:noFill/>
            </p:spPr>
            <p:txBody>
              <a:bodyPr wrap="square" rtlCol="0">
                <a:spAutoFit/>
              </a:bodyPr>
              <a:lstStyle/>
              <a:p>
                <a:r>
                  <a:rPr lang="en-US" altLang="zh-CN" sz="60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P</a:t>
                </a:r>
              </a:p>
            </p:txBody>
          </p:sp>
        </p:grpSp>
        <p:sp>
          <p:nvSpPr>
            <p:cNvPr id="11" name="矩形 10"/>
            <p:cNvSpPr/>
            <p:nvPr/>
          </p:nvSpPr>
          <p:spPr>
            <a:xfrm>
              <a:off x="3078" y="751"/>
              <a:ext cx="3201" cy="921"/>
            </a:xfrm>
            <a:prstGeom prst="rect">
              <a:avLst/>
            </a:prstGeom>
          </p:spPr>
          <p:txBody>
            <a:bodyPr wrap="none">
              <a:spAutoFit/>
            </a:bodyPr>
            <a:lstStyle/>
            <a:p>
              <a:r>
                <a:rPr lang="en-GB" altLang="zh-CN" sz="3200" b="1" kern="100" dirty="0">
                  <a:effectLst/>
                  <a:latin typeface="Times New Roman" panose="02020603050405020304" pitchFamily="18" charset="0"/>
                  <a:ea typeface="等线" panose="02010600030101010101" pitchFamily="2" charset="-122"/>
                </a:rPr>
                <a:t>Discussion</a:t>
              </a:r>
              <a:endParaRPr lang="zh-CN" altLang="en-US" sz="3200" b="1" spc="300" dirty="0">
                <a:latin typeface="微软雅黑" panose="020B0503020204020204" charset="-122"/>
                <a:ea typeface="微软雅黑" panose="020B0503020204020204" charset="-122"/>
              </a:endParaRPr>
            </a:p>
          </p:txBody>
        </p:sp>
      </p:grpSp>
      <p:pic>
        <p:nvPicPr>
          <p:cNvPr id="27" name="图片 26" descr="图书馆"/>
          <p:cNvPicPr>
            <a:picLocks noChangeAspect="1"/>
          </p:cNvPicPr>
          <p:nvPr/>
        </p:nvPicPr>
        <p:blipFill>
          <a:blip r:embed="rId3">
            <a:alphaModFix amt="25000"/>
          </a:blip>
          <a:stretch>
            <a:fillRect/>
          </a:stretch>
        </p:blipFill>
        <p:spPr>
          <a:xfrm>
            <a:off x="8452485" y="5777865"/>
            <a:ext cx="3739585" cy="1080000"/>
          </a:xfrm>
          <a:prstGeom prst="rect">
            <a:avLst/>
          </a:prstGeom>
        </p:spPr>
      </p:pic>
      <p:pic>
        <p:nvPicPr>
          <p:cNvPr id="4" name="图片 3">
            <a:extLst>
              <a:ext uri="{FF2B5EF4-FFF2-40B4-BE49-F238E27FC236}">
                <a16:creationId xmlns:a16="http://schemas.microsoft.com/office/drawing/2014/main" id="{5EAE12FA-CF52-71DD-1871-A3B627320417}"/>
              </a:ext>
            </a:extLst>
          </p:cNvPr>
          <p:cNvPicPr>
            <a:picLocks noChangeAspect="1"/>
          </p:cNvPicPr>
          <p:nvPr/>
        </p:nvPicPr>
        <p:blipFill>
          <a:blip r:embed="rId4" cstate="print"/>
          <a:stretch>
            <a:fillRect/>
          </a:stretch>
        </p:blipFill>
        <p:spPr>
          <a:xfrm>
            <a:off x="9157951" y="136645"/>
            <a:ext cx="2783840" cy="941089"/>
          </a:xfrm>
          <a:prstGeom prst="rect">
            <a:avLst/>
          </a:prstGeom>
        </p:spPr>
      </p:pic>
      <p:sp>
        <p:nvSpPr>
          <p:cNvPr id="7" name="文本框 6">
            <a:extLst>
              <a:ext uri="{FF2B5EF4-FFF2-40B4-BE49-F238E27FC236}">
                <a16:creationId xmlns:a16="http://schemas.microsoft.com/office/drawing/2014/main" id="{8A82AC35-21F0-4E73-8F10-607478D75383}"/>
              </a:ext>
            </a:extLst>
          </p:cNvPr>
          <p:cNvSpPr txBox="1"/>
          <p:nvPr/>
        </p:nvSpPr>
        <p:spPr>
          <a:xfrm>
            <a:off x="456760" y="1630214"/>
            <a:ext cx="11278480" cy="4439933"/>
          </a:xfrm>
          <a:prstGeom prst="rect">
            <a:avLst/>
          </a:prstGeom>
          <a:noFill/>
        </p:spPr>
        <p:txBody>
          <a:bodyPr wrap="square">
            <a:spAutoFit/>
          </a:bodyPr>
          <a:lstStyle/>
          <a:p>
            <a:pPr marL="285750" indent="-285750" algn="just">
              <a:lnSpc>
                <a:spcPct val="200000"/>
              </a:lnSpc>
              <a:buFont typeface="Wingdings" panose="05000000000000000000" pitchFamily="2" charset="2"/>
              <a:buChar char="p"/>
            </a:pPr>
            <a:r>
              <a:rPr lang="en-GB" altLang="zh-CN" sz="1800" kern="100" dirty="0">
                <a:effectLst/>
                <a:latin typeface="Times New Roman" panose="02020603050405020304" pitchFamily="18" charset="0"/>
                <a:ea typeface="等线" panose="02010600030101010101" pitchFamily="2" charset="-122"/>
              </a:rPr>
              <a:t>The Parties that aim to meeting their NDC targets may adopt Scenario 2, enabling the free flow of ICCs and maintaining independent emission reduction but restricting compliance portfolio to prevent inundation of ICCs by others that will undermine the sustainable development contributions. Singapore, Sweden, and Switzerland provide early movers examples. </a:t>
            </a:r>
          </a:p>
          <a:p>
            <a:pPr marL="285750" indent="-285750" algn="just">
              <a:lnSpc>
                <a:spcPct val="200000"/>
              </a:lnSpc>
              <a:buFont typeface="Wingdings" panose="05000000000000000000" pitchFamily="2" charset="2"/>
              <a:buChar char="p"/>
            </a:pPr>
            <a:r>
              <a:rPr lang="en-GB" altLang="zh-CN" sz="1800" kern="100" dirty="0">
                <a:effectLst/>
                <a:latin typeface="Times New Roman" panose="02020603050405020304" pitchFamily="18" charset="0"/>
                <a:ea typeface="等线" panose="02010600030101010101" pitchFamily="2" charset="-122"/>
              </a:rPr>
              <a:t>The Parties that do not want to be deeply involved by the international carbon market may adopt Scenario 3 that limits the flow of ICCs. As mentioned above,</a:t>
            </a:r>
            <a:r>
              <a:rPr lang="en-GB" altLang="zh-CN" sz="1800" kern="100" dirty="0">
                <a:solidFill>
                  <a:srgbClr val="000000"/>
                </a:solidFill>
                <a:effectLst/>
                <a:latin typeface="Times New Roman" panose="02020603050405020304" pitchFamily="18" charset="0"/>
                <a:ea typeface="等线" panose="02010600030101010101" pitchFamily="2" charset="-122"/>
              </a:rPr>
              <a:t> EU</a:t>
            </a:r>
            <a:r>
              <a:rPr lang="en-GB" altLang="zh-CN" sz="1800" kern="100" dirty="0">
                <a:effectLst/>
                <a:latin typeface="Times New Roman" panose="02020603050405020304" pitchFamily="18" charset="0"/>
                <a:ea typeface="等线" panose="02010600030101010101" pitchFamily="2" charset="-122"/>
              </a:rPr>
              <a:t> ETS </a:t>
            </a:r>
            <a:r>
              <a:rPr lang="en-GB" altLang="zh-CN" sz="1800" kern="100" dirty="0">
                <a:solidFill>
                  <a:srgbClr val="000000"/>
                </a:solidFill>
                <a:effectLst/>
                <a:latin typeface="Times New Roman" panose="02020603050405020304" pitchFamily="18" charset="0"/>
                <a:ea typeface="等线" panose="02010600030101010101" pitchFamily="2" charset="-122"/>
              </a:rPr>
              <a:t>in</a:t>
            </a:r>
            <a:r>
              <a:rPr lang="en-GB" altLang="zh-CN" sz="1800" kern="100" dirty="0">
                <a:effectLst/>
                <a:latin typeface="Times New Roman" panose="02020603050405020304" pitchFamily="18" charset="0"/>
                <a:ea typeface="等线" panose="02010600030101010101" pitchFamily="2" charset="-122"/>
              </a:rPr>
              <a:t> phase 4 provides an example. </a:t>
            </a:r>
          </a:p>
          <a:p>
            <a:pPr marL="285750" indent="-285750" algn="just">
              <a:lnSpc>
                <a:spcPct val="200000"/>
              </a:lnSpc>
              <a:buFont typeface="Wingdings" panose="05000000000000000000" pitchFamily="2" charset="2"/>
              <a:buChar char="p"/>
            </a:pPr>
            <a:r>
              <a:rPr lang="en-GB" altLang="zh-CN" sz="1800" dirty="0">
                <a:effectLst/>
                <a:latin typeface="Times New Roman" panose="02020603050405020304" pitchFamily="18" charset="0"/>
                <a:ea typeface="等线" panose="02010600030101010101" pitchFamily="2" charset="-122"/>
              </a:rPr>
              <a:t>Therefore, a feasible and realistic option for a Party may be to choose a mixed strategy, that is, to give up part of the function of one goal to obtain part of the function of another one or two goals.</a:t>
            </a:r>
            <a:endParaRPr lang="zh-CN" altLang="zh-CN" sz="1800" kern="100" dirty="0">
              <a:effectLst/>
              <a:latin typeface="Times New Roman" panose="02020603050405020304" pitchFamily="18" charset="0"/>
              <a:ea typeface="等线" panose="02010600030101010101" pitchFamily="2" charset="-122"/>
            </a:endParaRPr>
          </a:p>
        </p:txBody>
      </p:sp>
    </p:spTree>
    <p:custDataLst>
      <p:tags r:id="rId1"/>
    </p:custDataLst>
    <p:extLst>
      <p:ext uri="{BB962C8B-B14F-4D97-AF65-F5344CB8AC3E}">
        <p14:creationId xmlns:p14="http://schemas.microsoft.com/office/powerpoint/2010/main" val="2364313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1037"/>
          <p:cNvPicPr>
            <a:picLocks noChangeAspect="1"/>
          </p:cNvPicPr>
          <p:nvPr/>
        </p:nvPicPr>
        <p:blipFill>
          <a:blip r:embed="rId3">
            <a:alphaModFix amt="30000"/>
          </a:blip>
          <a:stretch>
            <a:fillRect/>
          </a:stretch>
        </p:blipFill>
        <p:spPr>
          <a:xfrm>
            <a:off x="9106535" y="5777865"/>
            <a:ext cx="3085714" cy="1080000"/>
          </a:xfrm>
          <a:prstGeom prst="rect">
            <a:avLst/>
          </a:prstGeom>
        </p:spPr>
      </p:pic>
      <p:grpSp>
        <p:nvGrpSpPr>
          <p:cNvPr id="11" name="组合 10"/>
          <p:cNvGrpSpPr/>
          <p:nvPr/>
        </p:nvGrpSpPr>
        <p:grpSpPr>
          <a:xfrm>
            <a:off x="2151380" y="2035175"/>
            <a:ext cx="7889240" cy="2787650"/>
            <a:chOff x="4143" y="4637"/>
            <a:chExt cx="12424" cy="4390"/>
          </a:xfrm>
        </p:grpSpPr>
        <p:sp>
          <p:nvSpPr>
            <p:cNvPr id="27" name="文本框 1"/>
            <p:cNvSpPr txBox="1"/>
            <p:nvPr/>
          </p:nvSpPr>
          <p:spPr>
            <a:xfrm>
              <a:off x="4143" y="4637"/>
              <a:ext cx="12424" cy="3054"/>
            </a:xfrm>
            <a:prstGeom prst="rect">
              <a:avLst/>
            </a:prstGeom>
            <a:noFill/>
            <a:ln w="6350">
              <a:noFill/>
            </a:ln>
            <a:effectLst/>
          </p:spPr>
          <p:txBody>
            <a:bodyPr rot="0" spcFirstLastPara="0" vertOverflow="overflow" horzOverflow="overflow" vert="horz" wrap="square" lIns="91440" tIns="45720" rIns="91440" bIns="45720" numCol="1" spcCol="0" rtlCol="0" fromWordArt="0" anchor="t" anchorCtr="0" forceAA="0" compatLnSpc="1">
              <a:spAutoFit/>
            </a:bodyPr>
            <a:lstStyle/>
            <a:p>
              <a:pPr algn="ctr" rtl="0" eaLnBrk="1" fontAlgn="auto" latinLnBrk="0" hangingPunct="1"/>
              <a:r>
                <a:rPr lang="it-IT" altLang="zh-CN" sz="6000" b="1" kern="100" dirty="0">
                  <a:solidFill>
                    <a:srgbClr val="25557A"/>
                  </a:solidFill>
                  <a:latin typeface="微软雅黑" panose="020B0503020204020204" charset="-122"/>
                  <a:ea typeface="微软雅黑" panose="020B0503020204020204" charset="-122"/>
                  <a:cs typeface="微软雅黑" panose="020B0503020204020204" charset="-122"/>
                  <a:sym typeface="Times New Roman" panose="02020603050405020304"/>
                </a:rPr>
                <a:t>THANKS FOR LISTENING</a:t>
              </a:r>
            </a:p>
          </p:txBody>
        </p:sp>
        <p:sp>
          <p:nvSpPr>
            <p:cNvPr id="28" name="文本框 1"/>
            <p:cNvSpPr txBox="1"/>
            <p:nvPr/>
          </p:nvSpPr>
          <p:spPr>
            <a:xfrm>
              <a:off x="7636" y="8530"/>
              <a:ext cx="5913" cy="497"/>
            </a:xfrm>
            <a:prstGeom prst="rect">
              <a:avLst/>
            </a:prstGeom>
            <a:noFill/>
            <a:ln w="6350">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l" rtl="0" eaLnBrk="1" fontAlgn="auto" latinLnBrk="0" hangingPunct="1">
                <a:lnSpc>
                  <a:spcPts val="1800"/>
                </a:lnSpc>
              </a:pPr>
              <a:r>
                <a:rPr lang="en-US" altLang="zh-CN" sz="1600" kern="1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Times New Roman" panose="02020603050405020304"/>
                </a:rPr>
                <a:t>Email: sunyp@hust.edu.cn</a:t>
              </a:r>
              <a:endParaRPr lang="zh-CN" altLang="en-US" sz="1600" kern="1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Times New Roman" panose="02020603050405020304"/>
              </a:endParaRPr>
            </a:p>
          </p:txBody>
        </p:sp>
      </p:grpSp>
      <p:grpSp>
        <p:nvGrpSpPr>
          <p:cNvPr id="2" name="组合 1"/>
          <p:cNvGrpSpPr/>
          <p:nvPr/>
        </p:nvGrpSpPr>
        <p:grpSpPr>
          <a:xfrm>
            <a:off x="7454900" y="-1959610"/>
            <a:ext cx="4737100" cy="5091430"/>
            <a:chOff x="11740" y="-3086"/>
            <a:chExt cx="7460" cy="8018"/>
          </a:xfrm>
        </p:grpSpPr>
        <p:grpSp>
          <p:nvGrpSpPr>
            <p:cNvPr id="3" name="组合 2"/>
            <p:cNvGrpSpPr/>
            <p:nvPr/>
          </p:nvGrpSpPr>
          <p:grpSpPr>
            <a:xfrm>
              <a:off x="11740" y="-3086"/>
              <a:ext cx="7460" cy="8018"/>
              <a:chOff x="8135783" y="-1669981"/>
              <a:chExt cx="4056217" cy="4359393"/>
            </a:xfrm>
          </p:grpSpPr>
          <p:sp>
            <p:nvSpPr>
              <p:cNvPr id="7" name="任意多边形: 形状 12"/>
              <p:cNvSpPr/>
              <p:nvPr/>
            </p:nvSpPr>
            <p:spPr>
              <a:xfrm rot="18900000">
                <a:off x="8135783" y="-1669981"/>
                <a:ext cx="3339963" cy="3339962"/>
              </a:xfrm>
              <a:custGeom>
                <a:avLst/>
                <a:gdLst>
                  <a:gd name="connsiteX0" fmla="*/ 0 w 3339963"/>
                  <a:gd name="connsiteY0" fmla="*/ 0 h 3339962"/>
                  <a:gd name="connsiteX1" fmla="*/ 3339963 w 3339963"/>
                  <a:gd name="connsiteY1" fmla="*/ 3339962 h 3339962"/>
                  <a:gd name="connsiteX2" fmla="*/ 1099563 w 3339963"/>
                  <a:gd name="connsiteY2" fmla="*/ 3339962 h 3339962"/>
                </a:gdLst>
                <a:ahLst/>
                <a:cxnLst>
                  <a:cxn ang="0">
                    <a:pos x="connsiteX0" y="connsiteY0"/>
                  </a:cxn>
                  <a:cxn ang="0">
                    <a:pos x="connsiteX1" y="connsiteY1"/>
                  </a:cxn>
                  <a:cxn ang="0">
                    <a:pos x="connsiteX2" y="connsiteY2"/>
                  </a:cxn>
                </a:cxnLst>
                <a:rect l="l" t="t" r="r" b="b"/>
                <a:pathLst>
                  <a:path w="3339963" h="3339962">
                    <a:moveTo>
                      <a:pt x="0" y="0"/>
                    </a:moveTo>
                    <a:lnTo>
                      <a:pt x="3339963" y="3339962"/>
                    </a:lnTo>
                    <a:lnTo>
                      <a:pt x="1099563" y="3339962"/>
                    </a:lnTo>
                    <a:close/>
                  </a:path>
                </a:pathLst>
              </a:custGeom>
              <a:solidFill>
                <a:schemeClr val="accent1">
                  <a:lumMod val="40000"/>
                  <a:lumOff val="6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0800000">
                <a:off x="9502588" y="0"/>
                <a:ext cx="2689412" cy="2689412"/>
              </a:xfrm>
              <a:prstGeom prst="rtTriangle">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片 11" descr="校徽"/>
            <p:cNvPicPr>
              <a:picLocks noChangeAspect="1"/>
            </p:cNvPicPr>
            <p:nvPr/>
          </p:nvPicPr>
          <p:blipFill>
            <a:blip r:embed="rId4"/>
            <a:stretch>
              <a:fillRect/>
            </a:stretch>
          </p:blipFill>
          <p:spPr>
            <a:xfrm>
              <a:off x="16399" y="293"/>
              <a:ext cx="2240" cy="1701"/>
            </a:xfrm>
            <a:prstGeom prst="rect">
              <a:avLst/>
            </a:prstGeom>
          </p:spPr>
        </p:pic>
      </p:grpSp>
      <p:grpSp>
        <p:nvGrpSpPr>
          <p:cNvPr id="13" name="组合 12"/>
          <p:cNvGrpSpPr/>
          <p:nvPr/>
        </p:nvGrpSpPr>
        <p:grpSpPr>
          <a:xfrm rot="10800000">
            <a:off x="-28575" y="3766688"/>
            <a:ext cx="4737100" cy="5091168"/>
            <a:chOff x="8135783" y="-1669981"/>
            <a:chExt cx="4056217" cy="4359393"/>
          </a:xfrm>
        </p:grpSpPr>
        <p:sp>
          <p:nvSpPr>
            <p:cNvPr id="14" name="任意多边形: 形状 64"/>
            <p:cNvSpPr/>
            <p:nvPr/>
          </p:nvSpPr>
          <p:spPr>
            <a:xfrm rot="18900000">
              <a:off x="8135783" y="-1669981"/>
              <a:ext cx="3339963" cy="3339962"/>
            </a:xfrm>
            <a:custGeom>
              <a:avLst/>
              <a:gdLst>
                <a:gd name="connsiteX0" fmla="*/ 0 w 3339963"/>
                <a:gd name="connsiteY0" fmla="*/ 0 h 3339962"/>
                <a:gd name="connsiteX1" fmla="*/ 3339963 w 3339963"/>
                <a:gd name="connsiteY1" fmla="*/ 3339962 h 3339962"/>
                <a:gd name="connsiteX2" fmla="*/ 1099563 w 3339963"/>
                <a:gd name="connsiteY2" fmla="*/ 3339962 h 3339962"/>
              </a:gdLst>
              <a:ahLst/>
              <a:cxnLst>
                <a:cxn ang="0">
                  <a:pos x="connsiteX0" y="connsiteY0"/>
                </a:cxn>
                <a:cxn ang="0">
                  <a:pos x="connsiteX1" y="connsiteY1"/>
                </a:cxn>
                <a:cxn ang="0">
                  <a:pos x="connsiteX2" y="connsiteY2"/>
                </a:cxn>
              </a:cxnLst>
              <a:rect l="l" t="t" r="r" b="b"/>
              <a:pathLst>
                <a:path w="3339963" h="3339962">
                  <a:moveTo>
                    <a:pt x="0" y="0"/>
                  </a:moveTo>
                  <a:lnTo>
                    <a:pt x="3339963" y="3339962"/>
                  </a:lnTo>
                  <a:lnTo>
                    <a:pt x="1099563" y="3339962"/>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直角三角形 15"/>
            <p:cNvSpPr/>
            <p:nvPr/>
          </p:nvSpPr>
          <p:spPr>
            <a:xfrm rot="10800000">
              <a:off x="9502588" y="0"/>
              <a:ext cx="2689412" cy="2689412"/>
            </a:xfrm>
            <a:prstGeom prst="rtTriangle">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任意多边形: 形状 52"/>
          <p:cNvSpPr/>
          <p:nvPr/>
        </p:nvSpPr>
        <p:spPr>
          <a:xfrm flipH="1">
            <a:off x="4337050" y="0"/>
            <a:ext cx="7854950" cy="6858000"/>
          </a:xfrm>
          <a:custGeom>
            <a:avLst/>
            <a:gdLst>
              <a:gd name="connsiteX0" fmla="*/ 12191999 w 12192000"/>
              <a:gd name="connsiteY0" fmla="*/ 0 h 6858000"/>
              <a:gd name="connsiteX1" fmla="*/ 12192000 w 12192000"/>
              <a:gd name="connsiteY1" fmla="*/ 0 h 6858000"/>
              <a:gd name="connsiteX2" fmla="*/ 12192000 w 12192000"/>
              <a:gd name="connsiteY2" fmla="*/ 6858000 h 6858000"/>
              <a:gd name="connsiteX3" fmla="*/ 12191999 w 12192000"/>
              <a:gd name="connsiteY3" fmla="*/ 6858000 h 6858000"/>
              <a:gd name="connsiteX4" fmla="*/ 0 w 12192000"/>
              <a:gd name="connsiteY4" fmla="*/ 0 h 6858000"/>
              <a:gd name="connsiteX5" fmla="*/ 11295445 w 12192000"/>
              <a:gd name="connsiteY5" fmla="*/ 0 h 6858000"/>
              <a:gd name="connsiteX6" fmla="*/ 4437446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12191999" y="0"/>
                </a:moveTo>
                <a:lnTo>
                  <a:pt x="12192000" y="0"/>
                </a:lnTo>
                <a:lnTo>
                  <a:pt x="12192000" y="6858000"/>
                </a:lnTo>
                <a:lnTo>
                  <a:pt x="12191999" y="6858000"/>
                </a:lnTo>
                <a:close/>
                <a:moveTo>
                  <a:pt x="0" y="0"/>
                </a:moveTo>
                <a:lnTo>
                  <a:pt x="11295445" y="0"/>
                </a:lnTo>
                <a:lnTo>
                  <a:pt x="4437446" y="6858000"/>
                </a:lnTo>
                <a:lnTo>
                  <a:pt x="0" y="6858000"/>
                </a:lnTo>
                <a:close/>
              </a:path>
            </a:pathLst>
          </a:custGeom>
          <a:gradFill flip="none">
            <a:gsLst>
              <a:gs pos="15000">
                <a:srgbClr val="25557A"/>
              </a:gs>
              <a:gs pos="32000">
                <a:srgbClr val="2483D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4896485" y="635"/>
            <a:ext cx="7295515" cy="6858000"/>
            <a:chOff x="7711" y="1"/>
            <a:chExt cx="11489" cy="10800"/>
          </a:xfrm>
        </p:grpSpPr>
        <p:pic>
          <p:nvPicPr>
            <p:cNvPr id="17" name="图片 16" descr="IMG_2580"/>
            <p:cNvPicPr>
              <a:picLocks noChangeAspect="1"/>
            </p:cNvPicPr>
            <p:nvPr/>
          </p:nvPicPr>
          <p:blipFill>
            <a:blip r:embed="rId3">
              <a:clrChange>
                <a:clrFrom>
                  <a:srgbClr val="006DBF">
                    <a:alpha val="100000"/>
                  </a:srgbClr>
                </a:clrFrom>
                <a:clrTo>
                  <a:srgbClr val="006DBF">
                    <a:alpha val="100000"/>
                    <a:alpha val="0"/>
                  </a:srgbClr>
                </a:clrTo>
              </a:clrChange>
            </a:blip>
            <a:stretch>
              <a:fillRect/>
            </a:stretch>
          </p:blipFill>
          <p:spPr>
            <a:xfrm>
              <a:off x="11840" y="2371"/>
              <a:ext cx="7360" cy="8429"/>
            </a:xfrm>
            <a:prstGeom prst="rect">
              <a:avLst/>
            </a:prstGeom>
          </p:spPr>
        </p:pic>
        <p:sp>
          <p:nvSpPr>
            <p:cNvPr id="21" name="任意多边形: 形状 52"/>
            <p:cNvSpPr/>
            <p:nvPr/>
          </p:nvSpPr>
          <p:spPr>
            <a:xfrm flipV="1">
              <a:off x="7711" y="1"/>
              <a:ext cx="6416" cy="10800"/>
            </a:xfrm>
            <a:custGeom>
              <a:avLst/>
              <a:gdLst>
                <a:gd name="connsiteX0" fmla="*/ 12191999 w 12192000"/>
                <a:gd name="connsiteY0" fmla="*/ 0 h 6858000"/>
                <a:gd name="connsiteX1" fmla="*/ 12192000 w 12192000"/>
                <a:gd name="connsiteY1" fmla="*/ 0 h 6858000"/>
                <a:gd name="connsiteX2" fmla="*/ 12192000 w 12192000"/>
                <a:gd name="connsiteY2" fmla="*/ 6858000 h 6858000"/>
                <a:gd name="connsiteX3" fmla="*/ 12191999 w 12192000"/>
                <a:gd name="connsiteY3" fmla="*/ 6858000 h 6858000"/>
                <a:gd name="connsiteX4" fmla="*/ 0 w 12192000"/>
                <a:gd name="connsiteY4" fmla="*/ 0 h 6858000"/>
                <a:gd name="connsiteX5" fmla="*/ 11295445 w 12192000"/>
                <a:gd name="connsiteY5" fmla="*/ 0 h 6858000"/>
                <a:gd name="connsiteX6" fmla="*/ 4437446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12191999" y="0"/>
                  </a:moveTo>
                  <a:lnTo>
                    <a:pt x="12192000" y="0"/>
                  </a:lnTo>
                  <a:lnTo>
                    <a:pt x="12192000" y="6858000"/>
                  </a:lnTo>
                  <a:lnTo>
                    <a:pt x="12191999" y="6858000"/>
                  </a:lnTo>
                  <a:close/>
                  <a:moveTo>
                    <a:pt x="0" y="0"/>
                  </a:moveTo>
                  <a:lnTo>
                    <a:pt x="11295445" y="0"/>
                  </a:lnTo>
                  <a:lnTo>
                    <a:pt x="4437446"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descr="校徽"/>
            <p:cNvPicPr>
              <a:picLocks noChangeAspect="1"/>
            </p:cNvPicPr>
            <p:nvPr/>
          </p:nvPicPr>
          <p:blipFill>
            <a:blip r:embed="rId4"/>
            <a:stretch>
              <a:fillRect/>
            </a:stretch>
          </p:blipFill>
          <p:spPr>
            <a:xfrm>
              <a:off x="16399" y="293"/>
              <a:ext cx="2240" cy="1701"/>
            </a:xfrm>
            <a:prstGeom prst="rect">
              <a:avLst/>
            </a:prstGeom>
          </p:spPr>
        </p:pic>
      </p:grpSp>
      <p:grpSp>
        <p:nvGrpSpPr>
          <p:cNvPr id="28" name="组合 27"/>
          <p:cNvGrpSpPr/>
          <p:nvPr/>
        </p:nvGrpSpPr>
        <p:grpSpPr>
          <a:xfrm>
            <a:off x="1981200" y="1901190"/>
            <a:ext cx="4004945" cy="2328545"/>
            <a:chOff x="1932" y="2994"/>
            <a:chExt cx="6307" cy="3667"/>
          </a:xfrm>
        </p:grpSpPr>
        <p:grpSp>
          <p:nvGrpSpPr>
            <p:cNvPr id="30" name="组合 29"/>
            <p:cNvGrpSpPr/>
            <p:nvPr/>
          </p:nvGrpSpPr>
          <p:grpSpPr>
            <a:xfrm>
              <a:off x="1932" y="2994"/>
              <a:ext cx="3242" cy="2179"/>
              <a:chOff x="2761095" y="2292169"/>
              <a:chExt cx="2058736" cy="1383665"/>
            </a:xfrm>
          </p:grpSpPr>
          <p:sp>
            <p:nvSpPr>
              <p:cNvPr id="2" name="矩形: 圆角 1"/>
              <p:cNvSpPr/>
              <p:nvPr/>
            </p:nvSpPr>
            <p:spPr>
              <a:xfrm rot="2244181">
                <a:off x="2903192" y="2466308"/>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cs typeface="+mn-ea"/>
                  <a:sym typeface="+mn-lt"/>
                </a:endParaRPr>
              </a:p>
            </p:txBody>
          </p:sp>
          <p:sp>
            <p:nvSpPr>
              <p:cNvPr id="66" name="矩形: 圆角 65"/>
              <p:cNvSpPr/>
              <p:nvPr/>
            </p:nvSpPr>
            <p:spPr>
              <a:xfrm rot="2244181">
                <a:off x="2761095" y="2996622"/>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cs typeface="+mn-ea"/>
                  <a:sym typeface="+mn-lt"/>
                </a:endParaRPr>
              </a:p>
            </p:txBody>
          </p:sp>
          <p:sp>
            <p:nvSpPr>
              <p:cNvPr id="3" name="文本框 2"/>
              <p:cNvSpPr txBox="1"/>
              <p:nvPr/>
            </p:nvSpPr>
            <p:spPr>
              <a:xfrm>
                <a:off x="3020843" y="2292169"/>
                <a:ext cx="1798988" cy="1383665"/>
              </a:xfrm>
              <a:prstGeom prst="rect">
                <a:avLst/>
              </a:prstGeom>
              <a:noFill/>
            </p:spPr>
            <p:txBody>
              <a:bodyPr wrap="square" rtlCol="0">
                <a:spAutoFit/>
              </a:bodyPr>
              <a:lstStyle/>
              <a:p>
                <a:r>
                  <a:rPr lang="en-US" altLang="zh-CN" sz="84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P</a:t>
                </a:r>
              </a:p>
            </p:txBody>
          </p:sp>
        </p:grpSp>
        <p:sp>
          <p:nvSpPr>
            <p:cNvPr id="68" name="矩形 67"/>
            <p:cNvSpPr/>
            <p:nvPr/>
          </p:nvSpPr>
          <p:spPr>
            <a:xfrm>
              <a:off x="4066" y="2994"/>
              <a:ext cx="2262" cy="2082"/>
            </a:xfrm>
            <a:prstGeom prst="rect">
              <a:avLst/>
            </a:prstGeom>
          </p:spPr>
          <p:txBody>
            <a:bodyPr wrap="none">
              <a:spAutoFit/>
            </a:bodyPr>
            <a:lstStyle/>
            <a:p>
              <a:r>
                <a:rPr lang="en-US" altLang="zh-CN" sz="8000" b="1" dirty="0">
                  <a:latin typeface="微软雅黑" panose="020B0503020204020204" charset="-122"/>
                  <a:ea typeface="微软雅黑" panose="020B0503020204020204" charset="-122"/>
                </a:rPr>
                <a:t>01</a:t>
              </a:r>
            </a:p>
          </p:txBody>
        </p:sp>
        <p:sp>
          <p:nvSpPr>
            <p:cNvPr id="69" name="矩形 68"/>
            <p:cNvSpPr/>
            <p:nvPr/>
          </p:nvSpPr>
          <p:spPr>
            <a:xfrm>
              <a:off x="2118" y="5546"/>
              <a:ext cx="6121" cy="1115"/>
            </a:xfrm>
            <a:prstGeom prst="rect">
              <a:avLst/>
            </a:prstGeom>
          </p:spPr>
          <p:txBody>
            <a:bodyPr wrap="none">
              <a:spAutoFit/>
            </a:bodyPr>
            <a:lstStyle/>
            <a:p>
              <a:r>
                <a:rPr lang="it-IT" altLang="zh-CN" sz="4000" b="1" spc="300" dirty="0">
                  <a:latin typeface="微软雅黑" panose="020B0503020204020204" charset="-122"/>
                  <a:ea typeface="微软雅黑" panose="020B0503020204020204" charset="-122"/>
                </a:rPr>
                <a:t>Introduction</a:t>
              </a:r>
              <a:endParaRPr lang="zh-CN" altLang="en-US" sz="4000" b="1" spc="300" dirty="0">
                <a:latin typeface="微软雅黑" panose="020B0503020204020204" charset="-122"/>
                <a:ea typeface="微软雅黑" panose="020B0503020204020204" charset="-122"/>
              </a:endParaRPr>
            </a:p>
          </p:txBody>
        </p:sp>
      </p:grpSp>
      <p:grpSp>
        <p:nvGrpSpPr>
          <p:cNvPr id="63" name="组合 62"/>
          <p:cNvGrpSpPr/>
          <p:nvPr/>
        </p:nvGrpSpPr>
        <p:grpSpPr>
          <a:xfrm rot="10800000">
            <a:off x="-28575" y="3744463"/>
            <a:ext cx="4737100" cy="5091168"/>
            <a:chOff x="8135783" y="-1669981"/>
            <a:chExt cx="4056217" cy="4359393"/>
          </a:xfrm>
        </p:grpSpPr>
        <p:sp>
          <p:nvSpPr>
            <p:cNvPr id="65" name="任意多边形: 形状 64"/>
            <p:cNvSpPr/>
            <p:nvPr/>
          </p:nvSpPr>
          <p:spPr>
            <a:xfrm rot="18900000">
              <a:off x="8135783" y="-1669981"/>
              <a:ext cx="3339963" cy="3339962"/>
            </a:xfrm>
            <a:custGeom>
              <a:avLst/>
              <a:gdLst>
                <a:gd name="connsiteX0" fmla="*/ 0 w 3339963"/>
                <a:gd name="connsiteY0" fmla="*/ 0 h 3339962"/>
                <a:gd name="connsiteX1" fmla="*/ 3339963 w 3339963"/>
                <a:gd name="connsiteY1" fmla="*/ 3339962 h 3339962"/>
                <a:gd name="connsiteX2" fmla="*/ 1099563 w 3339963"/>
                <a:gd name="connsiteY2" fmla="*/ 3339962 h 3339962"/>
              </a:gdLst>
              <a:ahLst/>
              <a:cxnLst>
                <a:cxn ang="0">
                  <a:pos x="connsiteX0" y="connsiteY0"/>
                </a:cxn>
                <a:cxn ang="0">
                  <a:pos x="connsiteX1" y="connsiteY1"/>
                </a:cxn>
                <a:cxn ang="0">
                  <a:pos x="connsiteX2" y="connsiteY2"/>
                </a:cxn>
              </a:cxnLst>
              <a:rect l="l" t="t" r="r" b="b"/>
              <a:pathLst>
                <a:path w="3339963" h="3339962">
                  <a:moveTo>
                    <a:pt x="0" y="0"/>
                  </a:moveTo>
                  <a:lnTo>
                    <a:pt x="3339963" y="3339962"/>
                  </a:lnTo>
                  <a:lnTo>
                    <a:pt x="1099563" y="3339962"/>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直角三角形 63"/>
            <p:cNvSpPr/>
            <p:nvPr/>
          </p:nvSpPr>
          <p:spPr>
            <a:xfrm rot="10800000">
              <a:off x="9502588" y="0"/>
              <a:ext cx="2689412" cy="2689412"/>
            </a:xfrm>
            <a:prstGeom prst="rtTriangle">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descr="小招logo"/>
          <p:cNvPicPr>
            <a:picLocks noChangeAspect="1"/>
          </p:cNvPicPr>
          <p:nvPr/>
        </p:nvPicPr>
        <p:blipFill>
          <a:blip r:embed="rId5"/>
          <a:stretch>
            <a:fillRect/>
          </a:stretch>
        </p:blipFill>
        <p:spPr>
          <a:xfrm>
            <a:off x="10913745" y="6055995"/>
            <a:ext cx="1080000" cy="604432"/>
          </a:xfrm>
          <a:prstGeom prst="rect">
            <a:avLst/>
          </a:prstGeom>
        </p:spPr>
      </p:pic>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FEC593D4-0E71-4431-B905-AE82FEFFC19C}"/>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a:extLst>
              <a:ext uri="{FF2B5EF4-FFF2-40B4-BE49-F238E27FC236}">
                <a16:creationId xmlns:a16="http://schemas.microsoft.com/office/drawing/2014/main" id="{776620F5-E0DB-4A3C-AF63-640CB11B22F9}"/>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30000"/>
                    </a14:imgEffect>
                    <a14:imgEffect>
                      <a14:colorTemperature colorTemp="6508"/>
                    </a14:imgEffect>
                    <a14:imgEffect>
                      <a14:brightnessContrast bright="20000"/>
                    </a14:imgEffect>
                  </a14:imgLayer>
                </a14:imgProps>
              </a:ext>
              <a:ext uri="{28A0092B-C50C-407E-A947-70E740481C1C}">
                <a14:useLocalDpi xmlns:a14="http://schemas.microsoft.com/office/drawing/2010/main" val="0"/>
              </a:ext>
            </a:extLst>
          </a:blip>
          <a:srcRect l="2585" t="2529" r="3090" b="18805"/>
          <a:stretch/>
        </p:blipFill>
        <p:spPr>
          <a:xfrm>
            <a:off x="2338673" y="2202243"/>
            <a:ext cx="6833902" cy="4655757"/>
          </a:xfrm>
          <a:prstGeom prst="rect">
            <a:avLst/>
          </a:prstGeom>
        </p:spPr>
      </p:pic>
      <p:sp>
        <p:nvSpPr>
          <p:cNvPr id="9" name="矩形: 圆角 53">
            <a:extLst>
              <a:ext uri="{FF2B5EF4-FFF2-40B4-BE49-F238E27FC236}">
                <a16:creationId xmlns:a16="http://schemas.microsoft.com/office/drawing/2014/main" id="{70243BAD-F540-D347-99D0-5F7CBC3E6A03}"/>
              </a:ext>
            </a:extLst>
          </p:cNvPr>
          <p:cNvSpPr/>
          <p:nvPr/>
        </p:nvSpPr>
        <p:spPr>
          <a:xfrm>
            <a:off x="634738" y="190176"/>
            <a:ext cx="11063925" cy="1792893"/>
          </a:xfrm>
          <a:prstGeom prst="roundRect">
            <a:avLst/>
          </a:prstGeom>
          <a:solidFill>
            <a:srgbClr val="7A6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10" name="矩形: 圆角 44">
            <a:extLst>
              <a:ext uri="{FF2B5EF4-FFF2-40B4-BE49-F238E27FC236}">
                <a16:creationId xmlns:a16="http://schemas.microsoft.com/office/drawing/2014/main" id="{A50CC9FC-8CCE-4A41-BD41-2151954FB03D}"/>
              </a:ext>
            </a:extLst>
          </p:cNvPr>
          <p:cNvSpPr/>
          <p:nvPr/>
        </p:nvSpPr>
        <p:spPr>
          <a:xfrm>
            <a:off x="763571" y="139224"/>
            <a:ext cx="10793691" cy="1704621"/>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12" name="矩形 11">
            <a:extLst>
              <a:ext uri="{FF2B5EF4-FFF2-40B4-BE49-F238E27FC236}">
                <a16:creationId xmlns:a16="http://schemas.microsoft.com/office/drawing/2014/main" id="{B72EF384-BE54-6C40-BC53-D180CCC4C063}"/>
              </a:ext>
            </a:extLst>
          </p:cNvPr>
          <p:cNvSpPr/>
          <p:nvPr/>
        </p:nvSpPr>
        <p:spPr>
          <a:xfrm>
            <a:off x="971751" y="277588"/>
            <a:ext cx="10726912" cy="1652825"/>
          </a:xfrm>
          <a:prstGeom prst="rect">
            <a:avLst/>
          </a:prstGeom>
        </p:spPr>
        <p:txBody>
          <a:bodyPr wrap="square">
            <a:spAutoFit/>
          </a:bodyPr>
          <a:lstStyle/>
          <a:p>
            <a:pPr>
              <a:lnSpc>
                <a:spcPct val="130000"/>
              </a:lnSpc>
            </a:pPr>
            <a:r>
              <a:rPr lang="en-US" altLang="zh-CN" sz="2000" dirty="0">
                <a:latin typeface="Times New Roman" panose="02020603050405020304" pitchFamily="18" charset="0"/>
                <a:ea typeface="微软雅黑" panose="020B0503020204020204" pitchFamily="34" charset="-122"/>
                <a:cs typeface="Times New Roman" panose="02020603050405020304" pitchFamily="18" charset="0"/>
              </a:rPr>
              <a:t>According to forecasts from the Climate Action Tracker, in order to limit global warming to 1.5 degrees Celsius by 2030, the world needs to reduce greenhouse gas emissions by nearly 27 billion tons. However, current commitments, including those made at the COP26 conference, only achieve one-fourth of the required emissions reductions.</a:t>
            </a:r>
            <a:endParaRPr lang="en-US" altLang="zh-CN" sz="20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508189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10" fill="hold"/>
                                        <p:tgtEl>
                                          <p:spTgt spid="12"/>
                                        </p:tgtEl>
                                        <p:attrNameLst>
                                          <p:attrName>ppt_w</p:attrName>
                                        </p:attrNameLst>
                                      </p:cBhvr>
                                      <p:tavLst>
                                        <p:tav tm="0">
                                          <p:val>
                                            <p:fltVal val="0"/>
                                          </p:val>
                                        </p:tav>
                                        <p:tav tm="100000">
                                          <p:val>
                                            <p:strVal val="#ppt_w"/>
                                          </p:val>
                                        </p:tav>
                                      </p:tavLst>
                                    </p:anim>
                                    <p:anim calcmode="lin" valueType="num">
                                      <p:cBhvr>
                                        <p:cTn id="8" dur="10" fill="hold"/>
                                        <p:tgtEl>
                                          <p:spTgt spid="12"/>
                                        </p:tgtEl>
                                        <p:attrNameLst>
                                          <p:attrName>ppt_h</p:attrName>
                                        </p:attrNameLst>
                                      </p:cBhvr>
                                      <p:tavLst>
                                        <p:tav tm="0">
                                          <p:val>
                                            <p:fltVal val="0"/>
                                          </p:val>
                                        </p:tav>
                                        <p:tav tm="100000">
                                          <p:val>
                                            <p:strVal val="#ppt_h"/>
                                          </p:val>
                                        </p:tav>
                                      </p:tavLst>
                                    </p:anim>
                                    <p:animEffect transition="in" filter="fade">
                                      <p:cBhvr>
                                        <p:cTn id="9" dur="1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组合 5"/>
          <p:cNvGrpSpPr/>
          <p:nvPr/>
        </p:nvGrpSpPr>
        <p:grpSpPr>
          <a:xfrm>
            <a:off x="351155" y="325120"/>
            <a:ext cx="3630295" cy="1015365"/>
            <a:chOff x="1572" y="494"/>
            <a:chExt cx="5717" cy="1599"/>
          </a:xfrm>
        </p:grpSpPr>
        <p:grpSp>
          <p:nvGrpSpPr>
            <p:cNvPr id="8" name="组合 7"/>
            <p:cNvGrpSpPr/>
            <p:nvPr/>
          </p:nvGrpSpPr>
          <p:grpSpPr>
            <a:xfrm>
              <a:off x="1572" y="494"/>
              <a:ext cx="2047" cy="1599"/>
              <a:chOff x="2761095" y="2248418"/>
              <a:chExt cx="1948563" cy="1522661"/>
            </a:xfrm>
          </p:grpSpPr>
          <p:sp>
            <p:nvSpPr>
              <p:cNvPr id="9" name="矩形: 圆角 24"/>
              <p:cNvSpPr/>
              <p:nvPr/>
            </p:nvSpPr>
            <p:spPr>
              <a:xfrm rot="2244181">
                <a:off x="2903192" y="2466308"/>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a:latin typeface="微软雅黑" panose="020B0503020204020204" charset="-122"/>
                  <a:ea typeface="微软雅黑" panose="020B0503020204020204" charset="-122"/>
                  <a:cs typeface="+mn-ea"/>
                  <a:sym typeface="+mn-lt"/>
                </a:endParaRPr>
              </a:p>
            </p:txBody>
          </p:sp>
          <p:sp>
            <p:nvSpPr>
              <p:cNvPr id="26" name="矩形: 圆角 25"/>
              <p:cNvSpPr/>
              <p:nvPr/>
            </p:nvSpPr>
            <p:spPr>
              <a:xfrm rot="2244181">
                <a:off x="2761095" y="2996622"/>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a:latin typeface="微软雅黑" panose="020B0503020204020204" charset="-122"/>
                  <a:ea typeface="微软雅黑" panose="020B0503020204020204" charset="-122"/>
                  <a:cs typeface="+mn-ea"/>
                  <a:sym typeface="+mn-lt"/>
                </a:endParaRPr>
              </a:p>
            </p:txBody>
          </p:sp>
          <p:sp>
            <p:nvSpPr>
              <p:cNvPr id="10" name="文本框 9"/>
              <p:cNvSpPr txBox="1"/>
              <p:nvPr/>
            </p:nvSpPr>
            <p:spPr>
              <a:xfrm>
                <a:off x="2910670" y="2248418"/>
                <a:ext cx="1798988" cy="1522661"/>
              </a:xfrm>
              <a:prstGeom prst="rect">
                <a:avLst/>
              </a:prstGeom>
              <a:noFill/>
            </p:spPr>
            <p:txBody>
              <a:bodyPr wrap="square" rtlCol="0">
                <a:spAutoFit/>
              </a:bodyPr>
              <a:lstStyle/>
              <a:p>
                <a:r>
                  <a:rPr lang="en-US" altLang="zh-CN" sz="60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P</a:t>
                </a:r>
              </a:p>
            </p:txBody>
          </p:sp>
        </p:grpSp>
        <p:sp>
          <p:nvSpPr>
            <p:cNvPr id="11" name="矩形 10"/>
            <p:cNvSpPr/>
            <p:nvPr/>
          </p:nvSpPr>
          <p:spPr>
            <a:xfrm>
              <a:off x="3078" y="751"/>
              <a:ext cx="4211" cy="921"/>
            </a:xfrm>
            <a:prstGeom prst="rect">
              <a:avLst/>
            </a:prstGeom>
          </p:spPr>
          <p:txBody>
            <a:bodyPr wrap="none">
              <a:spAutoFit/>
            </a:bodyPr>
            <a:lstStyle/>
            <a:p>
              <a:r>
                <a:rPr lang="it-IT" altLang="zh-CN" sz="3200" spc="300" dirty="0">
                  <a:latin typeface="Times New Roman" panose="02020603050405020304" pitchFamily="18" charset="0"/>
                  <a:cs typeface="Times New Roman" panose="02020603050405020304" pitchFamily="18" charset="0"/>
                </a:rPr>
                <a:t>Introduction</a:t>
              </a:r>
              <a:endParaRPr lang="zh-CN" altLang="en-US" sz="3200" spc="300" dirty="0">
                <a:latin typeface="Times New Roman" panose="02020603050405020304" pitchFamily="18" charset="0"/>
                <a:cs typeface="Times New Roman" panose="02020603050405020304" pitchFamily="18" charset="0"/>
              </a:endParaRPr>
            </a:p>
          </p:txBody>
        </p:sp>
      </p:grpSp>
      <p:sp>
        <p:nvSpPr>
          <p:cNvPr id="19" name="矩形: 圆角 18"/>
          <p:cNvSpPr/>
          <p:nvPr/>
        </p:nvSpPr>
        <p:spPr>
          <a:xfrm>
            <a:off x="736979" y="1503680"/>
            <a:ext cx="10782054" cy="4583430"/>
          </a:xfrm>
          <a:prstGeom prst="roundRect">
            <a:avLst>
              <a:gd name="adj" fmla="val 0"/>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nSpc>
                <a:spcPct val="150000"/>
              </a:lnSpc>
              <a:buFont typeface="Wingdings" panose="05000000000000000000" pitchFamily="2" charset="2"/>
              <a:buChar char="p"/>
            </a:pPr>
            <a:r>
              <a:rPr lang="en-US" altLang="zh-CN" sz="1800" dirty="0">
                <a:solidFill>
                  <a:schemeClr val="tx1">
                    <a:lumMod val="75000"/>
                    <a:lumOff val="25000"/>
                  </a:schemeClr>
                </a:solidFill>
                <a:latin typeface="Times New Roman" panose="02020603050405020304" pitchFamily="18" charset="0"/>
                <a:ea typeface="微软雅黑" panose="020B0503020204020204" charset="-122"/>
                <a:cs typeface="Times New Roman" panose="02020603050405020304" pitchFamily="18" charset="0"/>
              </a:rPr>
              <a:t>In order to achieve that peaking of global emissions, the conditional elements of the NDCs need to be implemented, which depends mostly on international cooperation on finance, technology and capacity building. </a:t>
            </a:r>
          </a:p>
          <a:p>
            <a:pPr marL="285750" indent="-285750">
              <a:lnSpc>
                <a:spcPct val="150000"/>
              </a:lnSpc>
              <a:buFont typeface="Wingdings" panose="05000000000000000000" pitchFamily="2" charset="2"/>
              <a:buChar char="p"/>
            </a:pPr>
            <a:r>
              <a:rPr lang="en-US" altLang="zh-CN" sz="1800" dirty="0">
                <a:solidFill>
                  <a:schemeClr val="tx1">
                    <a:lumMod val="75000"/>
                    <a:lumOff val="25000"/>
                  </a:schemeClr>
                </a:solidFill>
                <a:latin typeface="Times New Roman" panose="02020603050405020304" pitchFamily="18" charset="0"/>
                <a:ea typeface="微软雅黑" panose="020B0503020204020204" charset="-122"/>
                <a:cs typeface="Times New Roman" panose="02020603050405020304" pitchFamily="18" charset="0"/>
              </a:rPr>
              <a:t>The international carbon market under Article 6 of the Paris Agreement is an important tool for </a:t>
            </a:r>
            <a:r>
              <a:rPr lang="en-US" altLang="zh-CN" sz="1800" dirty="0" err="1">
                <a:solidFill>
                  <a:schemeClr val="tx1">
                    <a:lumMod val="75000"/>
                    <a:lumOff val="25000"/>
                  </a:schemeClr>
                </a:solidFill>
                <a:latin typeface="Times New Roman" panose="02020603050405020304" pitchFamily="18" charset="0"/>
                <a:ea typeface="微软雅黑" panose="020B0503020204020204" charset="-122"/>
                <a:cs typeface="Times New Roman" panose="02020603050405020304" pitchFamily="18" charset="0"/>
              </a:rPr>
              <a:t>catalysing</a:t>
            </a:r>
            <a:r>
              <a:rPr lang="en-US" altLang="zh-CN" sz="1800" dirty="0">
                <a:solidFill>
                  <a:schemeClr val="tx1">
                    <a:lumMod val="75000"/>
                    <a:lumOff val="25000"/>
                  </a:schemeClr>
                </a:solidFill>
                <a:latin typeface="Times New Roman" panose="02020603050405020304" pitchFamily="18" charset="0"/>
                <a:ea typeface="微软雅黑" panose="020B0503020204020204" charset="-122"/>
                <a:cs typeface="Times New Roman" panose="02020603050405020304" pitchFamily="18" charset="0"/>
              </a:rPr>
              <a:t> these conditional reductions </a:t>
            </a:r>
            <a:r>
              <a:rPr lang="en-US" altLang="zh-CN" dirty="0">
                <a:solidFill>
                  <a:schemeClr val="tx1">
                    <a:lumMod val="75000"/>
                    <a:lumOff val="25000"/>
                  </a:schemeClr>
                </a:solidFill>
                <a:latin typeface="Times New Roman" panose="02020603050405020304" pitchFamily="18" charset="0"/>
                <a:ea typeface="微软雅黑" panose="020B0503020204020204" charset="-122"/>
                <a:cs typeface="Times New Roman" panose="02020603050405020304" pitchFamily="18" charset="0"/>
              </a:rPr>
              <a:t>,</a:t>
            </a:r>
            <a:r>
              <a:rPr lang="en-US" altLang="zh-CN" sz="1800" dirty="0">
                <a:solidFill>
                  <a:schemeClr val="tx1">
                    <a:lumMod val="75000"/>
                    <a:lumOff val="25000"/>
                  </a:schemeClr>
                </a:solidFill>
                <a:latin typeface="Times New Roman" panose="02020603050405020304" pitchFamily="18" charset="0"/>
                <a:ea typeface="微软雅黑" panose="020B0503020204020204" charset="-122"/>
                <a:cs typeface="Times New Roman" panose="02020603050405020304" pitchFamily="18" charset="0"/>
              </a:rPr>
              <a:t> fostering enhanced cooperation within the Paris Agreement and paving the way for progress within the next NDC cycle.</a:t>
            </a:r>
          </a:p>
          <a:p>
            <a:pPr marL="285750" indent="-285750">
              <a:lnSpc>
                <a:spcPct val="150000"/>
              </a:lnSpc>
              <a:buFont typeface="Wingdings" panose="05000000000000000000" pitchFamily="2" charset="2"/>
              <a:buChar char="p"/>
            </a:pPr>
            <a:r>
              <a:rPr lang="en-US" altLang="zh-CN" sz="1800" dirty="0">
                <a:solidFill>
                  <a:schemeClr val="tx1">
                    <a:lumMod val="75000"/>
                    <a:lumOff val="25000"/>
                  </a:schemeClr>
                </a:solidFill>
                <a:latin typeface="Times New Roman" panose="02020603050405020304" pitchFamily="18" charset="0"/>
                <a:ea typeface="微软雅黑" panose="020B0503020204020204" charset="-122"/>
                <a:cs typeface="Times New Roman" panose="02020603050405020304" pitchFamily="18" charset="0"/>
              </a:rPr>
              <a:t>The proposed international carbon market will increase the pool of available mitigation options, which plays a crucial role in cost-effectively reducing global greenhouse gas emissions, potentially reducing global GDP losses for achieving 2 °C and 1.5 °C in 2030 by 69% and 50%, respectively</a:t>
            </a:r>
            <a:r>
              <a:rPr lang="zh-CN" altLang="en-US" sz="1800" dirty="0">
                <a:solidFill>
                  <a:schemeClr val="tx1">
                    <a:lumMod val="75000"/>
                    <a:lumOff val="25000"/>
                  </a:schemeClr>
                </a:solidFill>
                <a:latin typeface="Times New Roman" panose="02020603050405020304" pitchFamily="18" charset="0"/>
                <a:ea typeface="微软雅黑" panose="020B0503020204020204" charset="-122"/>
                <a:cs typeface="Times New Roman" panose="02020603050405020304" pitchFamily="18" charset="0"/>
              </a:rPr>
              <a:t>（</a:t>
            </a:r>
            <a:r>
              <a:rPr lang="it-IT" altLang="zh-CN" sz="1800" dirty="0">
                <a:solidFill>
                  <a:schemeClr val="tx1">
                    <a:lumMod val="75000"/>
                    <a:lumOff val="25000"/>
                  </a:schemeClr>
                </a:solidFill>
                <a:latin typeface="Times New Roman" panose="02020603050405020304" pitchFamily="18" charset="0"/>
                <a:ea typeface="微软雅黑" panose="020B0503020204020204" charset="-122"/>
                <a:cs typeface="Times New Roman" panose="02020603050405020304" pitchFamily="18" charset="0"/>
              </a:rPr>
              <a:t>Li &amp; Duan</a:t>
            </a:r>
            <a:r>
              <a:rPr lang="en-US" altLang="zh-CN" dirty="0">
                <a:solidFill>
                  <a:schemeClr val="tx1">
                    <a:lumMod val="75000"/>
                    <a:lumOff val="25000"/>
                  </a:schemeClr>
                </a:solidFill>
                <a:latin typeface="Times New Roman" panose="02020603050405020304" pitchFamily="18" charset="0"/>
                <a:ea typeface="微软雅黑" panose="020B0503020204020204" charset="-122"/>
                <a:cs typeface="Times New Roman" panose="02020603050405020304" pitchFamily="18" charset="0"/>
              </a:rPr>
              <a:t>,2020</a:t>
            </a:r>
            <a:r>
              <a:rPr lang="it-IT" altLang="zh-CN" sz="1800" dirty="0">
                <a:solidFill>
                  <a:schemeClr val="tx1">
                    <a:lumMod val="75000"/>
                    <a:lumOff val="25000"/>
                  </a:schemeClr>
                </a:solidFill>
                <a:latin typeface="Times New Roman" panose="02020603050405020304" pitchFamily="18" charset="0"/>
                <a:ea typeface="微软雅黑" panose="020B0503020204020204" charset="-122"/>
                <a:cs typeface="Times New Roman" panose="02020603050405020304" pitchFamily="18" charset="0"/>
              </a:rPr>
              <a:t> </a:t>
            </a:r>
            <a:r>
              <a:rPr lang="zh-CN" altLang="en-US" sz="1800" dirty="0">
                <a:solidFill>
                  <a:schemeClr val="tx1">
                    <a:lumMod val="75000"/>
                    <a:lumOff val="25000"/>
                  </a:schemeClr>
                </a:solidFill>
                <a:latin typeface="Times New Roman" panose="02020603050405020304" pitchFamily="18" charset="0"/>
                <a:ea typeface="微软雅黑" panose="020B0503020204020204" charset="-122"/>
                <a:cs typeface="Times New Roman" panose="02020603050405020304" pitchFamily="18" charset="0"/>
              </a:rPr>
              <a:t>）</a:t>
            </a:r>
            <a:r>
              <a:rPr lang="en-US" altLang="zh-CN" sz="1800" dirty="0">
                <a:solidFill>
                  <a:schemeClr val="tx1">
                    <a:lumMod val="75000"/>
                    <a:lumOff val="25000"/>
                  </a:schemeClr>
                </a:solidFill>
                <a:latin typeface="Times New Roman" panose="02020603050405020304" pitchFamily="18" charset="0"/>
                <a:ea typeface="微软雅黑" panose="020B0503020204020204" charset="-122"/>
                <a:cs typeface="Times New Roman" panose="02020603050405020304" pitchFamily="18" charset="0"/>
              </a:rPr>
              <a:t>.</a:t>
            </a:r>
          </a:p>
          <a:p>
            <a:pPr marL="285750" indent="-285750">
              <a:lnSpc>
                <a:spcPct val="150000"/>
              </a:lnSpc>
              <a:buFont typeface="Wingdings" panose="05000000000000000000" pitchFamily="2" charset="2"/>
              <a:buChar char="p"/>
            </a:pPr>
            <a:r>
              <a:rPr lang="en-US" altLang="zh-CN" sz="1800" dirty="0">
                <a:solidFill>
                  <a:schemeClr val="tx1">
                    <a:lumMod val="75000"/>
                    <a:lumOff val="25000"/>
                  </a:schemeClr>
                </a:solidFill>
                <a:latin typeface="Times New Roman" panose="02020603050405020304" pitchFamily="18" charset="0"/>
                <a:ea typeface="微软雅黑" panose="020B0503020204020204" charset="-122"/>
                <a:cs typeface="Times New Roman" panose="02020603050405020304" pitchFamily="18" charset="0"/>
              </a:rPr>
              <a:t>The international carbon market can also potentially alleviate the shortage of climate change finance and technologies for developing countries.</a:t>
            </a:r>
            <a:endParaRPr lang="zh-CN" altLang="en-US" sz="1800" dirty="0">
              <a:solidFill>
                <a:schemeClr val="tx1">
                  <a:lumMod val="75000"/>
                  <a:lumOff val="25000"/>
                </a:schemeClr>
              </a:solidFill>
              <a:latin typeface="Times New Roman" panose="02020603050405020304" pitchFamily="18" charset="0"/>
              <a:ea typeface="微软雅黑" panose="020B0503020204020204" charset="-122"/>
              <a:cs typeface="Times New Roman" panose="02020603050405020304" pitchFamily="18" charset="0"/>
            </a:endParaRPr>
          </a:p>
        </p:txBody>
      </p:sp>
      <p:pic>
        <p:nvPicPr>
          <p:cNvPr id="12" name="图片 11" descr="图书馆"/>
          <p:cNvPicPr>
            <a:picLocks noChangeAspect="1"/>
          </p:cNvPicPr>
          <p:nvPr/>
        </p:nvPicPr>
        <p:blipFill>
          <a:blip r:embed="rId3">
            <a:alphaModFix amt="25000"/>
          </a:blip>
          <a:stretch>
            <a:fillRect/>
          </a:stretch>
        </p:blipFill>
        <p:spPr>
          <a:xfrm>
            <a:off x="8452485" y="5777865"/>
            <a:ext cx="3739585" cy="1080000"/>
          </a:xfrm>
          <a:prstGeom prst="rect">
            <a:avLst/>
          </a:prstGeom>
        </p:spPr>
      </p:pic>
      <p:pic>
        <p:nvPicPr>
          <p:cNvPr id="2" name="图片 1">
            <a:extLst>
              <a:ext uri="{FF2B5EF4-FFF2-40B4-BE49-F238E27FC236}">
                <a16:creationId xmlns:a16="http://schemas.microsoft.com/office/drawing/2014/main" id="{5FADFCE9-927A-6BF8-BAAB-67DA7F69E375}"/>
              </a:ext>
            </a:extLst>
          </p:cNvPr>
          <p:cNvPicPr>
            <a:picLocks noChangeAspect="1"/>
          </p:cNvPicPr>
          <p:nvPr/>
        </p:nvPicPr>
        <p:blipFill>
          <a:blip r:embed="rId4" cstate="print"/>
          <a:stretch>
            <a:fillRect/>
          </a:stretch>
        </p:blipFill>
        <p:spPr>
          <a:xfrm>
            <a:off x="9157951" y="136645"/>
            <a:ext cx="2783840" cy="941089"/>
          </a:xfrm>
          <a:prstGeom prst="rect">
            <a:avLst/>
          </a:prstGeom>
        </p:spPr>
      </p:pic>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51155" y="325120"/>
            <a:ext cx="3630295" cy="1015365"/>
            <a:chOff x="1572" y="494"/>
            <a:chExt cx="5717" cy="1599"/>
          </a:xfrm>
        </p:grpSpPr>
        <p:grpSp>
          <p:nvGrpSpPr>
            <p:cNvPr id="8" name="组合 7"/>
            <p:cNvGrpSpPr/>
            <p:nvPr/>
          </p:nvGrpSpPr>
          <p:grpSpPr>
            <a:xfrm>
              <a:off x="1572" y="494"/>
              <a:ext cx="2047" cy="1599"/>
              <a:chOff x="2761095" y="2248418"/>
              <a:chExt cx="1948563" cy="1522661"/>
            </a:xfrm>
          </p:grpSpPr>
          <p:sp>
            <p:nvSpPr>
              <p:cNvPr id="9" name="矩形: 圆角 24"/>
              <p:cNvSpPr/>
              <p:nvPr/>
            </p:nvSpPr>
            <p:spPr>
              <a:xfrm rot="2244181">
                <a:off x="2903192" y="2466308"/>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a:latin typeface="微软雅黑" panose="020B0503020204020204" charset="-122"/>
                  <a:ea typeface="微软雅黑" panose="020B0503020204020204" charset="-122"/>
                  <a:cs typeface="+mn-ea"/>
                  <a:sym typeface="+mn-lt"/>
                </a:endParaRPr>
              </a:p>
            </p:txBody>
          </p:sp>
          <p:sp>
            <p:nvSpPr>
              <p:cNvPr id="26" name="矩形: 圆角 25"/>
              <p:cNvSpPr/>
              <p:nvPr/>
            </p:nvSpPr>
            <p:spPr>
              <a:xfrm rot="2244181">
                <a:off x="2761095" y="2996622"/>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a:latin typeface="微软雅黑" panose="020B0503020204020204" charset="-122"/>
                  <a:ea typeface="微软雅黑" panose="020B0503020204020204" charset="-122"/>
                  <a:cs typeface="+mn-ea"/>
                  <a:sym typeface="+mn-lt"/>
                </a:endParaRPr>
              </a:p>
            </p:txBody>
          </p:sp>
          <p:sp>
            <p:nvSpPr>
              <p:cNvPr id="10" name="文本框 9"/>
              <p:cNvSpPr txBox="1"/>
              <p:nvPr/>
            </p:nvSpPr>
            <p:spPr>
              <a:xfrm>
                <a:off x="2910670" y="2248418"/>
                <a:ext cx="1798988" cy="1522661"/>
              </a:xfrm>
              <a:prstGeom prst="rect">
                <a:avLst/>
              </a:prstGeom>
              <a:noFill/>
            </p:spPr>
            <p:txBody>
              <a:bodyPr wrap="square" rtlCol="0">
                <a:spAutoFit/>
              </a:bodyPr>
              <a:lstStyle/>
              <a:p>
                <a:r>
                  <a:rPr lang="en-US" altLang="zh-CN" sz="60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P</a:t>
                </a:r>
              </a:p>
            </p:txBody>
          </p:sp>
        </p:grpSp>
        <p:sp>
          <p:nvSpPr>
            <p:cNvPr id="11" name="矩形 10"/>
            <p:cNvSpPr/>
            <p:nvPr/>
          </p:nvSpPr>
          <p:spPr>
            <a:xfrm>
              <a:off x="3078" y="751"/>
              <a:ext cx="4211" cy="921"/>
            </a:xfrm>
            <a:prstGeom prst="rect">
              <a:avLst/>
            </a:prstGeom>
          </p:spPr>
          <p:txBody>
            <a:bodyPr wrap="none">
              <a:spAutoFit/>
            </a:bodyPr>
            <a:lstStyle/>
            <a:p>
              <a:r>
                <a:rPr lang="it-IT" altLang="zh-CN" sz="3200" spc="300" dirty="0">
                  <a:latin typeface="Times New Roman" panose="02020603050405020304" pitchFamily="18" charset="0"/>
                  <a:cs typeface="Times New Roman" panose="02020603050405020304" pitchFamily="18" charset="0"/>
                </a:rPr>
                <a:t>Introduction</a:t>
              </a:r>
              <a:endParaRPr lang="zh-CN" altLang="en-US" sz="3200" spc="300" dirty="0">
                <a:latin typeface="Times New Roman" panose="02020603050405020304" pitchFamily="18" charset="0"/>
                <a:cs typeface="Times New Roman" panose="02020603050405020304" pitchFamily="18" charset="0"/>
              </a:endParaRPr>
            </a:p>
          </p:txBody>
        </p:sp>
      </p:grpSp>
      <p:sp>
        <p:nvSpPr>
          <p:cNvPr id="19" name="矩形: 圆角 18"/>
          <p:cNvSpPr/>
          <p:nvPr/>
        </p:nvSpPr>
        <p:spPr>
          <a:xfrm>
            <a:off x="736979" y="1426782"/>
            <a:ext cx="10782054" cy="4583430"/>
          </a:xfrm>
          <a:prstGeom prst="roundRect">
            <a:avLst>
              <a:gd name="adj" fmla="val 0"/>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nSpc>
                <a:spcPct val="150000"/>
              </a:lnSpc>
              <a:buFont typeface="Wingdings" panose="05000000000000000000" pitchFamily="2" charset="2"/>
              <a:buChar char="p"/>
            </a:pPr>
            <a:r>
              <a:rPr lang="en-US" altLang="zh-CN" sz="1800" dirty="0">
                <a:solidFill>
                  <a:schemeClr val="tx1">
                    <a:lumMod val="75000"/>
                    <a:lumOff val="25000"/>
                  </a:schemeClr>
                </a:solidFill>
                <a:latin typeface="Times New Roman" panose="02020603050405020304" pitchFamily="18" charset="0"/>
                <a:ea typeface="微软雅黑" panose="020B0503020204020204" charset="-122"/>
                <a:cs typeface="Times New Roman" panose="02020603050405020304" pitchFamily="18" charset="0"/>
              </a:rPr>
              <a:t>82%  of Parties stated that they plan to or will possibly use at least one type of voluntary cooperation under Article 6 of the Paris Agreement, with the use of cooperative approaches most frequently communicated</a:t>
            </a:r>
            <a:r>
              <a:rPr lang="en-US" altLang="zh-CN" dirty="0">
                <a:solidFill>
                  <a:schemeClr val="tx1">
                    <a:lumMod val="75000"/>
                    <a:lumOff val="25000"/>
                  </a:schemeClr>
                </a:solidFill>
                <a:latin typeface="Times New Roman" panose="02020603050405020304" pitchFamily="18" charset="0"/>
                <a:ea typeface="微软雅黑" panose="020B0503020204020204" charset="-122"/>
                <a:cs typeface="Times New Roman" panose="02020603050405020304" pitchFamily="18" charset="0"/>
              </a:rPr>
              <a:t>(UNFCCC,2022).</a:t>
            </a:r>
            <a:endParaRPr lang="en-US" altLang="zh-CN" sz="1800" dirty="0">
              <a:solidFill>
                <a:schemeClr val="tx1">
                  <a:lumMod val="75000"/>
                  <a:lumOff val="25000"/>
                </a:schemeClr>
              </a:solidFill>
              <a:latin typeface="Times New Roman" panose="02020603050405020304" pitchFamily="18" charset="0"/>
              <a:ea typeface="微软雅黑" panose="020B0503020204020204" charset="-122"/>
              <a:cs typeface="Times New Roman" panose="02020603050405020304" pitchFamily="18" charset="0"/>
            </a:endParaRPr>
          </a:p>
          <a:p>
            <a:pPr marL="285750" indent="-285750">
              <a:lnSpc>
                <a:spcPct val="150000"/>
              </a:lnSpc>
              <a:buFont typeface="Wingdings" panose="05000000000000000000" pitchFamily="2" charset="2"/>
              <a:buChar char="p"/>
            </a:pPr>
            <a:r>
              <a:rPr lang="en-US" altLang="zh-CN" sz="1800" dirty="0">
                <a:solidFill>
                  <a:schemeClr val="tx1">
                    <a:lumMod val="75000"/>
                    <a:lumOff val="25000"/>
                  </a:schemeClr>
                </a:solidFill>
                <a:latin typeface="Times New Roman" panose="02020603050405020304" pitchFamily="18" charset="0"/>
                <a:ea typeface="微软雅黑" panose="020B0503020204020204" charset="-122"/>
                <a:cs typeface="Times New Roman" panose="02020603050405020304" pitchFamily="18" charset="0"/>
              </a:rPr>
              <a:t>At the same time, 86% of Parties noted concern about risks associated with the international carbon market, including regulatory, pricing, stability of the market, and environmental integrity(GGGI,2022).</a:t>
            </a:r>
          </a:p>
          <a:p>
            <a:pPr marL="285750" indent="-285750">
              <a:lnSpc>
                <a:spcPct val="150000"/>
              </a:lnSpc>
              <a:buFont typeface="Wingdings" panose="05000000000000000000" pitchFamily="2" charset="2"/>
              <a:buChar char="p"/>
            </a:pPr>
            <a:r>
              <a:rPr lang="en-US" altLang="zh-CN" sz="1800" dirty="0">
                <a:solidFill>
                  <a:schemeClr val="tx1">
                    <a:lumMod val="75000"/>
                    <a:lumOff val="25000"/>
                  </a:schemeClr>
                </a:solidFill>
                <a:latin typeface="Times New Roman" panose="02020603050405020304" pitchFamily="18" charset="0"/>
                <a:ea typeface="微软雅黑" panose="020B0503020204020204" charset="-122"/>
                <a:cs typeface="Times New Roman" panose="02020603050405020304" pitchFamily="18" charset="0"/>
              </a:rPr>
              <a:t>Thus, building robust national governance frameworks, strategies, regulations, and institutional arrangements to respond to the associated risks is essential to guide decision-making and provide clear signals to private sector investors and market players.</a:t>
            </a:r>
          </a:p>
          <a:p>
            <a:pPr marL="285750" indent="-285750">
              <a:lnSpc>
                <a:spcPct val="150000"/>
              </a:lnSpc>
              <a:buFont typeface="Wingdings" panose="05000000000000000000" pitchFamily="2" charset="2"/>
              <a:buChar char="p"/>
            </a:pPr>
            <a:r>
              <a:rPr lang="en-US" altLang="zh-CN" sz="1800" dirty="0">
                <a:solidFill>
                  <a:schemeClr val="tx1">
                    <a:lumMod val="75000"/>
                    <a:lumOff val="25000"/>
                  </a:schemeClr>
                </a:solidFill>
                <a:latin typeface="Times New Roman" panose="02020603050405020304" pitchFamily="18" charset="0"/>
                <a:ea typeface="微软雅黑" panose="020B0503020204020204" charset="-122"/>
                <a:cs typeface="Times New Roman" panose="02020603050405020304" pitchFamily="18" charset="0"/>
              </a:rPr>
              <a:t>The Parties' strategy will ultimately affect the effectiveness of the international carbon market on the global climate ambitions and thus is an emerging critical issue for both climate policymakers and researchers.</a:t>
            </a:r>
            <a:endParaRPr lang="zh-CN" altLang="en-US" sz="1800" dirty="0">
              <a:solidFill>
                <a:schemeClr val="tx1">
                  <a:lumMod val="75000"/>
                  <a:lumOff val="25000"/>
                </a:schemeClr>
              </a:solidFill>
              <a:latin typeface="Times New Roman" panose="02020603050405020304" pitchFamily="18" charset="0"/>
              <a:ea typeface="微软雅黑" panose="020B0503020204020204" charset="-122"/>
              <a:cs typeface="Times New Roman" panose="02020603050405020304" pitchFamily="18" charset="0"/>
            </a:endParaRPr>
          </a:p>
        </p:txBody>
      </p:sp>
      <p:pic>
        <p:nvPicPr>
          <p:cNvPr id="12" name="图片 11" descr="图书馆"/>
          <p:cNvPicPr>
            <a:picLocks noChangeAspect="1"/>
          </p:cNvPicPr>
          <p:nvPr/>
        </p:nvPicPr>
        <p:blipFill>
          <a:blip r:embed="rId3">
            <a:alphaModFix amt="25000"/>
          </a:blip>
          <a:stretch>
            <a:fillRect/>
          </a:stretch>
        </p:blipFill>
        <p:spPr>
          <a:xfrm>
            <a:off x="8452485" y="5777865"/>
            <a:ext cx="3739585" cy="1080000"/>
          </a:xfrm>
          <a:prstGeom prst="rect">
            <a:avLst/>
          </a:prstGeom>
        </p:spPr>
      </p:pic>
      <p:pic>
        <p:nvPicPr>
          <p:cNvPr id="2" name="图片 1">
            <a:extLst>
              <a:ext uri="{FF2B5EF4-FFF2-40B4-BE49-F238E27FC236}">
                <a16:creationId xmlns:a16="http://schemas.microsoft.com/office/drawing/2014/main" id="{5FADFCE9-927A-6BF8-BAAB-67DA7F69E375}"/>
              </a:ext>
            </a:extLst>
          </p:cNvPr>
          <p:cNvPicPr>
            <a:picLocks noChangeAspect="1"/>
          </p:cNvPicPr>
          <p:nvPr/>
        </p:nvPicPr>
        <p:blipFill>
          <a:blip r:embed="rId4" cstate="print"/>
          <a:stretch>
            <a:fillRect/>
          </a:stretch>
        </p:blipFill>
        <p:spPr>
          <a:xfrm>
            <a:off x="9157951" y="136645"/>
            <a:ext cx="2783840" cy="941089"/>
          </a:xfrm>
          <a:prstGeom prst="rect">
            <a:avLst/>
          </a:prstGeom>
        </p:spPr>
      </p:pic>
    </p:spTree>
    <p:custDataLst>
      <p:tags r:id="rId1"/>
    </p:custDataLst>
    <p:extLst>
      <p:ext uri="{BB962C8B-B14F-4D97-AF65-F5344CB8AC3E}">
        <p14:creationId xmlns:p14="http://schemas.microsoft.com/office/powerpoint/2010/main" val="36903675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51155" y="325120"/>
            <a:ext cx="3660775" cy="1015365"/>
            <a:chOff x="1572" y="494"/>
            <a:chExt cx="5765" cy="1599"/>
          </a:xfrm>
        </p:grpSpPr>
        <p:grpSp>
          <p:nvGrpSpPr>
            <p:cNvPr id="8" name="组合 7"/>
            <p:cNvGrpSpPr/>
            <p:nvPr/>
          </p:nvGrpSpPr>
          <p:grpSpPr>
            <a:xfrm>
              <a:off x="1572" y="494"/>
              <a:ext cx="2047" cy="1599"/>
              <a:chOff x="2761095" y="2248418"/>
              <a:chExt cx="1948563" cy="1522661"/>
            </a:xfrm>
          </p:grpSpPr>
          <p:sp>
            <p:nvSpPr>
              <p:cNvPr id="9" name="矩形: 圆角 24"/>
              <p:cNvSpPr/>
              <p:nvPr/>
            </p:nvSpPr>
            <p:spPr>
              <a:xfrm rot="2244181">
                <a:off x="2903192" y="2466308"/>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a:latin typeface="微软雅黑" panose="020B0503020204020204" charset="-122"/>
                  <a:ea typeface="微软雅黑" panose="020B0503020204020204" charset="-122"/>
                  <a:cs typeface="+mn-ea"/>
                  <a:sym typeface="+mn-lt"/>
                </a:endParaRPr>
              </a:p>
            </p:txBody>
          </p:sp>
          <p:sp>
            <p:nvSpPr>
              <p:cNvPr id="26" name="矩形: 圆角 25"/>
              <p:cNvSpPr/>
              <p:nvPr/>
            </p:nvSpPr>
            <p:spPr>
              <a:xfrm rot="2244181">
                <a:off x="2761095" y="2996622"/>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a:latin typeface="微软雅黑" panose="020B0503020204020204" charset="-122"/>
                  <a:ea typeface="微软雅黑" panose="020B0503020204020204" charset="-122"/>
                  <a:cs typeface="+mn-ea"/>
                  <a:sym typeface="+mn-lt"/>
                </a:endParaRPr>
              </a:p>
            </p:txBody>
          </p:sp>
          <p:sp>
            <p:nvSpPr>
              <p:cNvPr id="10" name="文本框 9"/>
              <p:cNvSpPr txBox="1"/>
              <p:nvPr/>
            </p:nvSpPr>
            <p:spPr>
              <a:xfrm>
                <a:off x="2910670" y="2248418"/>
                <a:ext cx="1798988" cy="1522661"/>
              </a:xfrm>
              <a:prstGeom prst="rect">
                <a:avLst/>
              </a:prstGeom>
              <a:noFill/>
            </p:spPr>
            <p:txBody>
              <a:bodyPr wrap="square" rtlCol="0">
                <a:spAutoFit/>
              </a:bodyPr>
              <a:lstStyle/>
              <a:p>
                <a:r>
                  <a:rPr lang="en-US" altLang="zh-CN" sz="60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P</a:t>
                </a:r>
              </a:p>
            </p:txBody>
          </p:sp>
        </p:grpSp>
        <p:sp>
          <p:nvSpPr>
            <p:cNvPr id="11" name="矩形 10"/>
            <p:cNvSpPr/>
            <p:nvPr/>
          </p:nvSpPr>
          <p:spPr>
            <a:xfrm>
              <a:off x="3078" y="751"/>
              <a:ext cx="4259" cy="582"/>
            </a:xfrm>
            <a:prstGeom prst="rect">
              <a:avLst/>
            </a:prstGeom>
          </p:spPr>
          <p:txBody>
            <a:bodyPr wrap="none">
              <a:spAutoFit/>
            </a:bodyPr>
            <a:lstStyle/>
            <a:p>
              <a:r>
                <a:rPr lang="en-GB" altLang="zh-CN" sz="1800" dirty="0">
                  <a:effectLst/>
                  <a:latin typeface="Times New Roman" panose="02020603050405020304" pitchFamily="18" charset="0"/>
                  <a:ea typeface="等线" panose="02010600030101010101" pitchFamily="2" charset="-122"/>
                </a:rPr>
                <a:t>Three key strategic choices</a:t>
              </a:r>
              <a:endParaRPr lang="zh-CN" altLang="en-US" sz="3200" b="1" spc="300" dirty="0">
                <a:latin typeface="微软雅黑" panose="020B0503020204020204" charset="-122"/>
                <a:ea typeface="微软雅黑" panose="020B0503020204020204" charset="-122"/>
              </a:endParaRPr>
            </a:p>
          </p:txBody>
        </p:sp>
      </p:grpSp>
      <p:sp>
        <p:nvSpPr>
          <p:cNvPr id="2" name="矩形 1"/>
          <p:cNvSpPr/>
          <p:nvPr/>
        </p:nvSpPr>
        <p:spPr>
          <a:xfrm>
            <a:off x="1092200" y="1900980"/>
            <a:ext cx="2443064" cy="3559277"/>
          </a:xfrm>
          <a:prstGeom prst="rect">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 name="文本框 2"/>
          <p:cNvSpPr txBox="1"/>
          <p:nvPr/>
        </p:nvSpPr>
        <p:spPr>
          <a:xfrm>
            <a:off x="1752286" y="2200283"/>
            <a:ext cx="979756" cy="369332"/>
          </a:xfrm>
          <a:prstGeom prst="rect">
            <a:avLst/>
          </a:prstGeom>
          <a:noFill/>
        </p:spPr>
        <p:txBody>
          <a:bodyPr wrap="none" rtlCol="0">
            <a:spAutoFit/>
          </a:bodyPr>
          <a:lstStyle/>
          <a:p>
            <a:pPr algn="ctr"/>
            <a:r>
              <a:rPr lang="it-IT" altLang="zh-CN" b="1" dirty="0">
                <a:solidFill>
                  <a:schemeClr val="bg1"/>
                </a:solidFill>
                <a:latin typeface="Times New Roman" panose="02020603050405020304" pitchFamily="18" charset="0"/>
                <a:ea typeface="微软雅黑" panose="020B0503020204020204" charset="-122"/>
                <a:cs typeface="Times New Roman" panose="02020603050405020304" pitchFamily="18" charset="0"/>
              </a:rPr>
              <a:t>Choice1</a:t>
            </a:r>
            <a:endParaRPr lang="zh-CN" altLang="en-US" b="1" dirty="0">
              <a:solidFill>
                <a:schemeClr val="bg1"/>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17" name="文本框 16"/>
          <p:cNvSpPr txBox="1"/>
          <p:nvPr/>
        </p:nvSpPr>
        <p:spPr>
          <a:xfrm>
            <a:off x="1117789" y="2961251"/>
            <a:ext cx="2233012" cy="1894749"/>
          </a:xfrm>
          <a:prstGeom prst="rect">
            <a:avLst/>
          </a:prstGeom>
          <a:noFill/>
        </p:spPr>
        <p:txBody>
          <a:bodyPr wrap="square" rtlCol="0">
            <a:spAutoFit/>
          </a:bodyPr>
          <a:lstStyle/>
          <a:p>
            <a:pPr>
              <a:lnSpc>
                <a:spcPct val="150000"/>
              </a:lnSpc>
            </a:pPr>
            <a:r>
              <a:rPr lang="en-US" altLang="zh-CN" sz="1600" dirty="0">
                <a:solidFill>
                  <a:schemeClr val="bg1"/>
                </a:solidFill>
                <a:latin typeface="Times New Roman" panose="02020603050405020304" pitchFamily="18" charset="0"/>
                <a:ea typeface="微软雅黑" panose="020B0503020204020204" charset="-122"/>
                <a:cs typeface="Times New Roman" panose="02020603050405020304" pitchFamily="18" charset="0"/>
              </a:rPr>
              <a:t>how to regulate the compliance portfolio of domestic allowances and international carbon credits (ICCs)</a:t>
            </a:r>
            <a:endParaRPr lang="zh-CN" altLang="en-US" sz="1600" dirty="0">
              <a:solidFill>
                <a:schemeClr val="bg1"/>
              </a:solidFill>
              <a:latin typeface="Times New Roman" panose="02020603050405020304" pitchFamily="18" charset="0"/>
              <a:ea typeface="微软雅黑" panose="020B0503020204020204" charset="-122"/>
              <a:cs typeface="Times New Roman" panose="02020603050405020304" pitchFamily="18" charset="0"/>
            </a:endParaRPr>
          </a:p>
        </p:txBody>
      </p:sp>
      <p:cxnSp>
        <p:nvCxnSpPr>
          <p:cNvPr id="14" name="直接连接符 13"/>
          <p:cNvCxnSpPr/>
          <p:nvPr/>
        </p:nvCxnSpPr>
        <p:spPr>
          <a:xfrm>
            <a:off x="1466630" y="2811599"/>
            <a:ext cx="1551069" cy="0"/>
          </a:xfrm>
          <a:prstGeom prst="line">
            <a:avLst/>
          </a:prstGeom>
          <a:ln w="19050">
            <a:gradFill flip="none" rotWithShape="1">
              <a:gsLst>
                <a:gs pos="0">
                  <a:srgbClr val="32416B">
                    <a:alpha val="0"/>
                  </a:srgbClr>
                </a:gs>
                <a:gs pos="50000">
                  <a:schemeClr val="bg1"/>
                </a:gs>
                <a:gs pos="100000">
                  <a:srgbClr val="32416B">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3661424" y="1900980"/>
            <a:ext cx="2299929" cy="355927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0" name="文本框 19"/>
          <p:cNvSpPr txBox="1"/>
          <p:nvPr/>
        </p:nvSpPr>
        <p:spPr>
          <a:xfrm>
            <a:off x="4344296" y="2116538"/>
            <a:ext cx="979756" cy="369332"/>
          </a:xfrm>
          <a:prstGeom prst="rect">
            <a:avLst/>
          </a:prstGeom>
          <a:noFill/>
        </p:spPr>
        <p:txBody>
          <a:bodyPr wrap="none" rtlCol="0">
            <a:spAutoFit/>
          </a:bodyPr>
          <a:lstStyle/>
          <a:p>
            <a:pPr algn="ctr"/>
            <a:r>
              <a:rPr lang="it-IT" altLang="zh-CN" b="1" dirty="0">
                <a:latin typeface="Times New Roman" panose="02020603050405020304" pitchFamily="18" charset="0"/>
                <a:ea typeface="微软雅黑" panose="020B0503020204020204" charset="-122"/>
                <a:cs typeface="Times New Roman" panose="02020603050405020304" pitchFamily="18" charset="0"/>
              </a:rPr>
              <a:t>Choice2</a:t>
            </a:r>
            <a:endParaRPr lang="zh-CN" altLang="en-US" b="1" dirty="0">
              <a:latin typeface="Times New Roman" panose="02020603050405020304" pitchFamily="18" charset="0"/>
              <a:ea typeface="微软雅黑" panose="020B0503020204020204" charset="-122"/>
              <a:cs typeface="Times New Roman" panose="02020603050405020304" pitchFamily="18" charset="0"/>
            </a:endParaRPr>
          </a:p>
        </p:txBody>
      </p:sp>
      <p:sp>
        <p:nvSpPr>
          <p:cNvPr id="42" name="文本框 41"/>
          <p:cNvSpPr txBox="1"/>
          <p:nvPr/>
        </p:nvSpPr>
        <p:spPr>
          <a:xfrm>
            <a:off x="3661425" y="2961251"/>
            <a:ext cx="2299928" cy="1289712"/>
          </a:xfrm>
          <a:prstGeom prst="rect">
            <a:avLst/>
          </a:prstGeom>
          <a:noFill/>
        </p:spPr>
        <p:txBody>
          <a:bodyPr wrap="square" rtlCol="0">
            <a:spAutoFit/>
          </a:bodyPr>
          <a:lstStyle/>
          <a:p>
            <a:pPr>
              <a:lnSpc>
                <a:spcPct val="150000"/>
              </a:lnSpc>
            </a:pPr>
            <a:r>
              <a:rPr lang="en-GB" altLang="zh-CN" dirty="0">
                <a:effectLst/>
                <a:latin typeface="Times New Roman" panose="02020603050405020304" pitchFamily="18" charset="0"/>
                <a:ea typeface="等线" panose="02010600030101010101" pitchFamily="2" charset="-122"/>
              </a:rPr>
              <a:t>how to secure independent domestic emission reduction</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cxnSp>
        <p:nvCxnSpPr>
          <p:cNvPr id="21" name="直接连接符 20"/>
          <p:cNvCxnSpPr/>
          <p:nvPr/>
        </p:nvCxnSpPr>
        <p:spPr>
          <a:xfrm>
            <a:off x="4035854" y="2811599"/>
            <a:ext cx="1551069" cy="0"/>
          </a:xfrm>
          <a:prstGeom prst="line">
            <a:avLst/>
          </a:prstGeom>
          <a:ln w="19050">
            <a:gradFill flip="none" rotWithShape="1">
              <a:gsLst>
                <a:gs pos="0">
                  <a:srgbClr val="32416B">
                    <a:alpha val="0"/>
                  </a:srgbClr>
                </a:gs>
                <a:gs pos="50000">
                  <a:srgbClr val="32416B"/>
                </a:gs>
                <a:gs pos="100000">
                  <a:srgbClr val="32416B">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6230648" y="1900980"/>
            <a:ext cx="2299929" cy="3559277"/>
          </a:xfrm>
          <a:prstGeom prst="rect">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2" name="文本框 21"/>
          <p:cNvSpPr txBox="1"/>
          <p:nvPr/>
        </p:nvSpPr>
        <p:spPr>
          <a:xfrm>
            <a:off x="6890732" y="2200283"/>
            <a:ext cx="979756" cy="369332"/>
          </a:xfrm>
          <a:prstGeom prst="rect">
            <a:avLst/>
          </a:prstGeom>
          <a:noFill/>
        </p:spPr>
        <p:txBody>
          <a:bodyPr wrap="none" rtlCol="0">
            <a:spAutoFit/>
          </a:bodyPr>
          <a:lstStyle/>
          <a:p>
            <a:pPr algn="ctr"/>
            <a:r>
              <a:rPr lang="it-IT" altLang="zh-CN" b="1" dirty="0">
                <a:solidFill>
                  <a:schemeClr val="bg1"/>
                </a:solidFill>
                <a:latin typeface="Times New Roman" panose="02020603050405020304" pitchFamily="18" charset="0"/>
                <a:ea typeface="微软雅黑" panose="020B0503020204020204" charset="-122"/>
                <a:cs typeface="Times New Roman" panose="02020603050405020304" pitchFamily="18" charset="0"/>
              </a:rPr>
              <a:t>Choice3</a:t>
            </a:r>
            <a:endParaRPr lang="zh-CN" altLang="en-US" b="1" dirty="0">
              <a:solidFill>
                <a:schemeClr val="bg1"/>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48" name="文本框 47"/>
          <p:cNvSpPr txBox="1"/>
          <p:nvPr/>
        </p:nvSpPr>
        <p:spPr>
          <a:xfrm>
            <a:off x="6328286" y="2961251"/>
            <a:ext cx="2124199" cy="1289712"/>
          </a:xfrm>
          <a:prstGeom prst="rect">
            <a:avLst/>
          </a:prstGeom>
          <a:noFill/>
        </p:spPr>
        <p:txBody>
          <a:bodyPr wrap="square" rtlCol="0">
            <a:spAutoFit/>
          </a:bodyPr>
          <a:lstStyle/>
          <a:p>
            <a:pPr>
              <a:lnSpc>
                <a:spcPct val="150000"/>
              </a:lnSpc>
            </a:pPr>
            <a:r>
              <a:rPr lang="en-GB" altLang="zh-CN" dirty="0">
                <a:solidFill>
                  <a:schemeClr val="bg1"/>
                </a:solidFill>
                <a:effectLst/>
                <a:latin typeface="Times New Roman" panose="02020603050405020304" pitchFamily="18" charset="0"/>
                <a:ea typeface="等线" panose="02010600030101010101" pitchFamily="2" charset="-122"/>
              </a:rPr>
              <a:t>how to regulate the flow of ICCs across borders</a:t>
            </a:r>
            <a:endParaRPr lang="zh-CN" altLang="en-US" sz="1600" dirty="0">
              <a:solidFill>
                <a:schemeClr val="bg1"/>
              </a:solidFill>
              <a:latin typeface="微软雅黑" panose="020B0503020204020204" charset="-122"/>
              <a:ea typeface="微软雅黑" panose="020B0503020204020204" charset="-122"/>
            </a:endParaRPr>
          </a:p>
        </p:txBody>
      </p:sp>
      <p:cxnSp>
        <p:nvCxnSpPr>
          <p:cNvPr id="49" name="直接连接符 48"/>
          <p:cNvCxnSpPr/>
          <p:nvPr/>
        </p:nvCxnSpPr>
        <p:spPr>
          <a:xfrm>
            <a:off x="6605078" y="2811599"/>
            <a:ext cx="1551069" cy="0"/>
          </a:xfrm>
          <a:prstGeom prst="line">
            <a:avLst/>
          </a:prstGeom>
          <a:ln w="19050">
            <a:gradFill flip="none" rotWithShape="1">
              <a:gsLst>
                <a:gs pos="0">
                  <a:srgbClr val="32416B">
                    <a:alpha val="0"/>
                  </a:srgbClr>
                </a:gs>
                <a:gs pos="50000">
                  <a:schemeClr val="bg1"/>
                </a:gs>
                <a:gs pos="100000">
                  <a:srgbClr val="32416B">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27" name="图片 26" descr="图书馆"/>
          <p:cNvPicPr>
            <a:picLocks noChangeAspect="1"/>
          </p:cNvPicPr>
          <p:nvPr/>
        </p:nvPicPr>
        <p:blipFill>
          <a:blip r:embed="rId3">
            <a:alphaModFix amt="25000"/>
          </a:blip>
          <a:stretch>
            <a:fillRect/>
          </a:stretch>
        </p:blipFill>
        <p:spPr>
          <a:xfrm>
            <a:off x="8452485" y="5777865"/>
            <a:ext cx="3739585" cy="1080000"/>
          </a:xfrm>
          <a:prstGeom prst="rect">
            <a:avLst/>
          </a:prstGeom>
        </p:spPr>
      </p:pic>
      <p:pic>
        <p:nvPicPr>
          <p:cNvPr id="12" name="图片 11">
            <a:extLst>
              <a:ext uri="{FF2B5EF4-FFF2-40B4-BE49-F238E27FC236}">
                <a16:creationId xmlns:a16="http://schemas.microsoft.com/office/drawing/2014/main" id="{2834D14E-570F-8B4E-4F75-0CADC3FEA584}"/>
              </a:ext>
            </a:extLst>
          </p:cNvPr>
          <p:cNvPicPr>
            <a:picLocks noChangeAspect="1"/>
          </p:cNvPicPr>
          <p:nvPr/>
        </p:nvPicPr>
        <p:blipFill>
          <a:blip r:embed="rId4" cstate="print"/>
          <a:stretch>
            <a:fillRect/>
          </a:stretch>
        </p:blipFill>
        <p:spPr>
          <a:xfrm>
            <a:off x="9157951" y="136645"/>
            <a:ext cx="2783840" cy="941089"/>
          </a:xfrm>
          <a:prstGeom prst="rect">
            <a:avLst/>
          </a:prstGeom>
        </p:spPr>
      </p:pic>
      <p:sp>
        <p:nvSpPr>
          <p:cNvPr id="5" name="文本框 4">
            <a:extLst>
              <a:ext uri="{FF2B5EF4-FFF2-40B4-BE49-F238E27FC236}">
                <a16:creationId xmlns:a16="http://schemas.microsoft.com/office/drawing/2014/main" id="{C964BEC8-E125-679C-A5BE-C63915C1712D}"/>
              </a:ext>
            </a:extLst>
          </p:cNvPr>
          <p:cNvSpPr txBox="1"/>
          <p:nvPr/>
        </p:nvSpPr>
        <p:spPr>
          <a:xfrm>
            <a:off x="9157951" y="2065501"/>
            <a:ext cx="2698822" cy="2534027"/>
          </a:xfrm>
          <a:prstGeom prst="rect">
            <a:avLst/>
          </a:prstGeom>
          <a:noFill/>
        </p:spPr>
        <p:txBody>
          <a:bodyPr wrap="square">
            <a:spAutoFit/>
          </a:bodyPr>
          <a:lstStyle/>
          <a:p>
            <a:pPr>
              <a:lnSpc>
                <a:spcPct val="150000"/>
              </a:lnSpc>
            </a:pPr>
            <a:r>
              <a:rPr lang="en-US" altLang="zh-CN" dirty="0"/>
              <a:t>These three strategic choices faced by the Parties are similar to those in the “</a:t>
            </a:r>
            <a:r>
              <a:rPr lang="en-US" altLang="zh-CN" b="1" dirty="0">
                <a:solidFill>
                  <a:srgbClr val="FF0000"/>
                </a:solidFill>
              </a:rPr>
              <a:t>impossible trinity</a:t>
            </a:r>
            <a:r>
              <a:rPr lang="en-US" altLang="zh-CN" dirty="0"/>
              <a:t>” in the open economy</a:t>
            </a:r>
            <a:endParaRPr lang="zh-CN" altLang="en-US" dirty="0"/>
          </a:p>
        </p:txBody>
      </p:sp>
      <p:sp>
        <p:nvSpPr>
          <p:cNvPr id="13" name="文本框 12">
            <a:extLst>
              <a:ext uri="{FF2B5EF4-FFF2-40B4-BE49-F238E27FC236}">
                <a16:creationId xmlns:a16="http://schemas.microsoft.com/office/drawing/2014/main" id="{C659F3C2-6521-B994-6A1C-3BFAE0D09AEA}"/>
              </a:ext>
            </a:extLst>
          </p:cNvPr>
          <p:cNvSpPr txBox="1"/>
          <p:nvPr/>
        </p:nvSpPr>
        <p:spPr>
          <a:xfrm>
            <a:off x="831768" y="5908020"/>
            <a:ext cx="8095415" cy="461665"/>
          </a:xfrm>
          <a:prstGeom prst="rect">
            <a:avLst/>
          </a:prstGeom>
          <a:noFill/>
        </p:spPr>
        <p:txBody>
          <a:bodyPr wrap="square">
            <a:spAutoFit/>
          </a:bodyPr>
          <a:lstStyle/>
          <a:p>
            <a:r>
              <a:rPr lang="it-IT" altLang="zh-CN" sz="2400" dirty="0"/>
              <a:t>Trilemma in the International Carbon Market (TICM)</a:t>
            </a:r>
            <a:endParaRPr lang="zh-CN" altLang="en-US" sz="2400" dirty="0"/>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任意多边形: 形状 52"/>
          <p:cNvSpPr/>
          <p:nvPr/>
        </p:nvSpPr>
        <p:spPr>
          <a:xfrm flipH="1">
            <a:off x="4335145" y="0"/>
            <a:ext cx="7854950" cy="6858000"/>
          </a:xfrm>
          <a:custGeom>
            <a:avLst/>
            <a:gdLst>
              <a:gd name="connsiteX0" fmla="*/ 12191999 w 12192000"/>
              <a:gd name="connsiteY0" fmla="*/ 0 h 6858000"/>
              <a:gd name="connsiteX1" fmla="*/ 12192000 w 12192000"/>
              <a:gd name="connsiteY1" fmla="*/ 0 h 6858000"/>
              <a:gd name="connsiteX2" fmla="*/ 12192000 w 12192000"/>
              <a:gd name="connsiteY2" fmla="*/ 6858000 h 6858000"/>
              <a:gd name="connsiteX3" fmla="*/ 12191999 w 12192000"/>
              <a:gd name="connsiteY3" fmla="*/ 6858000 h 6858000"/>
              <a:gd name="connsiteX4" fmla="*/ 0 w 12192000"/>
              <a:gd name="connsiteY4" fmla="*/ 0 h 6858000"/>
              <a:gd name="connsiteX5" fmla="*/ 11295445 w 12192000"/>
              <a:gd name="connsiteY5" fmla="*/ 0 h 6858000"/>
              <a:gd name="connsiteX6" fmla="*/ 4437446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12191999" y="0"/>
                </a:moveTo>
                <a:lnTo>
                  <a:pt x="12192000" y="0"/>
                </a:lnTo>
                <a:lnTo>
                  <a:pt x="12192000" y="6858000"/>
                </a:lnTo>
                <a:lnTo>
                  <a:pt x="12191999" y="6858000"/>
                </a:lnTo>
                <a:close/>
                <a:moveTo>
                  <a:pt x="0" y="0"/>
                </a:moveTo>
                <a:lnTo>
                  <a:pt x="11295445" y="0"/>
                </a:lnTo>
                <a:lnTo>
                  <a:pt x="4437446" y="6858000"/>
                </a:lnTo>
                <a:lnTo>
                  <a:pt x="0" y="6858000"/>
                </a:lnTo>
                <a:close/>
              </a:path>
            </a:pathLst>
          </a:custGeom>
          <a:gradFill flip="none">
            <a:gsLst>
              <a:gs pos="0">
                <a:schemeClr val="accent1">
                  <a:lumMod val="20000"/>
                  <a:lumOff val="80000"/>
                </a:schemeClr>
              </a:gs>
              <a:gs pos="26000">
                <a:srgbClr val="D9EB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1.5"/>
          <p:cNvPicPr/>
          <p:nvPr>
            <p:custDataLst>
              <p:tags r:id="rId2"/>
            </p:custDataLst>
          </p:nvPr>
        </p:nvPicPr>
        <p:blipFill>
          <a:blip r:embed="rId4"/>
          <a:srcRect l="22403" t="1475" r="22481" b="58056"/>
          <a:stretch>
            <a:fillRect/>
          </a:stretch>
        </p:blipFill>
        <p:spPr>
          <a:xfrm flipH="1">
            <a:off x="7152005" y="2223135"/>
            <a:ext cx="5039995" cy="4634865"/>
          </a:xfrm>
          <a:prstGeom prst="rect">
            <a:avLst/>
          </a:prstGeom>
        </p:spPr>
      </p:pic>
      <p:pic>
        <p:nvPicPr>
          <p:cNvPr id="5" name="图片 4" descr="校徽"/>
          <p:cNvPicPr>
            <a:picLocks noChangeAspect="1"/>
          </p:cNvPicPr>
          <p:nvPr/>
        </p:nvPicPr>
        <p:blipFill>
          <a:blip r:embed="rId5"/>
          <a:stretch>
            <a:fillRect/>
          </a:stretch>
        </p:blipFill>
        <p:spPr>
          <a:xfrm>
            <a:off x="10413365" y="186055"/>
            <a:ext cx="1422400" cy="1080135"/>
          </a:xfrm>
          <a:prstGeom prst="rect">
            <a:avLst/>
          </a:prstGeom>
        </p:spPr>
      </p:pic>
      <p:sp>
        <p:nvSpPr>
          <p:cNvPr id="21" name="任意多边形: 形状 52"/>
          <p:cNvSpPr/>
          <p:nvPr/>
        </p:nvSpPr>
        <p:spPr>
          <a:xfrm flipV="1">
            <a:off x="4925060" y="0"/>
            <a:ext cx="4074160" cy="6858000"/>
          </a:xfrm>
          <a:custGeom>
            <a:avLst/>
            <a:gdLst>
              <a:gd name="connsiteX0" fmla="*/ 12191999 w 12192000"/>
              <a:gd name="connsiteY0" fmla="*/ 0 h 6858000"/>
              <a:gd name="connsiteX1" fmla="*/ 12192000 w 12192000"/>
              <a:gd name="connsiteY1" fmla="*/ 0 h 6858000"/>
              <a:gd name="connsiteX2" fmla="*/ 12192000 w 12192000"/>
              <a:gd name="connsiteY2" fmla="*/ 6858000 h 6858000"/>
              <a:gd name="connsiteX3" fmla="*/ 12191999 w 12192000"/>
              <a:gd name="connsiteY3" fmla="*/ 6858000 h 6858000"/>
              <a:gd name="connsiteX4" fmla="*/ 0 w 12192000"/>
              <a:gd name="connsiteY4" fmla="*/ 0 h 6858000"/>
              <a:gd name="connsiteX5" fmla="*/ 11295445 w 12192000"/>
              <a:gd name="connsiteY5" fmla="*/ 0 h 6858000"/>
              <a:gd name="connsiteX6" fmla="*/ 4437446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12191999" y="0"/>
                </a:moveTo>
                <a:lnTo>
                  <a:pt x="12192000" y="0"/>
                </a:lnTo>
                <a:lnTo>
                  <a:pt x="12192000" y="6858000"/>
                </a:lnTo>
                <a:lnTo>
                  <a:pt x="12191999" y="6858000"/>
                </a:lnTo>
                <a:close/>
                <a:moveTo>
                  <a:pt x="0" y="0"/>
                </a:moveTo>
                <a:lnTo>
                  <a:pt x="11295445" y="0"/>
                </a:lnTo>
                <a:lnTo>
                  <a:pt x="4437446"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rot="10800000">
            <a:off x="-28575" y="3744463"/>
            <a:ext cx="4737100" cy="5091168"/>
            <a:chOff x="8135783" y="-1669981"/>
            <a:chExt cx="4056217" cy="4359393"/>
          </a:xfrm>
        </p:grpSpPr>
        <p:sp>
          <p:nvSpPr>
            <p:cNvPr id="65" name="任意多边形: 形状 64"/>
            <p:cNvSpPr/>
            <p:nvPr/>
          </p:nvSpPr>
          <p:spPr>
            <a:xfrm rot="18900000">
              <a:off x="8135783" y="-1669981"/>
              <a:ext cx="3339963" cy="3339962"/>
            </a:xfrm>
            <a:custGeom>
              <a:avLst/>
              <a:gdLst>
                <a:gd name="connsiteX0" fmla="*/ 0 w 3339963"/>
                <a:gd name="connsiteY0" fmla="*/ 0 h 3339962"/>
                <a:gd name="connsiteX1" fmla="*/ 3339963 w 3339963"/>
                <a:gd name="connsiteY1" fmla="*/ 3339962 h 3339962"/>
                <a:gd name="connsiteX2" fmla="*/ 1099563 w 3339963"/>
                <a:gd name="connsiteY2" fmla="*/ 3339962 h 3339962"/>
              </a:gdLst>
              <a:ahLst/>
              <a:cxnLst>
                <a:cxn ang="0">
                  <a:pos x="connsiteX0" y="connsiteY0"/>
                </a:cxn>
                <a:cxn ang="0">
                  <a:pos x="connsiteX1" y="connsiteY1"/>
                </a:cxn>
                <a:cxn ang="0">
                  <a:pos x="connsiteX2" y="connsiteY2"/>
                </a:cxn>
              </a:cxnLst>
              <a:rect l="l" t="t" r="r" b="b"/>
              <a:pathLst>
                <a:path w="3339963" h="3339962">
                  <a:moveTo>
                    <a:pt x="0" y="0"/>
                  </a:moveTo>
                  <a:lnTo>
                    <a:pt x="3339963" y="3339962"/>
                  </a:lnTo>
                  <a:lnTo>
                    <a:pt x="1099563" y="3339962"/>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直角三角形 63"/>
            <p:cNvSpPr/>
            <p:nvPr/>
          </p:nvSpPr>
          <p:spPr>
            <a:xfrm rot="10800000">
              <a:off x="9502588" y="0"/>
              <a:ext cx="2689412" cy="2689412"/>
            </a:xfrm>
            <a:prstGeom prst="rtTriangle">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descr="小招logo"/>
          <p:cNvPicPr>
            <a:picLocks noChangeAspect="1"/>
          </p:cNvPicPr>
          <p:nvPr/>
        </p:nvPicPr>
        <p:blipFill>
          <a:blip r:embed="rId6"/>
          <a:stretch>
            <a:fillRect/>
          </a:stretch>
        </p:blipFill>
        <p:spPr>
          <a:xfrm>
            <a:off x="10913745" y="6055995"/>
            <a:ext cx="1080000" cy="604432"/>
          </a:xfrm>
          <a:prstGeom prst="rect">
            <a:avLst/>
          </a:prstGeom>
        </p:spPr>
      </p:pic>
      <p:grpSp>
        <p:nvGrpSpPr>
          <p:cNvPr id="6" name="组合 5"/>
          <p:cNvGrpSpPr/>
          <p:nvPr/>
        </p:nvGrpSpPr>
        <p:grpSpPr>
          <a:xfrm>
            <a:off x="1033780" y="1901190"/>
            <a:ext cx="7487920" cy="2908935"/>
            <a:chOff x="440" y="2994"/>
            <a:chExt cx="11792" cy="4581"/>
          </a:xfrm>
        </p:grpSpPr>
        <p:grpSp>
          <p:nvGrpSpPr>
            <p:cNvPr id="7" name="组合 6"/>
            <p:cNvGrpSpPr/>
            <p:nvPr/>
          </p:nvGrpSpPr>
          <p:grpSpPr>
            <a:xfrm>
              <a:off x="1932" y="2994"/>
              <a:ext cx="3242" cy="2179"/>
              <a:chOff x="2761095" y="2292169"/>
              <a:chExt cx="2058736" cy="1383665"/>
            </a:xfrm>
          </p:grpSpPr>
          <p:sp>
            <p:nvSpPr>
              <p:cNvPr id="8" name="矩形: 圆角 1"/>
              <p:cNvSpPr/>
              <p:nvPr/>
            </p:nvSpPr>
            <p:spPr>
              <a:xfrm rot="2244181">
                <a:off x="2903192" y="2466308"/>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cs typeface="+mn-ea"/>
                  <a:sym typeface="+mn-lt"/>
                </a:endParaRPr>
              </a:p>
            </p:txBody>
          </p:sp>
          <p:sp>
            <p:nvSpPr>
              <p:cNvPr id="9" name="矩形: 圆角 65"/>
              <p:cNvSpPr/>
              <p:nvPr/>
            </p:nvSpPr>
            <p:spPr>
              <a:xfrm rot="2244181">
                <a:off x="2761095" y="2996622"/>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cs typeface="+mn-ea"/>
                  <a:sym typeface="+mn-lt"/>
                </a:endParaRPr>
              </a:p>
            </p:txBody>
          </p:sp>
          <p:sp>
            <p:nvSpPr>
              <p:cNvPr id="10" name="文本框 9"/>
              <p:cNvSpPr txBox="1"/>
              <p:nvPr/>
            </p:nvSpPr>
            <p:spPr>
              <a:xfrm>
                <a:off x="3020843" y="2292169"/>
                <a:ext cx="1798988" cy="1383665"/>
              </a:xfrm>
              <a:prstGeom prst="rect">
                <a:avLst/>
              </a:prstGeom>
              <a:noFill/>
            </p:spPr>
            <p:txBody>
              <a:bodyPr wrap="square" rtlCol="0">
                <a:spAutoFit/>
              </a:bodyPr>
              <a:lstStyle/>
              <a:p>
                <a:r>
                  <a:rPr lang="en-US" altLang="zh-CN" sz="84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P</a:t>
                </a:r>
              </a:p>
            </p:txBody>
          </p:sp>
        </p:grpSp>
        <p:sp>
          <p:nvSpPr>
            <p:cNvPr id="11" name="矩形 10"/>
            <p:cNvSpPr/>
            <p:nvPr/>
          </p:nvSpPr>
          <p:spPr>
            <a:xfrm>
              <a:off x="4066" y="2994"/>
              <a:ext cx="2262" cy="2082"/>
            </a:xfrm>
            <a:prstGeom prst="rect">
              <a:avLst/>
            </a:prstGeom>
          </p:spPr>
          <p:txBody>
            <a:bodyPr wrap="none">
              <a:spAutoFit/>
            </a:bodyPr>
            <a:lstStyle/>
            <a:p>
              <a:r>
                <a:rPr lang="en-US" altLang="zh-CN" sz="8000" b="1" dirty="0">
                  <a:latin typeface="微软雅黑" panose="020B0503020204020204" charset="-122"/>
                  <a:ea typeface="微软雅黑" panose="020B0503020204020204" charset="-122"/>
                </a:rPr>
                <a:t>02</a:t>
              </a:r>
            </a:p>
          </p:txBody>
        </p:sp>
        <p:sp>
          <p:nvSpPr>
            <p:cNvPr id="12" name="矩形 11"/>
            <p:cNvSpPr/>
            <p:nvPr/>
          </p:nvSpPr>
          <p:spPr>
            <a:xfrm>
              <a:off x="440" y="5491"/>
              <a:ext cx="11792" cy="2084"/>
            </a:xfrm>
            <a:prstGeom prst="rect">
              <a:avLst/>
            </a:prstGeom>
          </p:spPr>
          <p:txBody>
            <a:bodyPr wrap="square">
              <a:spAutoFit/>
            </a:bodyPr>
            <a:lstStyle/>
            <a:p>
              <a:r>
                <a:rPr lang="en-GB" altLang="zh-CN" sz="4000" b="1" spc="300" dirty="0">
                  <a:latin typeface="微软雅黑" panose="020B0503020204020204" charset="-122"/>
                  <a:ea typeface="微软雅黑" panose="020B0503020204020204" charset="-122"/>
                </a:rPr>
                <a:t>The definition of </a:t>
              </a:r>
            </a:p>
            <a:p>
              <a:r>
                <a:rPr lang="en-GB" altLang="zh-CN" sz="4000" b="1" spc="300" dirty="0">
                  <a:latin typeface="微软雅黑" panose="020B0503020204020204" charset="-122"/>
                  <a:ea typeface="微软雅黑" panose="020B0503020204020204" charset="-122"/>
                </a:rPr>
                <a:t>the three dimensions</a:t>
              </a:r>
              <a:endParaRPr lang="zh-CN" altLang="en-US" sz="4000" b="1" spc="300" dirty="0">
                <a:latin typeface="微软雅黑" panose="020B0503020204020204" charset="-122"/>
                <a:ea typeface="微软雅黑" panose="020B0503020204020204" charset="-122"/>
              </a:endParaRPr>
            </a:p>
          </p:txBody>
        </p:sp>
      </p:gr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51155" y="325120"/>
            <a:ext cx="4283075" cy="1015365"/>
            <a:chOff x="1572" y="494"/>
            <a:chExt cx="6745" cy="1599"/>
          </a:xfrm>
        </p:grpSpPr>
        <p:grpSp>
          <p:nvGrpSpPr>
            <p:cNvPr id="8" name="组合 7"/>
            <p:cNvGrpSpPr/>
            <p:nvPr/>
          </p:nvGrpSpPr>
          <p:grpSpPr>
            <a:xfrm>
              <a:off x="1572" y="494"/>
              <a:ext cx="2047" cy="1599"/>
              <a:chOff x="2761095" y="2248418"/>
              <a:chExt cx="1948563" cy="1522661"/>
            </a:xfrm>
          </p:grpSpPr>
          <p:sp>
            <p:nvSpPr>
              <p:cNvPr id="9" name="矩形: 圆角 24"/>
              <p:cNvSpPr/>
              <p:nvPr/>
            </p:nvSpPr>
            <p:spPr>
              <a:xfrm rot="2244181">
                <a:off x="2903192" y="2466308"/>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a:latin typeface="微软雅黑" panose="020B0503020204020204" charset="-122"/>
                  <a:ea typeface="微软雅黑" panose="020B0503020204020204" charset="-122"/>
                  <a:cs typeface="+mn-ea"/>
                  <a:sym typeface="+mn-lt"/>
                </a:endParaRPr>
              </a:p>
            </p:txBody>
          </p:sp>
          <p:sp>
            <p:nvSpPr>
              <p:cNvPr id="26" name="矩形: 圆角 25"/>
              <p:cNvSpPr/>
              <p:nvPr/>
            </p:nvSpPr>
            <p:spPr>
              <a:xfrm rot="2244181">
                <a:off x="2761095" y="2996622"/>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a:latin typeface="微软雅黑" panose="020B0503020204020204" charset="-122"/>
                  <a:ea typeface="微软雅黑" panose="020B0503020204020204" charset="-122"/>
                  <a:cs typeface="+mn-ea"/>
                  <a:sym typeface="+mn-lt"/>
                </a:endParaRPr>
              </a:p>
            </p:txBody>
          </p:sp>
          <p:sp>
            <p:nvSpPr>
              <p:cNvPr id="10" name="文本框 9"/>
              <p:cNvSpPr txBox="1"/>
              <p:nvPr/>
            </p:nvSpPr>
            <p:spPr>
              <a:xfrm>
                <a:off x="2910670" y="2248418"/>
                <a:ext cx="1798988" cy="1522661"/>
              </a:xfrm>
              <a:prstGeom prst="rect">
                <a:avLst/>
              </a:prstGeom>
              <a:noFill/>
            </p:spPr>
            <p:txBody>
              <a:bodyPr wrap="square" rtlCol="0">
                <a:spAutoFit/>
              </a:bodyPr>
              <a:lstStyle/>
              <a:p>
                <a:r>
                  <a:rPr lang="en-US" altLang="zh-CN" sz="60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P</a:t>
                </a:r>
              </a:p>
            </p:txBody>
          </p:sp>
        </p:grpSp>
        <p:sp>
          <p:nvSpPr>
            <p:cNvPr id="11" name="矩形 10"/>
            <p:cNvSpPr/>
            <p:nvPr/>
          </p:nvSpPr>
          <p:spPr>
            <a:xfrm>
              <a:off x="3078" y="751"/>
              <a:ext cx="5239" cy="921"/>
            </a:xfrm>
            <a:prstGeom prst="rect">
              <a:avLst/>
            </a:prstGeom>
          </p:spPr>
          <p:txBody>
            <a:bodyPr wrap="none">
              <a:spAutoFit/>
            </a:bodyPr>
            <a:lstStyle/>
            <a:p>
              <a:r>
                <a:rPr lang="en-US" altLang="zh-CN" sz="3200" dirty="0"/>
                <a:t>TICM framework </a:t>
              </a:r>
              <a:endParaRPr lang="zh-CN" altLang="en-US" sz="3200" b="1" spc="300" dirty="0">
                <a:latin typeface="微软雅黑" panose="020B0503020204020204" charset="-122"/>
                <a:ea typeface="微软雅黑" panose="020B0503020204020204" charset="-122"/>
              </a:endParaRPr>
            </a:p>
          </p:txBody>
        </p:sp>
      </p:grpSp>
      <p:pic>
        <p:nvPicPr>
          <p:cNvPr id="51" name="图片 50" descr="图书馆"/>
          <p:cNvPicPr>
            <a:picLocks noChangeAspect="1"/>
          </p:cNvPicPr>
          <p:nvPr/>
        </p:nvPicPr>
        <p:blipFill>
          <a:blip r:embed="rId3">
            <a:alphaModFix amt="25000"/>
          </a:blip>
          <a:stretch>
            <a:fillRect/>
          </a:stretch>
        </p:blipFill>
        <p:spPr>
          <a:xfrm>
            <a:off x="8452485" y="5777865"/>
            <a:ext cx="3739585" cy="1080000"/>
          </a:xfrm>
          <a:prstGeom prst="rect">
            <a:avLst/>
          </a:prstGeom>
        </p:spPr>
      </p:pic>
      <p:grpSp>
        <p:nvGrpSpPr>
          <p:cNvPr id="39" name="组合 38"/>
          <p:cNvGrpSpPr/>
          <p:nvPr/>
        </p:nvGrpSpPr>
        <p:grpSpPr>
          <a:xfrm>
            <a:off x="964061" y="1223208"/>
            <a:ext cx="11104880" cy="4716145"/>
            <a:chOff x="-382" y="1940"/>
            <a:chExt cx="17488" cy="7427"/>
          </a:xfrm>
        </p:grpSpPr>
        <p:sp>
          <p:nvSpPr>
            <p:cNvPr id="34" name="矩形 33"/>
            <p:cNvSpPr/>
            <p:nvPr/>
          </p:nvSpPr>
          <p:spPr>
            <a:xfrm>
              <a:off x="4831" y="2726"/>
              <a:ext cx="4984" cy="5527"/>
            </a:xfrm>
            <a:prstGeom prst="rect">
              <a:avLst/>
            </a:prstGeom>
            <a:solidFill>
              <a:schemeClr val="accent1">
                <a:lumMod val="20000"/>
                <a:lumOff val="80000"/>
              </a:schemeClr>
            </a:solidFill>
            <a:ln w="12700" cap="flat" cmpd="sng" algn="ctr">
              <a:noFill/>
              <a:prstDash val="solid"/>
              <a:miter lim="800000"/>
            </a:ln>
            <a:effectLst/>
          </p:spPr>
          <p:txBody>
            <a:bodyPr rtlCol="0" anchor="ctr"/>
            <a:lstStyle/>
            <a:p>
              <a:pPr algn="ctr"/>
              <a:endParaRPr lang="zh-CN" altLang="en-US" kern="0" dirty="0">
                <a:solidFill>
                  <a:srgbClr val="779B5E"/>
                </a:solidFill>
                <a:latin typeface="微软雅黑" panose="020B0503020204020204" charset="-122"/>
                <a:ea typeface="微软雅黑" panose="020B0503020204020204" charset="-122"/>
                <a:sym typeface="+mn-ea"/>
              </a:endParaRPr>
            </a:p>
          </p:txBody>
        </p:sp>
        <p:sp>
          <p:nvSpPr>
            <p:cNvPr id="13" name="矩形 12"/>
            <p:cNvSpPr/>
            <p:nvPr/>
          </p:nvSpPr>
          <p:spPr>
            <a:xfrm>
              <a:off x="10453" y="2797"/>
              <a:ext cx="4537" cy="5452"/>
            </a:xfrm>
            <a:prstGeom prst="rect">
              <a:avLst/>
            </a:prstGeom>
            <a:solidFill>
              <a:schemeClr val="accent1">
                <a:lumMod val="20000"/>
                <a:lumOff val="80000"/>
              </a:schemeClr>
            </a:solidFill>
            <a:ln w="12700" cap="flat" cmpd="sng" algn="ctr">
              <a:noFill/>
              <a:prstDash val="solid"/>
              <a:miter lim="800000"/>
            </a:ln>
            <a:effectLst/>
          </p:spPr>
          <p:txBody>
            <a:bodyPr rtlCol="0" anchor="ctr"/>
            <a:lstStyle/>
            <a:p>
              <a:pPr algn="ctr"/>
              <a:endParaRPr lang="zh-CN" altLang="en-US" kern="0" dirty="0">
                <a:solidFill>
                  <a:srgbClr val="779B5E"/>
                </a:solidFill>
                <a:latin typeface="微软雅黑" panose="020B0503020204020204" charset="-122"/>
                <a:ea typeface="微软雅黑" panose="020B0503020204020204" charset="-122"/>
                <a:sym typeface="+mn-ea"/>
              </a:endParaRPr>
            </a:p>
          </p:txBody>
        </p:sp>
        <p:sp>
          <p:nvSpPr>
            <p:cNvPr id="25" name="矩形 24"/>
            <p:cNvSpPr/>
            <p:nvPr/>
          </p:nvSpPr>
          <p:spPr>
            <a:xfrm>
              <a:off x="-382" y="2803"/>
              <a:ext cx="4537" cy="5450"/>
            </a:xfrm>
            <a:prstGeom prst="rect">
              <a:avLst/>
            </a:prstGeom>
            <a:solidFill>
              <a:schemeClr val="accent1">
                <a:lumMod val="20000"/>
                <a:lumOff val="80000"/>
              </a:schemeClr>
            </a:solidFill>
            <a:ln w="12700" cap="flat" cmpd="sng" algn="ctr">
              <a:noFill/>
              <a:prstDash val="solid"/>
              <a:miter lim="800000"/>
            </a:ln>
            <a:effectLst/>
          </p:spPr>
          <p:txBody>
            <a:bodyPr rtlCol="0" anchor="ctr"/>
            <a:lstStyle/>
            <a:p>
              <a:pPr algn="ctr"/>
              <a:endParaRPr lang="zh-CN" altLang="en-US" sz="1400" kern="0" dirty="0">
                <a:solidFill>
                  <a:srgbClr val="779B5E"/>
                </a:solidFill>
                <a:latin typeface="微软雅黑" panose="020B0503020204020204" charset="-122"/>
                <a:ea typeface="微软雅黑" panose="020B0503020204020204" charset="-122"/>
                <a:sym typeface="+mn-ea"/>
              </a:endParaRPr>
            </a:p>
          </p:txBody>
        </p:sp>
        <p:sp>
          <p:nvSpPr>
            <p:cNvPr id="31" name="矩形: 圆角 17"/>
            <p:cNvSpPr/>
            <p:nvPr/>
          </p:nvSpPr>
          <p:spPr>
            <a:xfrm>
              <a:off x="-116" y="1998"/>
              <a:ext cx="3969" cy="786"/>
            </a:xfrm>
            <a:prstGeom prst="roundRect">
              <a:avLst>
                <a:gd name="adj" fmla="val 50000"/>
              </a:avLst>
            </a:prstGeom>
            <a:solidFill>
              <a:srgbClr val="25557A"/>
            </a:solidFill>
            <a:ln w="19050" cap="flat" cmpd="sng" algn="ctr">
              <a:solidFill>
                <a:schemeClr val="bg1"/>
              </a:solidFill>
              <a:prstDash val="solid"/>
              <a:miter lim="800000"/>
            </a:ln>
            <a:effectLst>
              <a:outerShdw blurRad="152400" dist="152400" dir="5400000" sx="81000" sy="81000" algn="t" rotWithShape="0">
                <a:schemeClr val="tx2">
                  <a:lumMod val="50000"/>
                  <a:lumOff val="50000"/>
                  <a:alpha val="30000"/>
                </a:schemeClr>
              </a:outerShdw>
            </a:effectLst>
          </p:spPr>
          <p:txBody>
            <a:bodyPr rtlCol="0" anchor="ctr"/>
            <a:lstStyle/>
            <a:p>
              <a:pPr algn="ctr"/>
              <a:r>
                <a:rPr lang="it-IT" altLang="zh-CN" sz="1400" b="1" kern="0" dirty="0">
                  <a:solidFill>
                    <a:schemeClr val="bg1"/>
                  </a:solidFill>
                  <a:effectLst/>
                  <a:latin typeface="微软雅黑" panose="020B0503020204020204" charset="-122"/>
                  <a:ea typeface="微软雅黑" panose="020B0503020204020204" charset="-122"/>
                </a:rPr>
                <a:t>flexible compliance portfolio (A)</a:t>
              </a:r>
              <a:endParaRPr lang="zh-CN" altLang="en-US" sz="1400" b="1" kern="0" dirty="0">
                <a:solidFill>
                  <a:schemeClr val="bg1"/>
                </a:solidFill>
                <a:effectLst/>
                <a:latin typeface="微软雅黑" panose="020B0503020204020204" charset="-122"/>
                <a:ea typeface="微软雅黑" panose="020B0503020204020204" charset="-122"/>
              </a:endParaRPr>
            </a:p>
          </p:txBody>
        </p:sp>
        <p:sp>
          <p:nvSpPr>
            <p:cNvPr id="42" name="矩形: 圆角 18"/>
            <p:cNvSpPr/>
            <p:nvPr/>
          </p:nvSpPr>
          <p:spPr>
            <a:xfrm>
              <a:off x="5470" y="1940"/>
              <a:ext cx="3969" cy="786"/>
            </a:xfrm>
            <a:prstGeom prst="roundRect">
              <a:avLst>
                <a:gd name="adj" fmla="val 50000"/>
              </a:avLst>
            </a:prstGeom>
            <a:solidFill>
              <a:srgbClr val="25557A"/>
            </a:solidFill>
            <a:ln w="19050" cap="flat" cmpd="sng" algn="ctr">
              <a:solidFill>
                <a:schemeClr val="bg1"/>
              </a:solidFill>
              <a:prstDash val="solid"/>
              <a:miter lim="800000"/>
            </a:ln>
            <a:effectLst>
              <a:outerShdw blurRad="152400" dist="152400" dir="5400000" sx="81000" sy="81000" algn="t" rotWithShape="0">
                <a:schemeClr val="tx2">
                  <a:lumMod val="50000"/>
                  <a:lumOff val="50000"/>
                  <a:alpha val="30000"/>
                </a:schemeClr>
              </a:outerShdw>
            </a:effectLst>
          </p:spPr>
          <p:txBody>
            <a:bodyPr rtlCol="0" anchor="ctr"/>
            <a:lstStyle/>
            <a:p>
              <a:pPr algn="ctr"/>
              <a:r>
                <a:rPr lang="it-IT" altLang="zh-CN" sz="1400" b="1" kern="0" dirty="0">
                  <a:solidFill>
                    <a:schemeClr val="bg1"/>
                  </a:solidFill>
                  <a:effectLst/>
                  <a:latin typeface="微软雅黑" panose="020B0503020204020204" charset="-122"/>
                  <a:ea typeface="微软雅黑" panose="020B0503020204020204" charset="-122"/>
                  <a:sym typeface="+mn-ea"/>
                </a:rPr>
                <a:t>independent emission reduction (B)</a:t>
              </a:r>
              <a:endParaRPr lang="zh-CN" altLang="en-US" sz="1400" b="1" kern="0" dirty="0">
                <a:solidFill>
                  <a:schemeClr val="bg1"/>
                </a:solidFill>
                <a:effectLst/>
                <a:latin typeface="微软雅黑" panose="020B0503020204020204" charset="-122"/>
                <a:ea typeface="微软雅黑" panose="020B0503020204020204" charset="-122"/>
                <a:sym typeface="+mn-ea"/>
              </a:endParaRPr>
            </a:p>
          </p:txBody>
        </p:sp>
        <p:sp>
          <p:nvSpPr>
            <p:cNvPr id="43" name="矩形: 圆角 19"/>
            <p:cNvSpPr/>
            <p:nvPr/>
          </p:nvSpPr>
          <p:spPr>
            <a:xfrm>
              <a:off x="10737" y="1940"/>
              <a:ext cx="3969" cy="786"/>
            </a:xfrm>
            <a:prstGeom prst="roundRect">
              <a:avLst>
                <a:gd name="adj" fmla="val 50000"/>
              </a:avLst>
            </a:prstGeom>
            <a:solidFill>
              <a:srgbClr val="25557A"/>
            </a:solidFill>
            <a:ln w="19050" cap="flat" cmpd="sng" algn="ctr">
              <a:solidFill>
                <a:schemeClr val="bg1"/>
              </a:solidFill>
              <a:prstDash val="solid"/>
              <a:miter lim="800000"/>
            </a:ln>
            <a:effectLst>
              <a:outerShdw blurRad="152400" dist="152400" dir="5400000" sx="81000" sy="81000" algn="t" rotWithShape="0">
                <a:schemeClr val="tx2">
                  <a:lumMod val="50000"/>
                  <a:lumOff val="50000"/>
                  <a:alpha val="30000"/>
                </a:schemeClr>
              </a:outerShdw>
            </a:effectLst>
          </p:spPr>
          <p:txBody>
            <a:bodyPr rtlCol="0" anchor="ctr"/>
            <a:lstStyle/>
            <a:p>
              <a:pPr algn="ctr"/>
              <a:r>
                <a:rPr lang="en-US" altLang="zh-CN" sz="1400" b="1" kern="0" dirty="0">
                  <a:solidFill>
                    <a:schemeClr val="bg1"/>
                  </a:solidFill>
                  <a:effectLst/>
                  <a:latin typeface="微软雅黑" panose="020B0503020204020204" charset="-122"/>
                  <a:ea typeface="微软雅黑" panose="020B0503020204020204" charset="-122"/>
                </a:rPr>
                <a:t>and the free flow of ICCs (C)</a:t>
              </a:r>
              <a:endParaRPr lang="zh-CN" altLang="en-US" sz="1400" b="1" kern="0" dirty="0">
                <a:solidFill>
                  <a:schemeClr val="bg1"/>
                </a:solidFill>
                <a:effectLst/>
                <a:latin typeface="微软雅黑" panose="020B0503020204020204" charset="-122"/>
                <a:ea typeface="微软雅黑" panose="020B0503020204020204" charset="-122"/>
              </a:endParaRPr>
            </a:p>
          </p:txBody>
        </p:sp>
        <p:pic>
          <p:nvPicPr>
            <p:cNvPr id="37" name="图片 36" descr="小招logo"/>
            <p:cNvPicPr>
              <a:picLocks noChangeAspect="1"/>
            </p:cNvPicPr>
            <p:nvPr/>
          </p:nvPicPr>
          <p:blipFill>
            <a:blip r:embed="rId4"/>
            <a:stretch>
              <a:fillRect/>
            </a:stretch>
          </p:blipFill>
          <p:spPr>
            <a:xfrm>
              <a:off x="10894" y="8415"/>
              <a:ext cx="1701" cy="952"/>
            </a:xfrm>
            <a:prstGeom prst="rect">
              <a:avLst/>
            </a:prstGeom>
          </p:spPr>
        </p:pic>
        <p:pic>
          <p:nvPicPr>
            <p:cNvPr id="38" name="图片 37" descr="小招logo"/>
            <p:cNvPicPr>
              <a:picLocks noChangeAspect="1"/>
            </p:cNvPicPr>
            <p:nvPr/>
          </p:nvPicPr>
          <p:blipFill>
            <a:blip r:embed="rId4"/>
            <a:stretch>
              <a:fillRect/>
            </a:stretch>
          </p:blipFill>
          <p:spPr>
            <a:xfrm>
              <a:off x="15405" y="8415"/>
              <a:ext cx="1701" cy="952"/>
            </a:xfrm>
            <a:prstGeom prst="rect">
              <a:avLst/>
            </a:prstGeom>
          </p:spPr>
        </p:pic>
      </p:grpSp>
      <p:pic>
        <p:nvPicPr>
          <p:cNvPr id="2" name="图片 1">
            <a:extLst>
              <a:ext uri="{FF2B5EF4-FFF2-40B4-BE49-F238E27FC236}">
                <a16:creationId xmlns:a16="http://schemas.microsoft.com/office/drawing/2014/main" id="{075FE4CB-E214-E112-E29D-5846007ED33D}"/>
              </a:ext>
            </a:extLst>
          </p:cNvPr>
          <p:cNvPicPr>
            <a:picLocks noChangeAspect="1"/>
          </p:cNvPicPr>
          <p:nvPr/>
        </p:nvPicPr>
        <p:blipFill>
          <a:blip r:embed="rId5" cstate="print"/>
          <a:stretch>
            <a:fillRect/>
          </a:stretch>
        </p:blipFill>
        <p:spPr>
          <a:xfrm>
            <a:off x="9157951" y="136645"/>
            <a:ext cx="2783840" cy="941089"/>
          </a:xfrm>
          <a:prstGeom prst="rect">
            <a:avLst/>
          </a:prstGeom>
        </p:spPr>
      </p:pic>
      <p:sp>
        <p:nvSpPr>
          <p:cNvPr id="7" name="文本框 6">
            <a:extLst>
              <a:ext uri="{FF2B5EF4-FFF2-40B4-BE49-F238E27FC236}">
                <a16:creationId xmlns:a16="http://schemas.microsoft.com/office/drawing/2014/main" id="{CA96BEBE-DE76-64CC-CAA4-82CF542A8E2E}"/>
              </a:ext>
            </a:extLst>
          </p:cNvPr>
          <p:cNvSpPr txBox="1"/>
          <p:nvPr/>
        </p:nvSpPr>
        <p:spPr>
          <a:xfrm>
            <a:off x="1074126" y="2439547"/>
            <a:ext cx="2638004" cy="2308324"/>
          </a:xfrm>
          <a:prstGeom prst="rect">
            <a:avLst/>
          </a:prstGeom>
          <a:noFill/>
        </p:spPr>
        <p:txBody>
          <a:bodyPr wrap="square">
            <a:spAutoFit/>
          </a:bodyPr>
          <a:lstStyle/>
          <a:p>
            <a:r>
              <a:rPr lang="en-US" altLang="zh-CN" dirty="0"/>
              <a:t>The flexible compliance portfolio allows entities to choose any number of ICCs regardless of when, where, and how they were generated to meet their compliance obligations</a:t>
            </a:r>
            <a:endParaRPr lang="zh-CN" altLang="en-US" dirty="0"/>
          </a:p>
        </p:txBody>
      </p:sp>
      <p:sp>
        <p:nvSpPr>
          <p:cNvPr id="20" name="文本框 19">
            <a:extLst>
              <a:ext uri="{FF2B5EF4-FFF2-40B4-BE49-F238E27FC236}">
                <a16:creationId xmlns:a16="http://schemas.microsoft.com/office/drawing/2014/main" id="{242E2197-E308-322B-F787-2002528AA20F}"/>
              </a:ext>
            </a:extLst>
          </p:cNvPr>
          <p:cNvSpPr txBox="1"/>
          <p:nvPr/>
        </p:nvSpPr>
        <p:spPr>
          <a:xfrm>
            <a:off x="4680081" y="2371486"/>
            <a:ext cx="2449051" cy="2585323"/>
          </a:xfrm>
          <a:prstGeom prst="rect">
            <a:avLst/>
          </a:prstGeom>
          <a:noFill/>
        </p:spPr>
        <p:txBody>
          <a:bodyPr wrap="square">
            <a:spAutoFit/>
          </a:bodyPr>
          <a:lstStyle/>
          <a:p>
            <a:r>
              <a:rPr lang="en-US" altLang="zh-CN" dirty="0"/>
              <a:t>The independent emission reduction refers to the ability of the Parties to achieve their own national emission reduction targets, excluding the compliance achieved through ICCs.</a:t>
            </a:r>
            <a:endParaRPr lang="zh-CN" altLang="en-US" dirty="0"/>
          </a:p>
        </p:txBody>
      </p:sp>
      <p:sp>
        <p:nvSpPr>
          <p:cNvPr id="22" name="文本框 21">
            <a:extLst>
              <a:ext uri="{FF2B5EF4-FFF2-40B4-BE49-F238E27FC236}">
                <a16:creationId xmlns:a16="http://schemas.microsoft.com/office/drawing/2014/main" id="{3351E1A0-F33D-04C2-72D6-C78493CF76AB}"/>
              </a:ext>
            </a:extLst>
          </p:cNvPr>
          <p:cNvSpPr txBox="1"/>
          <p:nvPr/>
        </p:nvSpPr>
        <p:spPr>
          <a:xfrm>
            <a:off x="8324359" y="2667081"/>
            <a:ext cx="1815753" cy="1477328"/>
          </a:xfrm>
          <a:prstGeom prst="rect">
            <a:avLst/>
          </a:prstGeom>
          <a:noFill/>
        </p:spPr>
        <p:txBody>
          <a:bodyPr wrap="square">
            <a:spAutoFit/>
          </a:bodyPr>
          <a:lstStyle/>
          <a:p>
            <a:r>
              <a:rPr lang="en-US" altLang="zh-CN" dirty="0"/>
              <a:t>The free flow of ICCs refers to no restriction on the import or export of ICCs. </a:t>
            </a:r>
            <a:endParaRPr lang="zh-CN" altLang="en-US" dirty="0"/>
          </a:p>
        </p:txBody>
      </p:sp>
      <p:sp>
        <p:nvSpPr>
          <p:cNvPr id="4" name="文本框 3">
            <a:extLst>
              <a:ext uri="{FF2B5EF4-FFF2-40B4-BE49-F238E27FC236}">
                <a16:creationId xmlns:a16="http://schemas.microsoft.com/office/drawing/2014/main" id="{FC313ED5-B440-4EE6-9C39-A0BAA22BBA98}"/>
              </a:ext>
            </a:extLst>
          </p:cNvPr>
          <p:cNvSpPr txBox="1"/>
          <p:nvPr/>
        </p:nvSpPr>
        <p:spPr>
          <a:xfrm>
            <a:off x="762732" y="5487789"/>
            <a:ext cx="10156148" cy="369332"/>
          </a:xfrm>
          <a:prstGeom prst="rect">
            <a:avLst/>
          </a:prstGeom>
          <a:noFill/>
        </p:spPr>
        <p:txBody>
          <a:bodyPr wrap="square">
            <a:spAutoFit/>
          </a:bodyPr>
          <a:lstStyle/>
          <a:p>
            <a:r>
              <a:rPr lang="en-US" altLang="zh-CN" dirty="0">
                <a:solidFill>
                  <a:srgbClr val="FF0000"/>
                </a:solidFill>
              </a:rPr>
              <a:t>The TICM suggests that the Parties can only have at most two of the three choices simultaneously.</a:t>
            </a:r>
            <a:endParaRPr lang="zh-CN" altLang="en-US" dirty="0">
              <a:solidFill>
                <a:srgbClr val="FF0000"/>
              </a:solidFill>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任意多边形: 形状 52"/>
          <p:cNvSpPr/>
          <p:nvPr/>
        </p:nvSpPr>
        <p:spPr>
          <a:xfrm flipH="1">
            <a:off x="4337050" y="0"/>
            <a:ext cx="7854950" cy="6858000"/>
          </a:xfrm>
          <a:custGeom>
            <a:avLst/>
            <a:gdLst>
              <a:gd name="connsiteX0" fmla="*/ 12191999 w 12192000"/>
              <a:gd name="connsiteY0" fmla="*/ 0 h 6858000"/>
              <a:gd name="connsiteX1" fmla="*/ 12192000 w 12192000"/>
              <a:gd name="connsiteY1" fmla="*/ 0 h 6858000"/>
              <a:gd name="connsiteX2" fmla="*/ 12192000 w 12192000"/>
              <a:gd name="connsiteY2" fmla="*/ 6858000 h 6858000"/>
              <a:gd name="connsiteX3" fmla="*/ 12191999 w 12192000"/>
              <a:gd name="connsiteY3" fmla="*/ 6858000 h 6858000"/>
              <a:gd name="connsiteX4" fmla="*/ 0 w 12192000"/>
              <a:gd name="connsiteY4" fmla="*/ 0 h 6858000"/>
              <a:gd name="connsiteX5" fmla="*/ 11295445 w 12192000"/>
              <a:gd name="connsiteY5" fmla="*/ 0 h 6858000"/>
              <a:gd name="connsiteX6" fmla="*/ 4437446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12191999" y="0"/>
                </a:moveTo>
                <a:lnTo>
                  <a:pt x="12192000" y="0"/>
                </a:lnTo>
                <a:lnTo>
                  <a:pt x="12192000" y="6858000"/>
                </a:lnTo>
                <a:lnTo>
                  <a:pt x="12191999" y="6858000"/>
                </a:lnTo>
                <a:close/>
                <a:moveTo>
                  <a:pt x="0" y="0"/>
                </a:moveTo>
                <a:lnTo>
                  <a:pt x="11295445" y="0"/>
                </a:lnTo>
                <a:lnTo>
                  <a:pt x="4437446" y="6858000"/>
                </a:lnTo>
                <a:lnTo>
                  <a:pt x="0" y="6858000"/>
                </a:lnTo>
                <a:close/>
              </a:path>
            </a:pathLst>
          </a:custGeom>
          <a:gradFill flip="none">
            <a:gsLst>
              <a:gs pos="18000">
                <a:srgbClr val="25557A"/>
              </a:gs>
              <a:gs pos="35000">
                <a:srgbClr val="4FA1E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IMG_2579(20220922-170622)"/>
          <p:cNvPicPr/>
          <p:nvPr/>
        </p:nvPicPr>
        <p:blipFill>
          <a:blip r:embed="rId3"/>
          <a:srcRect l="-110" t="24800" r="27205"/>
          <a:stretch>
            <a:fillRect/>
          </a:stretch>
        </p:blipFill>
        <p:spPr>
          <a:xfrm>
            <a:off x="7152005" y="2797810"/>
            <a:ext cx="5039995" cy="4060825"/>
          </a:xfrm>
          <a:prstGeom prst="rect">
            <a:avLst/>
          </a:prstGeom>
        </p:spPr>
      </p:pic>
      <p:grpSp>
        <p:nvGrpSpPr>
          <p:cNvPr id="27" name="组合 26"/>
          <p:cNvGrpSpPr/>
          <p:nvPr/>
        </p:nvGrpSpPr>
        <p:grpSpPr>
          <a:xfrm>
            <a:off x="4896485" y="635"/>
            <a:ext cx="6939280" cy="6858000"/>
            <a:chOff x="7711" y="1"/>
            <a:chExt cx="10928" cy="10800"/>
          </a:xfrm>
        </p:grpSpPr>
        <p:sp>
          <p:nvSpPr>
            <p:cNvPr id="21" name="任意多边形: 形状 52"/>
            <p:cNvSpPr/>
            <p:nvPr/>
          </p:nvSpPr>
          <p:spPr>
            <a:xfrm flipV="1">
              <a:off x="7711" y="1"/>
              <a:ext cx="6416" cy="10800"/>
            </a:xfrm>
            <a:custGeom>
              <a:avLst/>
              <a:gdLst>
                <a:gd name="connsiteX0" fmla="*/ 12191999 w 12192000"/>
                <a:gd name="connsiteY0" fmla="*/ 0 h 6858000"/>
                <a:gd name="connsiteX1" fmla="*/ 12192000 w 12192000"/>
                <a:gd name="connsiteY1" fmla="*/ 0 h 6858000"/>
                <a:gd name="connsiteX2" fmla="*/ 12192000 w 12192000"/>
                <a:gd name="connsiteY2" fmla="*/ 6858000 h 6858000"/>
                <a:gd name="connsiteX3" fmla="*/ 12191999 w 12192000"/>
                <a:gd name="connsiteY3" fmla="*/ 6858000 h 6858000"/>
                <a:gd name="connsiteX4" fmla="*/ 0 w 12192000"/>
                <a:gd name="connsiteY4" fmla="*/ 0 h 6858000"/>
                <a:gd name="connsiteX5" fmla="*/ 11295445 w 12192000"/>
                <a:gd name="connsiteY5" fmla="*/ 0 h 6858000"/>
                <a:gd name="connsiteX6" fmla="*/ 4437446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12191999" y="0"/>
                  </a:moveTo>
                  <a:lnTo>
                    <a:pt x="12192000" y="0"/>
                  </a:lnTo>
                  <a:lnTo>
                    <a:pt x="12192000" y="6858000"/>
                  </a:lnTo>
                  <a:lnTo>
                    <a:pt x="12191999" y="6858000"/>
                  </a:lnTo>
                  <a:close/>
                  <a:moveTo>
                    <a:pt x="0" y="0"/>
                  </a:moveTo>
                  <a:lnTo>
                    <a:pt x="11295445" y="0"/>
                  </a:lnTo>
                  <a:lnTo>
                    <a:pt x="4437446"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descr="校徽"/>
            <p:cNvPicPr>
              <a:picLocks noChangeAspect="1"/>
            </p:cNvPicPr>
            <p:nvPr/>
          </p:nvPicPr>
          <p:blipFill>
            <a:blip r:embed="rId4"/>
            <a:stretch>
              <a:fillRect/>
            </a:stretch>
          </p:blipFill>
          <p:spPr>
            <a:xfrm>
              <a:off x="16399" y="293"/>
              <a:ext cx="2240" cy="1701"/>
            </a:xfrm>
            <a:prstGeom prst="rect">
              <a:avLst/>
            </a:prstGeom>
          </p:spPr>
        </p:pic>
      </p:grpSp>
      <p:grpSp>
        <p:nvGrpSpPr>
          <p:cNvPr id="63" name="组合 62"/>
          <p:cNvGrpSpPr/>
          <p:nvPr/>
        </p:nvGrpSpPr>
        <p:grpSpPr>
          <a:xfrm rot="10800000">
            <a:off x="-28575" y="3744463"/>
            <a:ext cx="4737100" cy="5091168"/>
            <a:chOff x="8135783" y="-1669981"/>
            <a:chExt cx="4056217" cy="4359393"/>
          </a:xfrm>
        </p:grpSpPr>
        <p:sp>
          <p:nvSpPr>
            <p:cNvPr id="65" name="任意多边形: 形状 64"/>
            <p:cNvSpPr/>
            <p:nvPr/>
          </p:nvSpPr>
          <p:spPr>
            <a:xfrm rot="18900000">
              <a:off x="8135783" y="-1669981"/>
              <a:ext cx="3339963" cy="3339962"/>
            </a:xfrm>
            <a:custGeom>
              <a:avLst/>
              <a:gdLst>
                <a:gd name="connsiteX0" fmla="*/ 0 w 3339963"/>
                <a:gd name="connsiteY0" fmla="*/ 0 h 3339962"/>
                <a:gd name="connsiteX1" fmla="*/ 3339963 w 3339963"/>
                <a:gd name="connsiteY1" fmla="*/ 3339962 h 3339962"/>
                <a:gd name="connsiteX2" fmla="*/ 1099563 w 3339963"/>
                <a:gd name="connsiteY2" fmla="*/ 3339962 h 3339962"/>
              </a:gdLst>
              <a:ahLst/>
              <a:cxnLst>
                <a:cxn ang="0">
                  <a:pos x="connsiteX0" y="connsiteY0"/>
                </a:cxn>
                <a:cxn ang="0">
                  <a:pos x="connsiteX1" y="connsiteY1"/>
                </a:cxn>
                <a:cxn ang="0">
                  <a:pos x="connsiteX2" y="connsiteY2"/>
                </a:cxn>
              </a:cxnLst>
              <a:rect l="l" t="t" r="r" b="b"/>
              <a:pathLst>
                <a:path w="3339963" h="3339962">
                  <a:moveTo>
                    <a:pt x="0" y="0"/>
                  </a:moveTo>
                  <a:lnTo>
                    <a:pt x="3339963" y="3339962"/>
                  </a:lnTo>
                  <a:lnTo>
                    <a:pt x="1099563" y="3339962"/>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直角三角形 63"/>
            <p:cNvSpPr/>
            <p:nvPr/>
          </p:nvSpPr>
          <p:spPr>
            <a:xfrm rot="10800000">
              <a:off x="9502588" y="0"/>
              <a:ext cx="2689412" cy="2689412"/>
            </a:xfrm>
            <a:prstGeom prst="rtTriangle">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981200" y="1901190"/>
            <a:ext cx="5106670" cy="3559810"/>
            <a:chOff x="1932" y="2994"/>
            <a:chExt cx="8042" cy="5606"/>
          </a:xfrm>
        </p:grpSpPr>
        <p:grpSp>
          <p:nvGrpSpPr>
            <p:cNvPr id="6" name="组合 5"/>
            <p:cNvGrpSpPr/>
            <p:nvPr/>
          </p:nvGrpSpPr>
          <p:grpSpPr>
            <a:xfrm>
              <a:off x="1932" y="2994"/>
              <a:ext cx="3242" cy="2179"/>
              <a:chOff x="2761095" y="2292169"/>
              <a:chExt cx="2058736" cy="1383665"/>
            </a:xfrm>
          </p:grpSpPr>
          <p:sp>
            <p:nvSpPr>
              <p:cNvPr id="7" name="矩形: 圆角 1"/>
              <p:cNvSpPr/>
              <p:nvPr/>
            </p:nvSpPr>
            <p:spPr>
              <a:xfrm rot="2244181">
                <a:off x="2903192" y="2466308"/>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cs typeface="+mn-ea"/>
                  <a:sym typeface="+mn-lt"/>
                </a:endParaRPr>
              </a:p>
            </p:txBody>
          </p:sp>
          <p:sp>
            <p:nvSpPr>
              <p:cNvPr id="8" name="矩形: 圆角 65"/>
              <p:cNvSpPr/>
              <p:nvPr/>
            </p:nvSpPr>
            <p:spPr>
              <a:xfrm rot="2244181">
                <a:off x="2761095" y="2996622"/>
                <a:ext cx="1156758" cy="366949"/>
              </a:xfrm>
              <a:prstGeom prst="roundRect">
                <a:avLst>
                  <a:gd name="adj" fmla="val 33648"/>
                </a:avLst>
              </a:prstGeom>
              <a:solidFill>
                <a:srgbClr val="2555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cs typeface="+mn-ea"/>
                  <a:sym typeface="+mn-lt"/>
                </a:endParaRPr>
              </a:p>
            </p:txBody>
          </p:sp>
          <p:sp>
            <p:nvSpPr>
              <p:cNvPr id="9" name="文本框 8"/>
              <p:cNvSpPr txBox="1"/>
              <p:nvPr/>
            </p:nvSpPr>
            <p:spPr>
              <a:xfrm>
                <a:off x="3020843" y="2292169"/>
                <a:ext cx="1798988" cy="1383665"/>
              </a:xfrm>
              <a:prstGeom prst="rect">
                <a:avLst/>
              </a:prstGeom>
              <a:noFill/>
            </p:spPr>
            <p:txBody>
              <a:bodyPr wrap="square" rtlCol="0">
                <a:spAutoFit/>
              </a:bodyPr>
              <a:lstStyle/>
              <a:p>
                <a:r>
                  <a:rPr lang="en-US" altLang="zh-CN" sz="84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P</a:t>
                </a:r>
              </a:p>
            </p:txBody>
          </p:sp>
        </p:grpSp>
        <p:sp>
          <p:nvSpPr>
            <p:cNvPr id="10" name="矩形 9"/>
            <p:cNvSpPr/>
            <p:nvPr/>
          </p:nvSpPr>
          <p:spPr>
            <a:xfrm>
              <a:off x="4066" y="2994"/>
              <a:ext cx="2262" cy="2082"/>
            </a:xfrm>
            <a:prstGeom prst="rect">
              <a:avLst/>
            </a:prstGeom>
          </p:spPr>
          <p:txBody>
            <a:bodyPr wrap="none">
              <a:spAutoFit/>
            </a:bodyPr>
            <a:lstStyle/>
            <a:p>
              <a:r>
                <a:rPr lang="en-US" altLang="zh-CN" sz="8000" b="1" dirty="0">
                  <a:latin typeface="微软雅黑" panose="020B0503020204020204" charset="-122"/>
                  <a:ea typeface="微软雅黑" panose="020B0503020204020204" charset="-122"/>
                </a:rPr>
                <a:t>03</a:t>
              </a:r>
            </a:p>
          </p:txBody>
        </p:sp>
        <p:sp>
          <p:nvSpPr>
            <p:cNvPr id="11" name="矩形 10"/>
            <p:cNvSpPr/>
            <p:nvPr/>
          </p:nvSpPr>
          <p:spPr>
            <a:xfrm>
              <a:off x="2118" y="5546"/>
              <a:ext cx="7856" cy="3054"/>
            </a:xfrm>
            <a:prstGeom prst="rect">
              <a:avLst/>
            </a:prstGeom>
          </p:spPr>
          <p:txBody>
            <a:bodyPr wrap="none">
              <a:spAutoFit/>
            </a:bodyPr>
            <a:lstStyle/>
            <a:p>
              <a:r>
                <a:rPr lang="it-IT" altLang="zh-CN" sz="4000" b="1" spc="300" dirty="0">
                  <a:latin typeface="微软雅黑" panose="020B0503020204020204" charset="-122"/>
                  <a:ea typeface="微软雅黑" panose="020B0503020204020204" charset="-122"/>
                </a:rPr>
                <a:t>Trilemma in the </a:t>
              </a:r>
            </a:p>
            <a:p>
              <a:r>
                <a:rPr lang="it-IT" altLang="zh-CN" sz="4000" b="1" spc="300" dirty="0">
                  <a:latin typeface="微软雅黑" panose="020B0503020204020204" charset="-122"/>
                  <a:ea typeface="微软雅黑" panose="020B0503020204020204" charset="-122"/>
                </a:rPr>
                <a:t>international </a:t>
              </a:r>
            </a:p>
            <a:p>
              <a:r>
                <a:rPr lang="it-IT" altLang="zh-CN" sz="4000" b="1" spc="300" dirty="0">
                  <a:latin typeface="微软雅黑" panose="020B0503020204020204" charset="-122"/>
                  <a:ea typeface="微软雅黑" panose="020B0503020204020204" charset="-122"/>
                </a:rPr>
                <a:t>carbon market</a:t>
              </a:r>
              <a:endParaRPr lang="zh-CN" altLang="en-US" sz="4000" b="1" spc="300" dirty="0">
                <a:latin typeface="微软雅黑" panose="020B0503020204020204" charset="-122"/>
                <a:ea typeface="微软雅黑" panose="020B0503020204020204" charset="-122"/>
              </a:endParaRPr>
            </a:p>
          </p:txBody>
        </p:sp>
      </p:gr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WFjYWIyZjUwMTdmODQ5MGQwMGU3YWZkZjQxMjAxY2M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800,&quot;width&quot;:8100}"/>
</p:tagLst>
</file>

<file path=ppt/tags/tag71.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TotalTime>
  <Words>1408</Words>
  <Application>Microsoft Office PowerPoint</Application>
  <PresentationFormat>宽屏</PresentationFormat>
  <Paragraphs>86</Paragraphs>
  <Slides>17</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17</vt:i4>
      </vt:variant>
    </vt:vector>
  </HeadingPairs>
  <TitlesOfParts>
    <vt:vector size="22" baseType="lpstr">
      <vt:lpstr>微软雅黑</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Yongping Sun</cp:lastModifiedBy>
  <cp:revision>163</cp:revision>
  <dcterms:created xsi:type="dcterms:W3CDTF">2019-06-19T02:08:00Z</dcterms:created>
  <dcterms:modified xsi:type="dcterms:W3CDTF">2023-10-13T07:07:14Z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ICV">
    <vt:lpwstr>0FA7266D02E942AAAA912ABFFAAB6B71</vt:lpwstr>
  </property>
</Properties>
</file>