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838" r:id="rId3"/>
    <p:sldId id="836" r:id="rId4"/>
    <p:sldId id="818" r:id="rId5"/>
    <p:sldId id="837" r:id="rId6"/>
    <p:sldId id="839" r:id="rId7"/>
    <p:sldId id="279" r:id="rId8"/>
  </p:sldIdLst>
  <p:sldSz cx="12192000" cy="6858000"/>
  <p:notesSz cx="12192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3B7F"/>
    <a:srgbClr val="008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80" autoAdjust="0"/>
    <p:restoredTop sz="94660"/>
  </p:normalViewPr>
  <p:slideViewPr>
    <p:cSldViewPr>
      <p:cViewPr varScale="1">
        <p:scale>
          <a:sx n="88" d="100"/>
          <a:sy n="88" d="100"/>
        </p:scale>
        <p:origin x="154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5879DA-9829-4055-9382-21CD98C2E146}" type="datetimeFigureOut">
              <a:rPr lang="zh-CN" altLang="en-US" smtClean="0"/>
              <a:t>2023/10/16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B0D646-3C6E-4804-9988-F58D41BAF7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737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0D646-3C6E-4804-9988-F58D41BAF7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2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0D646-3C6E-4804-9988-F58D41BAF7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089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0D646-3C6E-4804-9988-F58D41BAF7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281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0D646-3C6E-4804-9988-F58D41BAF7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445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B0D646-3C6E-4804-9988-F58D41BAF7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507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200" b="1" i="0" u="sng">
                <a:solidFill>
                  <a:srgbClr val="1C4885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404040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200" b="1" i="0" u="sng">
                <a:solidFill>
                  <a:srgbClr val="1C4885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2075" y="354012"/>
            <a:ext cx="7481887" cy="374332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4902200"/>
            <a:ext cx="12192000" cy="1955800"/>
          </a:xfrm>
          <a:custGeom>
            <a:avLst/>
            <a:gdLst/>
            <a:ahLst/>
            <a:cxnLst/>
            <a:rect l="l" t="t" r="r" b="b"/>
            <a:pathLst>
              <a:path w="12192000" h="1955800">
                <a:moveTo>
                  <a:pt x="12192000" y="0"/>
                </a:moveTo>
                <a:lnTo>
                  <a:pt x="0" y="0"/>
                </a:lnTo>
                <a:lnTo>
                  <a:pt x="0" y="1955799"/>
                </a:lnTo>
                <a:lnTo>
                  <a:pt x="12192000" y="19557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1C488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804025" y="3178175"/>
            <a:ext cx="5387975" cy="348138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200" b="1" i="0" u="sng">
                <a:solidFill>
                  <a:srgbClr val="1C4885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2075" y="354012"/>
            <a:ext cx="7481887" cy="374332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4902200"/>
            <a:ext cx="12192000" cy="1955800"/>
          </a:xfrm>
          <a:custGeom>
            <a:avLst/>
            <a:gdLst/>
            <a:ahLst/>
            <a:cxnLst/>
            <a:rect l="l" t="t" r="r" b="b"/>
            <a:pathLst>
              <a:path w="12192000" h="1955800">
                <a:moveTo>
                  <a:pt x="12192000" y="0"/>
                </a:moveTo>
                <a:lnTo>
                  <a:pt x="0" y="0"/>
                </a:lnTo>
                <a:lnTo>
                  <a:pt x="0" y="1955799"/>
                </a:lnTo>
                <a:lnTo>
                  <a:pt x="12192000" y="1955799"/>
                </a:lnTo>
                <a:lnTo>
                  <a:pt x="12192000" y="0"/>
                </a:lnTo>
                <a:close/>
              </a:path>
            </a:pathLst>
          </a:custGeom>
          <a:solidFill>
            <a:srgbClr val="1C48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88912"/>
            <a:ext cx="144780" cy="463550"/>
          </a:xfrm>
          <a:custGeom>
            <a:avLst/>
            <a:gdLst/>
            <a:ahLst/>
            <a:cxnLst/>
            <a:rect l="l" t="t" r="r" b="b"/>
            <a:pathLst>
              <a:path w="144780" h="463550">
                <a:moveTo>
                  <a:pt x="144463" y="0"/>
                </a:moveTo>
                <a:lnTo>
                  <a:pt x="0" y="0"/>
                </a:lnTo>
                <a:lnTo>
                  <a:pt x="0" y="463550"/>
                </a:lnTo>
                <a:lnTo>
                  <a:pt x="144463" y="463550"/>
                </a:lnTo>
                <a:lnTo>
                  <a:pt x="144463" y="0"/>
                </a:lnTo>
                <a:close/>
              </a:path>
            </a:pathLst>
          </a:custGeom>
          <a:solidFill>
            <a:srgbClr val="1C488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7862" y="2895092"/>
            <a:ext cx="5756275" cy="1122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200" b="1" i="0" u="sng">
                <a:solidFill>
                  <a:srgbClr val="1C4885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79067" y="2729484"/>
            <a:ext cx="5309870" cy="24974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404040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33600" y="394854"/>
            <a:ext cx="7480300" cy="374332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2808287"/>
            <a:ext cx="12192000" cy="4050029"/>
            <a:chOff x="0" y="2808287"/>
            <a:chExt cx="12192000" cy="4050029"/>
          </a:xfrm>
        </p:grpSpPr>
        <p:sp>
          <p:nvSpPr>
            <p:cNvPr id="4" name="object 4"/>
            <p:cNvSpPr/>
            <p:nvPr/>
          </p:nvSpPr>
          <p:spPr>
            <a:xfrm>
              <a:off x="0" y="4902200"/>
              <a:ext cx="12192000" cy="1955800"/>
            </a:xfrm>
            <a:custGeom>
              <a:avLst/>
              <a:gdLst/>
              <a:ahLst/>
              <a:cxnLst/>
              <a:rect l="l" t="t" r="r" b="b"/>
              <a:pathLst>
                <a:path w="12192000" h="1955800">
                  <a:moveTo>
                    <a:pt x="12192000" y="0"/>
                  </a:moveTo>
                  <a:lnTo>
                    <a:pt x="0" y="0"/>
                  </a:lnTo>
                  <a:lnTo>
                    <a:pt x="0" y="1955799"/>
                  </a:lnTo>
                  <a:lnTo>
                    <a:pt x="12192000" y="1955799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1C48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05462" y="2808287"/>
              <a:ext cx="6586537" cy="4049712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429189" y="2525293"/>
            <a:ext cx="9488006" cy="18851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altLang="zh-CN" sz="32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Financing energy transition: challenges and opportunities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US" altLang="zh-CN" sz="32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Dayong Zhang</a:t>
            </a:r>
            <a:endParaRPr sz="1200" dirty="0">
              <a:latin typeface="Arial Narrow" panose="020B0606020202030204" pitchFamily="34" charset="0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7200" y="4514815"/>
            <a:ext cx="4292600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50465" algn="l"/>
              </a:tabLst>
            </a:pPr>
            <a:r>
              <a:rPr lang="en-US" b="1" spc="8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/>
              </a:rPr>
              <a:t>10/2023 Bangkok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黑体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0E2B974-FF16-47D2-94FA-8E791792F7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57" b="78835"/>
          <a:stretch/>
        </p:blipFill>
        <p:spPr>
          <a:xfrm>
            <a:off x="11545" y="30955"/>
            <a:ext cx="4177759" cy="1547455"/>
          </a:xfrm>
          <a:prstGeom prst="rect">
            <a:avLst/>
          </a:prstGeom>
        </p:spPr>
      </p:pic>
      <p:pic>
        <p:nvPicPr>
          <p:cNvPr id="9" name="图片 8" descr="图片包含 徽标&#10;&#10;描述已自动生成">
            <a:extLst>
              <a:ext uri="{FF2B5EF4-FFF2-40B4-BE49-F238E27FC236}">
                <a16:creationId xmlns:a16="http://schemas.microsoft.com/office/drawing/2014/main" id="{F42056A8-4332-505B-183D-4CC15A3393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0558" y="518960"/>
            <a:ext cx="1981200" cy="79000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5282" y="209803"/>
            <a:ext cx="8235318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Energy Transition in the Net-zero scenario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D632F821-96ED-F390-2346-E80E7DA1E20A}"/>
              </a:ext>
            </a:extLst>
          </p:cNvPr>
          <p:cNvSpPr txBox="1"/>
          <p:nvPr/>
        </p:nvSpPr>
        <p:spPr>
          <a:xfrm>
            <a:off x="806380" y="4495800"/>
            <a:ext cx="9207638" cy="149271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55600" marR="5080" indent="-342900" algn="just"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Estimated by Bloomberg NEO (2022), renewable energy needs to take over 80% share to achieve the net-zero scenario in 2050.</a:t>
            </a:r>
          </a:p>
          <a:p>
            <a:pPr marL="355600" marR="5080" indent="-342900" algn="just">
              <a:buFont typeface="Wingdings" panose="05000000000000000000" pitchFamily="2" charset="2"/>
              <a:buChar char="Ø"/>
            </a:pP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marR="5080" indent="-342900" algn="just"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required investment is enormous: big gap to fill in.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FAE3153-84EE-F591-F750-B49096C3C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0990" y="1037142"/>
            <a:ext cx="4283694" cy="269074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0E1BBEF-2831-BC76-3E4A-9A08ABD6E1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4" y="1037142"/>
            <a:ext cx="4714875" cy="250300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1C5B0E4-BA27-F64C-C6E9-842A5C2BA709}"/>
              </a:ext>
            </a:extLst>
          </p:cNvPr>
          <p:cNvSpPr txBox="1"/>
          <p:nvPr/>
        </p:nvSpPr>
        <p:spPr>
          <a:xfrm>
            <a:off x="3559837" y="3757109"/>
            <a:ext cx="495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/>
              <a:t>Source:</a:t>
            </a:r>
            <a:r>
              <a:rPr lang="zh-CN" altLang="en-US" sz="1400" i="1" dirty="0"/>
              <a:t> </a:t>
            </a:r>
            <a:r>
              <a:rPr lang="en-US" altLang="zh-CN" sz="1400" i="1" dirty="0"/>
              <a:t>Bloomberg</a:t>
            </a:r>
            <a:r>
              <a:rPr lang="zh-CN" altLang="en-US" sz="1400" i="1" dirty="0"/>
              <a:t> </a:t>
            </a:r>
            <a:r>
              <a:rPr lang="en-US" altLang="zh-CN" sz="1400" i="1" dirty="0"/>
              <a:t>NEF/New Energy Outlook 2022</a:t>
            </a:r>
          </a:p>
        </p:txBody>
      </p:sp>
    </p:spTree>
    <p:extLst>
      <p:ext uri="{BB962C8B-B14F-4D97-AF65-F5344CB8AC3E}">
        <p14:creationId xmlns:p14="http://schemas.microsoft.com/office/powerpoint/2010/main" val="1943435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5282" y="209803"/>
            <a:ext cx="8235318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Challenges: Multiple uncertainties</a:t>
            </a: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D632F821-96ED-F390-2346-E80E7DA1E20A}"/>
              </a:ext>
            </a:extLst>
          </p:cNvPr>
          <p:cNvSpPr txBox="1"/>
          <p:nvPr/>
        </p:nvSpPr>
        <p:spPr>
          <a:xfrm>
            <a:off x="1761565" y="5430326"/>
            <a:ext cx="7467600" cy="124649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298450" marR="5080" indent="-285750" algn="just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Increasing threats of climate risks; </a:t>
            </a:r>
          </a:p>
          <a:p>
            <a:pPr marL="298450" marR="5080" indent="-285750" algn="just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slowing downs and challenges in globalization; </a:t>
            </a:r>
          </a:p>
          <a:p>
            <a:pPr marL="298450" marR="5080" indent="-285750" algn="just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Geopolitical risks</a:t>
            </a:r>
          </a:p>
          <a:p>
            <a:pPr marL="298450" marR="5080" indent="-285750" algn="just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……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E7DDE4E-7C2A-126F-E88D-E84B1F7B9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1447800"/>
            <a:ext cx="5809130" cy="3657600"/>
          </a:xfrm>
          <a:prstGeom prst="rect">
            <a:avLst/>
          </a:prstGeom>
        </p:spPr>
      </p:pic>
      <p:pic>
        <p:nvPicPr>
          <p:cNvPr id="6" name="Picture 2" descr="Global Risks Report 2022 | 世界经济论坛">
            <a:extLst>
              <a:ext uri="{FF2B5EF4-FFF2-40B4-BE49-F238E27FC236}">
                <a16:creationId xmlns:a16="http://schemas.microsoft.com/office/drawing/2014/main" id="{FACA58D4-CE92-C3B4-57B3-804CDD247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2" y="914400"/>
            <a:ext cx="5662634" cy="446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960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5282" y="209803"/>
            <a:ext cx="8387718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Clean energy finance: from public to private 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D632F821-96ED-F390-2346-E80E7DA1E20A}"/>
              </a:ext>
            </a:extLst>
          </p:cNvPr>
          <p:cNvSpPr txBox="1"/>
          <p:nvPr/>
        </p:nvSpPr>
        <p:spPr>
          <a:xfrm>
            <a:off x="5257800" y="1371600"/>
            <a:ext cx="6629401" cy="5365571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55600" marR="508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</a:t>
            </a:r>
            <a:r>
              <a:rPr lang="en-US" altLang="zh-CN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governments have allocated USD 1.34 trillion to clean energy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 2020 (IEA, 2023), yet global investment in renewables has remained far below its potential.</a:t>
            </a:r>
          </a:p>
          <a:p>
            <a:pPr marL="355600" marR="508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investment is mainly driven by advanced economies and China, calling for “</a:t>
            </a:r>
            <a:r>
              <a:rPr lang="en-US" altLang="zh-CN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scaling up private finance for clean energy in emerging and developing economies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(IEA,2023)</a:t>
            </a:r>
          </a:p>
          <a:p>
            <a:pPr marL="355600" marR="508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Unlocking private investment for climate action requires supportive </a:t>
            </a: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policies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strong </a:t>
            </a: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enabling environments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and </a:t>
            </a: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cooperations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between public finance and private investment (Kerr, 2017).  </a:t>
            </a:r>
          </a:p>
          <a:p>
            <a:pPr marL="355600" marR="508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“Need to better engage with the private sector to mobilize resources….” (OECD Policy Brief)</a:t>
            </a:r>
          </a:p>
          <a:p>
            <a:pPr marL="355600" marR="508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3B8D895-9F5B-51B5-E1F7-B8B50ADEED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109141"/>
            <a:ext cx="3787418" cy="313504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C756F6F-8C2F-F9D6-CDEC-763ECC6341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4343400"/>
            <a:ext cx="4172744" cy="21336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42903C1-05DE-B2FE-D965-717ABEB76D55}"/>
              </a:ext>
            </a:extLst>
          </p:cNvPr>
          <p:cNvSpPr txBox="1"/>
          <p:nvPr/>
        </p:nvSpPr>
        <p:spPr>
          <a:xfrm>
            <a:off x="1143000" y="6477000"/>
            <a:ext cx="348261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i="1" dirty="0"/>
              <a:t>Clean energy finance in EMDEs by public and private sources in 2022 </a:t>
            </a:r>
            <a:endParaRPr lang="zh-CN" altLang="en-US" sz="900" i="1" dirty="0"/>
          </a:p>
        </p:txBody>
      </p:sp>
    </p:spTree>
    <p:extLst>
      <p:ext uri="{BB962C8B-B14F-4D97-AF65-F5344CB8AC3E}">
        <p14:creationId xmlns:p14="http://schemas.microsoft.com/office/powerpoint/2010/main" val="232256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5282" y="209803"/>
            <a:ext cx="6863718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Opportunities in transition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EEF10CDB-2D82-0B41-5724-57128DA8682B}"/>
              </a:ext>
            </a:extLst>
          </p:cNvPr>
          <p:cNvSpPr/>
          <p:nvPr/>
        </p:nvSpPr>
        <p:spPr>
          <a:xfrm>
            <a:off x="533400" y="1066800"/>
            <a:ext cx="10876086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IEA estimates the total annual energy investment required to deliver on its net-zero vision stands around $5 trillion by the end of the current decade, leading to huge demand for 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financial services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huge opportunity for our economies. The IEA's pathway to this brighter future brings a historic surge in clean energy investment that creates millions of new </a:t>
            </a:r>
            <a:r>
              <a:rPr lang="en-US" altLang="zh-CN" sz="24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jobs</a:t>
            </a:r>
            <a:r>
              <a:rPr lang="en-US" altLang="zh-CN" sz="24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lifts global economic </a:t>
            </a:r>
            <a:r>
              <a:rPr lang="en-US" altLang="zh-CN" sz="24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growth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." </a:t>
            </a:r>
            <a:r>
              <a:rPr lang="en-US" altLang="zh-CN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Fatih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Birol (IEA's executive director).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new 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industrial revolution 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green industrial revolution: “</a:t>
            </a:r>
            <a:r>
              <a:rPr lang="en-US" altLang="zh-CN" sz="24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comparable, or superior, to those generated by the introduction of the steam engine, railways, electricity or information technology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(Stern, 2012).</a:t>
            </a:r>
          </a:p>
          <a:p>
            <a:pPr marL="285750" indent="-285750">
              <a:spcBef>
                <a:spcPts val="12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Green investment and clean energy can help resolving 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security 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are important for achieving SDGs (Sachs et al., 2019).  </a:t>
            </a:r>
            <a:endParaRPr lang="zh-CN" altLang="en-US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911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75282" y="209803"/>
            <a:ext cx="6863718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ICEF2024—Weihai China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5869DDD-5294-1D31-438F-E0734FD25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61661"/>
            <a:ext cx="12192000" cy="413467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5FF81BE-A81F-3437-5BA3-A36599E17072}"/>
              </a:ext>
            </a:extLst>
          </p:cNvPr>
          <p:cNvSpPr txBox="1"/>
          <p:nvPr/>
        </p:nvSpPr>
        <p:spPr>
          <a:xfrm>
            <a:off x="1676400" y="5791200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Please visit www.cnefn.com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950672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56B42B8-C488-68B5-516A-9ED82B50860B}"/>
              </a:ext>
            </a:extLst>
          </p:cNvPr>
          <p:cNvSpPr txBox="1"/>
          <p:nvPr/>
        </p:nvSpPr>
        <p:spPr>
          <a:xfrm>
            <a:off x="4343400" y="25146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THANK YOU!</a:t>
            </a:r>
            <a:endParaRPr lang="zh-CN" altLang="en-US" sz="3600" dirty="0"/>
          </a:p>
        </p:txBody>
      </p:sp>
      <p:pic>
        <p:nvPicPr>
          <p:cNvPr id="3" name="图片 2" descr="图片包含 徽标&#10;&#10;描述已自动生成">
            <a:extLst>
              <a:ext uri="{FF2B5EF4-FFF2-40B4-BE49-F238E27FC236}">
                <a16:creationId xmlns:a16="http://schemas.microsoft.com/office/drawing/2014/main" id="{960DF9FC-989C-F931-34AF-BAB9DFA70D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304800"/>
            <a:ext cx="1981200" cy="79000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3800</TotalTime>
  <Words>370</Words>
  <Application>Microsoft Office PowerPoint</Application>
  <PresentationFormat>宽屏</PresentationFormat>
  <Paragraphs>33</Paragraphs>
  <Slides>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等线</vt:lpstr>
      <vt:lpstr>微软雅黑</vt:lpstr>
      <vt:lpstr>Arial</vt:lpstr>
      <vt:lpstr>Arial Narrow</vt:lpstr>
      <vt:lpstr>Calibri</vt:lpstr>
      <vt:lpstr>Wingdings</vt:lpstr>
      <vt:lpstr>Office Theme</vt:lpstr>
      <vt:lpstr>PowerPoint 演示文稿</vt:lpstr>
      <vt:lpstr>Energy Transition in the Net-zero scenario</vt:lpstr>
      <vt:lpstr>Challenges: Multiple uncertainties</vt:lpstr>
      <vt:lpstr>Clean energy finance: from public to private </vt:lpstr>
      <vt:lpstr>Opportunities in transition</vt:lpstr>
      <vt:lpstr>ICEF2024—Weihai China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Queena Guo</dc:creator>
  <cp:lastModifiedBy>Dayong Zhang</cp:lastModifiedBy>
  <cp:revision>101</cp:revision>
  <dcterms:created xsi:type="dcterms:W3CDTF">2022-06-18T03:59:06Z</dcterms:created>
  <dcterms:modified xsi:type="dcterms:W3CDTF">2023-10-16T08:16:48Z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2021-11-22T00:00:00Z</vt:filetime>
  </property>
  <property fmtid="{D5CDD505-2E9C-101B-9397-08002B2CF9AE}" pid="3" name="LastSaved">
    <vt:filetime>2022-06-18T00:00:00Z</vt:filetime>
  </property>
</Properties>
</file>