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3.svg" ContentType="image/svg+xml"/>
  <Override PartName="/ppt/media/image15.svg" ContentType="image/svg+xml"/>
  <Override PartName="/ppt/media/image17.svg" ContentType="image/svg+xml"/>
  <Override PartName="/ppt/media/image25.svg" ContentType="image/svg+xml"/>
  <Override PartName="/ppt/media/image4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showSpecialPlsOnTitleSld="0">
  <p:sldMasterIdLst>
    <p:sldMasterId id="2147483648" r:id="rId1"/>
    <p:sldMasterId id="2147483654" r:id="rId3"/>
    <p:sldMasterId id="2147483659" r:id="rId4"/>
  </p:sldMasterIdLst>
  <p:notesMasterIdLst>
    <p:notesMasterId r:id="rId6"/>
  </p:notesMasterIdLst>
  <p:handoutMasterIdLst>
    <p:handoutMasterId r:id="rId37"/>
  </p:handoutMasterIdLst>
  <p:sldIdLst>
    <p:sldId id="1247" r:id="rId5"/>
    <p:sldId id="1248" r:id="rId7"/>
    <p:sldId id="258" r:id="rId8"/>
    <p:sldId id="259" r:id="rId9"/>
    <p:sldId id="1250" r:id="rId10"/>
    <p:sldId id="1251" r:id="rId11"/>
    <p:sldId id="1214" r:id="rId12"/>
    <p:sldId id="1158" r:id="rId13"/>
    <p:sldId id="1254" r:id="rId14"/>
    <p:sldId id="1249" r:id="rId15"/>
    <p:sldId id="1256" r:id="rId16"/>
    <p:sldId id="1255" r:id="rId17"/>
    <p:sldId id="1338" r:id="rId18"/>
    <p:sldId id="1297" r:id="rId19"/>
    <p:sldId id="1298" r:id="rId20"/>
    <p:sldId id="1300" r:id="rId21"/>
    <p:sldId id="1301" r:id="rId22"/>
    <p:sldId id="1302" r:id="rId23"/>
    <p:sldId id="1303" r:id="rId24"/>
    <p:sldId id="1305" r:id="rId25"/>
    <p:sldId id="1304" r:id="rId26"/>
    <p:sldId id="1306" r:id="rId27"/>
    <p:sldId id="1307" r:id="rId28"/>
    <p:sldId id="1308" r:id="rId29"/>
    <p:sldId id="1309" r:id="rId30"/>
    <p:sldId id="1310" r:id="rId31"/>
    <p:sldId id="1313" r:id="rId32"/>
    <p:sldId id="1314" r:id="rId33"/>
    <p:sldId id="1315" r:id="rId34"/>
    <p:sldId id="1316" r:id="rId35"/>
    <p:sldId id="938" r:id="rId36"/>
  </p:sldIdLst>
  <p:sldSz cx="12192000" cy="6858000"/>
  <p:notesSz cx="6858000" cy="9144000"/>
  <p:custDataLst>
    <p:tags r:id="rId42"/>
  </p:custDataLst>
  <p:defaultTextStyle>
    <a:defPPr>
      <a:defRPr lang="zh-CN"/>
    </a:defPPr>
    <a:lvl1pPr algn="l" rtl="0" fontAlgn="base">
      <a:spcBef>
        <a:spcPct val="0"/>
      </a:spcBef>
      <a:spcAft>
        <a:spcPct val="0"/>
      </a:spcAft>
      <a:defRPr kumimoji="1" kern="1200">
        <a:solidFill>
          <a:schemeClr val="tx1"/>
        </a:solidFill>
        <a:latin typeface="Calibri" panose="020F0502020204030204" charset="0"/>
        <a:ea typeface="宋体" panose="02010600030101010101" pitchFamily="2" charset="-122"/>
        <a:cs typeface="宋体" panose="02010600030101010101" pitchFamily="2" charset="-122"/>
      </a:defRPr>
    </a:lvl1pPr>
    <a:lvl2pPr marL="457200" algn="l" rtl="0" fontAlgn="base">
      <a:spcBef>
        <a:spcPct val="0"/>
      </a:spcBef>
      <a:spcAft>
        <a:spcPct val="0"/>
      </a:spcAft>
      <a:defRPr kumimoji="1" kern="1200">
        <a:solidFill>
          <a:schemeClr val="tx1"/>
        </a:solidFill>
        <a:latin typeface="Calibri" panose="020F0502020204030204" charset="0"/>
        <a:ea typeface="宋体" panose="02010600030101010101" pitchFamily="2" charset="-122"/>
        <a:cs typeface="宋体" panose="02010600030101010101" pitchFamily="2" charset="-122"/>
      </a:defRPr>
    </a:lvl2pPr>
    <a:lvl3pPr marL="914400" algn="l" rtl="0" fontAlgn="base">
      <a:spcBef>
        <a:spcPct val="0"/>
      </a:spcBef>
      <a:spcAft>
        <a:spcPct val="0"/>
      </a:spcAft>
      <a:defRPr kumimoji="1" kern="1200">
        <a:solidFill>
          <a:schemeClr val="tx1"/>
        </a:solidFill>
        <a:latin typeface="Calibri" panose="020F0502020204030204" charset="0"/>
        <a:ea typeface="宋体" panose="02010600030101010101" pitchFamily="2" charset="-122"/>
        <a:cs typeface="宋体" panose="02010600030101010101" pitchFamily="2" charset="-122"/>
      </a:defRPr>
    </a:lvl3pPr>
    <a:lvl4pPr marL="1371600" algn="l" rtl="0" fontAlgn="base">
      <a:spcBef>
        <a:spcPct val="0"/>
      </a:spcBef>
      <a:spcAft>
        <a:spcPct val="0"/>
      </a:spcAft>
      <a:defRPr kumimoji="1" kern="1200">
        <a:solidFill>
          <a:schemeClr val="tx1"/>
        </a:solidFill>
        <a:latin typeface="Calibri" panose="020F0502020204030204" charset="0"/>
        <a:ea typeface="宋体" panose="02010600030101010101" pitchFamily="2" charset="-122"/>
        <a:cs typeface="宋体" panose="02010600030101010101" pitchFamily="2" charset="-122"/>
      </a:defRPr>
    </a:lvl4pPr>
    <a:lvl5pPr marL="1828800" algn="l" rtl="0" fontAlgn="base">
      <a:spcBef>
        <a:spcPct val="0"/>
      </a:spcBef>
      <a:spcAft>
        <a:spcPct val="0"/>
      </a:spcAft>
      <a:defRPr kumimoji="1" kern="1200">
        <a:solidFill>
          <a:schemeClr val="tx1"/>
        </a:solidFill>
        <a:latin typeface="Calibri" panose="020F0502020204030204" charset="0"/>
        <a:ea typeface="宋体" panose="02010600030101010101" pitchFamily="2" charset="-122"/>
        <a:cs typeface="宋体" panose="02010600030101010101" pitchFamily="2" charset="-122"/>
      </a:defRPr>
    </a:lvl5pPr>
    <a:lvl6pPr marL="2286000" algn="l" defTabSz="457200" rtl="0" eaLnBrk="1" latinLnBrk="0" hangingPunct="1">
      <a:defRPr kumimoji="1" kern="1200">
        <a:solidFill>
          <a:schemeClr val="tx1"/>
        </a:solidFill>
        <a:latin typeface="Calibri" panose="020F0502020204030204" charset="0"/>
        <a:ea typeface="宋体" panose="02010600030101010101" pitchFamily="2" charset="-122"/>
        <a:cs typeface="宋体" panose="02010600030101010101" pitchFamily="2" charset="-122"/>
      </a:defRPr>
    </a:lvl6pPr>
    <a:lvl7pPr marL="2743200" algn="l" defTabSz="457200" rtl="0" eaLnBrk="1" latinLnBrk="0" hangingPunct="1">
      <a:defRPr kumimoji="1" kern="1200">
        <a:solidFill>
          <a:schemeClr val="tx1"/>
        </a:solidFill>
        <a:latin typeface="Calibri" panose="020F0502020204030204" charset="0"/>
        <a:ea typeface="宋体" panose="02010600030101010101" pitchFamily="2" charset="-122"/>
        <a:cs typeface="宋体" panose="02010600030101010101" pitchFamily="2" charset="-122"/>
      </a:defRPr>
    </a:lvl7pPr>
    <a:lvl8pPr marL="3200400" algn="l" defTabSz="457200" rtl="0" eaLnBrk="1" latinLnBrk="0" hangingPunct="1">
      <a:defRPr kumimoji="1" kern="1200">
        <a:solidFill>
          <a:schemeClr val="tx1"/>
        </a:solidFill>
        <a:latin typeface="Calibri" panose="020F0502020204030204" charset="0"/>
        <a:ea typeface="宋体" panose="02010600030101010101" pitchFamily="2" charset="-122"/>
        <a:cs typeface="宋体" panose="02010600030101010101" pitchFamily="2" charset="-122"/>
      </a:defRPr>
    </a:lvl8pPr>
    <a:lvl9pPr marL="3657600" algn="l" defTabSz="457200" rtl="0" eaLnBrk="1" latinLnBrk="0" hangingPunct="1">
      <a:defRPr kumimoji="1" kern="1200">
        <a:solidFill>
          <a:schemeClr val="tx1"/>
        </a:solidFill>
        <a:latin typeface="Calibri" panose="020F0502020204030204" charset="0"/>
        <a:ea typeface="宋体" panose="02010600030101010101" pitchFamily="2" charset="-122"/>
        <a:cs typeface="宋体" panose="02010600030101010101" pitchFamily="2" charset="-122"/>
      </a:defRPr>
    </a:lvl9pPr>
  </p:defaultTextStyle>
  <p:extLst>
    <p:ext uri="{521415D9-36F7-43E2-AB2F-B90AF26B5E84}">
      <p14:sectionLst xmlns:p14="http://schemas.microsoft.com/office/powerpoint/2010/main">
        <p14:section name="默认节" id="{09FEF1EC-CCC6-48EF-9D25-DCE8CFDDD249}">
          <p14:sldIdLst>
            <p14:sldId id="1247"/>
            <p14:sldId id="1248"/>
            <p14:sldId id="258"/>
            <p14:sldId id="259"/>
            <p14:sldId id="1250"/>
            <p14:sldId id="1251"/>
            <p14:sldId id="1214"/>
            <p14:sldId id="1158"/>
            <p14:sldId id="1254"/>
            <p14:sldId id="1249"/>
            <p14:sldId id="1256"/>
            <p14:sldId id="1255"/>
            <p14:sldId id="1338"/>
            <p14:sldId id="1297"/>
            <p14:sldId id="1298"/>
            <p14:sldId id="1300"/>
            <p14:sldId id="1301"/>
            <p14:sldId id="1302"/>
            <p14:sldId id="1303"/>
            <p14:sldId id="1305"/>
            <p14:sldId id="1304"/>
            <p14:sldId id="1306"/>
            <p14:sldId id="1307"/>
            <p14:sldId id="1308"/>
            <p14:sldId id="1309"/>
            <p14:sldId id="1310"/>
            <p14:sldId id="1313"/>
            <p14:sldId id="1314"/>
            <p14:sldId id="1315"/>
            <p14:sldId id="1316"/>
            <p14:sldId id="938"/>
          </p14:sldIdLst>
        </p14:section>
      </p14:sectionLst>
    </p:ext>
    <p:ext uri="{EFAFB233-063F-42B5-8137-9DF3F51BA10A}">
      <p15:sldGuideLst xmlns:p15="http://schemas.microsoft.com/office/powerpoint/2012/main">
        <p15:guide id="1" orient="horz" pos="2347"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申 怡然" initials="申"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4FB5"/>
    <a:srgbClr val="333399"/>
    <a:srgbClr val="B4C7E7"/>
    <a:srgbClr val="FF1F34"/>
    <a:srgbClr val="F7BF9A"/>
    <a:srgbClr val="A9A9A9"/>
    <a:srgbClr val="FFD300"/>
    <a:srgbClr val="ADD8E7"/>
    <a:srgbClr val="ECF7F9"/>
    <a:srgbClr val="0070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523" autoAdjust="0"/>
  </p:normalViewPr>
  <p:slideViewPr>
    <p:cSldViewPr snapToGrid="0" showGuides="1">
      <p:cViewPr varScale="1">
        <p:scale>
          <a:sx n="86" d="100"/>
          <a:sy n="86" d="100"/>
        </p:scale>
        <p:origin x="828" y="96"/>
      </p:cViewPr>
      <p:guideLst>
        <p:guide orient="horz" pos="2347"/>
        <p:guide pos="3840"/>
      </p:guideLst>
    </p:cSldViewPr>
  </p:slideViewPr>
  <p:notesTextViewPr>
    <p:cViewPr>
      <p:scale>
        <a:sx n="1" d="1"/>
        <a:sy n="1" d="1"/>
      </p:scale>
      <p:origin x="0" y="0"/>
    </p:cViewPr>
  </p:notesTextViewPr>
  <p:sorterViewPr>
    <p:cViewPr>
      <p:scale>
        <a:sx n="100" d="100"/>
        <a:sy n="100" d="100"/>
      </p:scale>
      <p:origin x="0" y="493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2" Type="http://schemas.openxmlformats.org/officeDocument/2006/relationships/tags" Target="tags/tag165.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C5480762-AE71-2E4B-AB3C-0456A7E0FD82}"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5382A283-E628-554F-9841-77A097225C21}"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3FBA2E1A-ACAA-1C47-A2D8-FBD5424A9F9B}"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二级</a:t>
            </a:r>
            <a:endParaRPr lang="zh-CN" altLang="en-US" noProof="0"/>
          </a:p>
          <a:p>
            <a:pPr lvl="2"/>
            <a:r>
              <a:rPr lang="zh-CN" altLang="en-US" noProof="0"/>
              <a:t>三级</a:t>
            </a:r>
            <a:endParaRPr lang="zh-CN" altLang="en-US" noProof="0"/>
          </a:p>
          <a:p>
            <a:pPr lvl="3"/>
            <a:r>
              <a:rPr lang="zh-CN" altLang="en-US" noProof="0"/>
              <a:t>四级</a:t>
            </a:r>
            <a:endParaRPr lang="zh-CN" altLang="en-US" noProof="0"/>
          </a:p>
          <a:p>
            <a:pPr lvl="4"/>
            <a:r>
              <a:rPr lang="zh-CN" altLang="en-US" noProof="0"/>
              <a:t>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幻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1717F7BF-5D9F-DE40-839F-F195737F771F}"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kumimoji="1" sz="1200" kern="1200">
        <a:solidFill>
          <a:schemeClr val="tx1"/>
        </a:solidFill>
        <a:latin typeface="+mn-lt"/>
        <a:ea typeface="+mn-ea"/>
        <a:cs typeface="宋体" panose="02010600030101010101" pitchFamily="2" charset="-122"/>
      </a:defRPr>
    </a:lvl1pPr>
    <a:lvl2pPr marL="457200" algn="l" defTabSz="457200" rtl="0" fontAlgn="base">
      <a:spcBef>
        <a:spcPct val="30000"/>
      </a:spcBef>
      <a:spcAft>
        <a:spcPct val="0"/>
      </a:spcAft>
      <a:defRPr kumimoji="1" sz="1200" kern="1200">
        <a:solidFill>
          <a:schemeClr val="tx1"/>
        </a:solidFill>
        <a:latin typeface="+mn-lt"/>
        <a:ea typeface="+mn-ea"/>
        <a:cs typeface="+mn-cs"/>
      </a:defRPr>
    </a:lvl2pPr>
    <a:lvl3pPr marL="914400" algn="l" defTabSz="457200" rtl="0" fontAlgn="base">
      <a:spcBef>
        <a:spcPct val="30000"/>
      </a:spcBef>
      <a:spcAft>
        <a:spcPct val="0"/>
      </a:spcAft>
      <a:defRPr kumimoji="1" sz="1200" kern="1200">
        <a:solidFill>
          <a:schemeClr val="tx1"/>
        </a:solidFill>
        <a:latin typeface="+mn-lt"/>
        <a:ea typeface="+mn-ea"/>
        <a:cs typeface="+mn-cs"/>
      </a:defRPr>
    </a:lvl3pPr>
    <a:lvl4pPr marL="1371600" algn="l" defTabSz="457200" rtl="0" fontAlgn="base">
      <a:spcBef>
        <a:spcPct val="30000"/>
      </a:spcBef>
      <a:spcAft>
        <a:spcPct val="0"/>
      </a:spcAft>
      <a:defRPr kumimoji="1" sz="1200" kern="1200">
        <a:solidFill>
          <a:schemeClr val="tx1"/>
        </a:solidFill>
        <a:latin typeface="+mn-lt"/>
        <a:ea typeface="+mn-ea"/>
        <a:cs typeface="+mn-cs"/>
      </a:defRPr>
    </a:lvl4pPr>
    <a:lvl5pPr marL="1828800" algn="l" defTabSz="457200" rtl="0" fontAlgn="base">
      <a:spcBef>
        <a:spcPct val="30000"/>
      </a:spcBef>
      <a:spcAft>
        <a:spcPct val="0"/>
      </a:spcAft>
      <a:defRPr kumimoji="1"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dirty="0"/>
              <a:t>Hello everyone. I’m  Xiaolei Sun from Chinese Academy of Sciences. My topic is </a:t>
            </a:r>
            <a:r>
              <a:rPr dirty="0"/>
              <a:t>Climate events matter in the global natural gas market</a:t>
            </a:r>
            <a:r>
              <a:rPr lang="en-US" dirty="0"/>
              <a:t>.</a:t>
            </a:r>
            <a:endParaRPr lang="en-US" dirty="0"/>
          </a:p>
        </p:txBody>
      </p:sp>
      <p:sp>
        <p:nvSpPr>
          <p:cNvPr id="4" name="灯片编号占位符 3"/>
          <p:cNvSpPr>
            <a:spLocks noGrp="1"/>
          </p:cNvSpPr>
          <p:nvPr>
            <p:ph type="sldNum" sz="quarter" idx="5"/>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幻灯片图像占位符 1"/>
          <p:cNvSpPr>
            <a:spLocks noGrp="1" noRot="1" noChangeAspect="1" noChangeArrowheads="1" noTextEdit="1"/>
          </p:cNvSpPr>
          <p:nvPr>
            <p:ph type="sldImg" idx="2"/>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文本占位符 2"/>
          <p:cNvSpPr>
            <a:spLocks noGrp="1" noChangeArrowheads="1"/>
          </p:cNvSpPr>
          <p:nvPr>
            <p:ph type="body" idx="3"/>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algn="l" rtl="0" eaLnBrk="1" fontAlgn="ctr" latinLnBrk="0" hangingPunct="1">
              <a:spcBef>
                <a:spcPts val="0"/>
              </a:spcBef>
              <a:spcAft>
                <a:spcPts val="0"/>
              </a:spcAft>
            </a:pPr>
            <a:endParaRPr sz="1800" b="0" i="0" u="none" strike="noStrike" dirty="0"/>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algn="l" rtl="0" eaLnBrk="1" fontAlgn="ctr" latinLnBrk="0" hangingPunct="1">
              <a:spcBef>
                <a:spcPts val="0"/>
              </a:spcBef>
              <a:spcAft>
                <a:spcPts val="0"/>
              </a:spcAft>
            </a:pPr>
            <a:r>
              <a:rPr sz="1800" b="0" i="0" u="none" strike="noStrike" dirty="0"/>
              <a:t>The indicators cover four </a:t>
            </a:r>
            <a:r>
              <a:rPr lang="en-US" sz="1800" b="0" i="0" u="none" strike="noStrike" dirty="0"/>
              <a:t>aspects</a:t>
            </a:r>
            <a:r>
              <a:rPr sz="1800" b="0" i="0" u="none" strike="noStrike" dirty="0"/>
              <a:t>, which include both fundamental factors and speculative factors as traditional determinants of natural gas prices. In addition, to address the research questions of this study, new factors such as climate factors have been included.</a:t>
            </a:r>
            <a:endParaRPr sz="1800" b="0" i="0" u="none" strike="noStrike" dirty="0"/>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marL="0" marR="0" lvl="0" indent="0" algn="l" defTabSz="457200" rtl="0" eaLnBrk="1" fontAlgn="base" latinLnBrk="0" hangingPunct="1">
              <a:lnSpc>
                <a:spcPct val="100000"/>
              </a:lnSpc>
              <a:spcBef>
                <a:spcPct val="30000"/>
              </a:spcBef>
              <a:spcAft>
                <a:spcPct val="0"/>
              </a:spcAft>
              <a:buClrTx/>
              <a:buSzTx/>
              <a:buFontTx/>
              <a:buNone/>
              <a:defRPr/>
            </a:pPr>
            <a:r>
              <a:rPr lang="zh-CN" dirty="0">
                <a:latin typeface="微软雅黑" panose="020B0503020204020204" charset="-122"/>
                <a:ea typeface="微软雅黑" panose="020B0503020204020204" charset="-122"/>
                <a:sym typeface="+mn-ea"/>
              </a:rPr>
              <a:t>Next, we present the empirical results. </a:t>
            </a:r>
            <a:endParaRPr lang="zh-CN" dirty="0">
              <a:latin typeface="微软雅黑" panose="020B0503020204020204" charset="-122"/>
              <a:ea typeface="微软雅黑" panose="020B0503020204020204" charset="-122"/>
              <a:sym typeface="+mn-ea"/>
            </a:endParaRPr>
          </a:p>
          <a:p>
            <a:pPr marL="0" marR="0" lvl="0" indent="0" algn="l" defTabSz="457200" rtl="0" eaLnBrk="1" fontAlgn="base" latinLnBrk="0" hangingPunct="1">
              <a:lnSpc>
                <a:spcPct val="100000"/>
              </a:lnSpc>
              <a:spcBef>
                <a:spcPct val="30000"/>
              </a:spcBef>
              <a:spcAft>
                <a:spcPct val="0"/>
              </a:spcAft>
              <a:buClrTx/>
              <a:buSzTx/>
              <a:buFontTx/>
              <a:buNone/>
              <a:defRPr/>
            </a:pPr>
            <a:endParaRPr lang="zh-CN" altLang="en-US" dirty="0">
              <a:latin typeface="华文楷体" panose="02010600040101010101" pitchFamily="2" charset="-122"/>
              <a:ea typeface="华文楷体" panose="02010600040101010101" pitchFamily="2" charset="-122"/>
              <a:cs typeface="微软雅黑" panose="020B0503020204020204" charset="-122"/>
              <a:sym typeface="+mn-ea"/>
            </a:endParaRPr>
          </a:p>
          <a:p>
            <a:endParaRPr lang="zh-CN" altLang="en-US"/>
          </a:p>
        </p:txBody>
      </p:sp>
      <p:sp>
        <p:nvSpPr>
          <p:cNvPr id="4" name="灯片编号占位符 3"/>
          <p:cNvSpPr>
            <a:spLocks noGrp="1"/>
          </p:cNvSpPr>
          <p:nvPr>
            <p:ph type="sldNum" sz="quarter" idx="5"/>
          </p:nvPr>
        </p:nvSpPr>
        <p:spPr/>
        <p:txBody>
          <a:bodyPr/>
          <a:p>
            <a:pPr>
              <a:defRPr/>
            </a:pPr>
            <a:fld id="{1717F7BF-5D9F-DE40-839F-F195737F771F}"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defRPr/>
            </a:pPr>
            <a:r>
              <a:rPr lang="en-US" dirty="0"/>
              <a:t>Next, we further analyze the t</a:t>
            </a:r>
            <a:r>
              <a:rPr lang="zh-CN" altLang="en-US" dirty="0">
                <a:cs typeface="+mn-ea"/>
                <a:sym typeface="+mn-lt"/>
              </a:rPr>
              <a:t>hree types of heterogeneity in the impacts of extreme climate events</a:t>
            </a:r>
            <a:r>
              <a:rPr lang="en-US" altLang="zh-CN" dirty="0">
                <a:cs typeface="+mn-ea"/>
                <a:sym typeface="+mn-lt"/>
              </a:rPr>
              <a:t>.</a:t>
            </a:r>
            <a:endParaRPr lang="en-US" altLang="zh-CN" dirty="0">
              <a:cs typeface="+mn-ea"/>
              <a:sym typeface="+mn-lt"/>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pPr>
            <a:r>
              <a:rPr lang="zh-CN" altLang="zh-CN" sz="1800" kern="100" dirty="0">
                <a:effectLst/>
                <a:latin typeface="Calibri" panose="020F0502020204030204" charset="0"/>
                <a:ea typeface="宋体" panose="02010600030101010101" pitchFamily="2" charset="-122"/>
                <a:cs typeface="Times New Roman" panose="02020603050405020304" pitchFamily="18" charset="0"/>
                <a:sym typeface="+mn-ea"/>
              </a:rPr>
              <a:t>First is the heterogeneity in </a:t>
            </a:r>
            <a:r>
              <a:rPr lang="en-US" altLang="zh-CN" sz="1800" dirty="0">
                <a:cs typeface="+mn-ea"/>
                <a:sym typeface="+mn-lt"/>
              </a:rPr>
              <a:t>event types</a:t>
            </a:r>
            <a:r>
              <a:rPr lang="zh-CN" altLang="zh-CN" sz="1800" kern="100" dirty="0">
                <a:effectLst/>
                <a:latin typeface="Calibri" panose="020F0502020204030204" charset="0"/>
                <a:ea typeface="宋体" panose="02010600030101010101" pitchFamily="2" charset="-122"/>
                <a:cs typeface="Times New Roman" panose="02020603050405020304" pitchFamily="18" charset="0"/>
                <a:sym typeface="+mn-ea"/>
              </a:rPr>
              <a:t>.</a:t>
            </a:r>
            <a:r>
              <a:rPr lang="en-US" altLang="zh-CN" sz="1800" kern="100" dirty="0">
                <a:effectLst/>
                <a:latin typeface="Calibri" panose="020F0502020204030204" charset="0"/>
                <a:ea typeface="宋体" panose="02010600030101010101" pitchFamily="2" charset="-122"/>
                <a:cs typeface="Times New Roman" panose="02020603050405020304" pitchFamily="18" charset="0"/>
                <a:sym typeface="+mn-ea"/>
              </a:rPr>
              <a:t> </a:t>
            </a:r>
            <a:endParaRPr lang="en-US" altLang="zh-CN" sz="1800" kern="100" dirty="0">
              <a:effectLst/>
              <a:latin typeface="Calibri" panose="020F0502020204030204" charset="0"/>
              <a:ea typeface="宋体" panose="02010600030101010101" pitchFamily="2" charset="-122"/>
              <a:cs typeface="Times New Roman" panose="02020603050405020304" pitchFamily="18" charset="0"/>
              <a:sym typeface="+mn-ea"/>
            </a:endParaRPr>
          </a:p>
          <a:p>
            <a:pPr algn="just">
              <a:lnSpc>
                <a:spcPct val="150000"/>
              </a:lnSpc>
            </a:pPr>
            <a:endParaRPr lang="en-US" altLang="zh-CN" sz="1800" b="0" kern="100" dirty="0">
              <a:effectLst/>
              <a:latin typeface="Calibri" panose="020F0502020204030204" charset="0"/>
              <a:ea typeface="宋体"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150000"/>
              </a:lnSpc>
            </a:pPr>
            <a:endParaRPr lang="zh-CN" sz="1800" kern="100" dirty="0">
              <a:cs typeface="Times New Roman" panose="02020603050405020304" pitchFamily="18" charset="0"/>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fontAlgn="base" latinLnBrk="0" hangingPunct="1">
              <a:lnSpc>
                <a:spcPct val="100000"/>
              </a:lnSpc>
              <a:spcBef>
                <a:spcPct val="30000"/>
              </a:spcBef>
              <a:spcAft>
                <a:spcPct val="0"/>
              </a:spcAft>
              <a:buClrTx/>
              <a:buSzTx/>
              <a:buFontTx/>
              <a:buNone/>
              <a:defRPr/>
            </a:pPr>
            <a:r>
              <a:rPr lang="zh-CN" altLang="en-US">
                <a:latin typeface="华文楷体" panose="02010600040101010101" pitchFamily="2" charset="-122"/>
                <a:ea typeface="华文楷体" panose="02010600040101010101" pitchFamily="2" charset="-122"/>
                <a:sym typeface="+mn-ea"/>
              </a:rPr>
              <a:t>To visually demonstrate the heterogeneity of different event types' impact, we selected </a:t>
            </a:r>
            <a:r>
              <a:rPr lang="en-US" altLang="zh-CN" dirty="0">
                <a:cs typeface="+mn-ea"/>
                <a:sym typeface="+mn-lt"/>
              </a:rPr>
              <a:t>Top 50 </a:t>
            </a:r>
            <a:r>
              <a:rPr lang="en-US" altLang="zh-CN" b="1" kern="100" dirty="0">
                <a:solidFill>
                  <a:srgbClr val="333399"/>
                </a:solidFill>
                <a:cs typeface="+mn-ea"/>
                <a:sym typeface="+mn-lt"/>
              </a:rPr>
              <a:t>high-damage </a:t>
            </a:r>
            <a:r>
              <a:rPr lang="en-US" altLang="zh-CN" dirty="0">
                <a:cs typeface="+mn-ea"/>
                <a:sym typeface="+mn-lt"/>
              </a:rPr>
              <a:t>events and Top 50 </a:t>
            </a:r>
            <a:r>
              <a:rPr lang="en-US" altLang="zh-CN" b="1" kern="100" dirty="0">
                <a:solidFill>
                  <a:srgbClr val="333399"/>
                </a:solidFill>
                <a:cs typeface="+mn-ea"/>
                <a:sym typeface="+mn-lt"/>
              </a:rPr>
              <a:t>high peak </a:t>
            </a:r>
            <a:r>
              <a:rPr lang="en-US" altLang="zh-CN" dirty="0">
                <a:cs typeface="+mn-ea"/>
                <a:sym typeface="+mn-lt"/>
              </a:rPr>
              <a:t>CAR events</a:t>
            </a:r>
            <a:endParaRPr lang="zh-CN" altLang="en-US" dirty="0">
              <a:latin typeface="+mn-lt"/>
              <a:ea typeface="+mn-ea"/>
              <a:cs typeface="+mn-ea"/>
              <a:sym typeface="+mn-lt"/>
            </a:endParaRPr>
          </a:p>
          <a:p>
            <a:pPr marL="0" marR="0" lvl="0" indent="0" algn="just" defTabSz="457200" rtl="0" eaLnBrk="1" fontAlgn="base" latinLnBrk="0" hangingPunct="1">
              <a:lnSpc>
                <a:spcPct val="100000"/>
              </a:lnSpc>
              <a:spcBef>
                <a:spcPct val="30000"/>
              </a:spcBef>
              <a:spcAft>
                <a:spcPct val="0"/>
              </a:spcAft>
              <a:buClrTx/>
              <a:buSzTx/>
              <a:buFontTx/>
              <a:buNone/>
              <a:defRPr/>
            </a:pPr>
            <a:endParaRPr lang="en-US" altLang="zh-CN">
              <a:latin typeface="华文楷体" panose="02010600040101010101" pitchFamily="2" charset="-122"/>
              <a:ea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fontAlgn="base" latinLnBrk="0" hangingPunct="1">
              <a:lnSpc>
                <a:spcPct val="100000"/>
              </a:lnSpc>
              <a:spcBef>
                <a:spcPct val="30000"/>
              </a:spcBef>
              <a:spcAft>
                <a:spcPct val="0"/>
              </a:spcAft>
              <a:buClrTx/>
              <a:buSzTx/>
              <a:buFontTx/>
              <a:buNone/>
              <a:defRPr/>
            </a:pPr>
            <a:endParaRPr lang="zh-CN" dirty="0">
              <a:solidFill>
                <a:srgbClr val="0070C4"/>
              </a:solidFill>
              <a:latin typeface="微软雅黑" panose="020B0503020204020204" charset="-122"/>
              <a:ea typeface="微软雅黑" panose="020B0503020204020204" charset="-122"/>
              <a:cs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fontAlgn="base" latinLnBrk="0" hangingPunct="1">
              <a:lnSpc>
                <a:spcPct val="100000"/>
              </a:lnSpc>
              <a:spcBef>
                <a:spcPct val="30000"/>
              </a:spcBef>
              <a:spcAft>
                <a:spcPct val="0"/>
              </a:spcAft>
              <a:buClrTx/>
              <a:buSzTx/>
              <a:buFontTx/>
              <a:buNone/>
              <a:defRPr/>
            </a:pPr>
            <a:r>
              <a:rPr lang="zh-CN" altLang="en-US">
                <a:latin typeface="华文楷体" panose="02010600040101010101" pitchFamily="2" charset="-122"/>
                <a:ea typeface="华文楷体" panose="02010600040101010101" pitchFamily="2" charset="-122"/>
                <a:sym typeface="+mn-ea"/>
              </a:rPr>
              <a:t>Furthermore, by comparing the two graphs, it can be observed that the </a:t>
            </a:r>
            <a:r>
              <a:rPr lang="en-US" altLang="zh-CN">
                <a:latin typeface="华文楷体" panose="02010600040101010101" pitchFamily="2" charset="-122"/>
                <a:ea typeface="华文楷体" panose="02010600040101010101" pitchFamily="2" charset="-122"/>
                <a:sym typeface="+mn-ea"/>
              </a:rPr>
              <a:t>e</a:t>
            </a:r>
            <a:r>
              <a:rPr lang="en-US" altLang="zh-CN" dirty="0">
                <a:cs typeface="+mn-ea"/>
                <a:sym typeface="+mn-lt"/>
              </a:rPr>
              <a:t>vent with the greatest economic loss is not necessarily the most sensitive in terms of market reaction.</a:t>
            </a:r>
            <a:endParaRPr lang="en-US" altLang="zh-CN" dirty="0">
              <a:latin typeface="+mn-lt"/>
              <a:ea typeface="+mn-ea"/>
              <a:cs typeface="+mn-ea"/>
              <a:sym typeface="+mn-lt"/>
            </a:endParaRPr>
          </a:p>
          <a:p>
            <a:pPr marL="0" marR="0" lvl="0" indent="0" algn="just" defTabSz="457200" rtl="0" eaLnBrk="1" fontAlgn="base" latinLnBrk="0" hangingPunct="1">
              <a:lnSpc>
                <a:spcPct val="100000"/>
              </a:lnSpc>
              <a:spcBef>
                <a:spcPct val="30000"/>
              </a:spcBef>
              <a:spcAft>
                <a:spcPct val="0"/>
              </a:spcAft>
              <a:buClrTx/>
              <a:buSzTx/>
              <a:buFontTx/>
              <a:buNone/>
              <a:defRPr/>
            </a:pPr>
            <a:r>
              <a:rPr lang="zh-CN" altLang="en-US">
                <a:latin typeface="华文楷体" panose="02010600040101010101" pitchFamily="2" charset="-122"/>
                <a:ea typeface="华文楷体" panose="02010600040101010101" pitchFamily="2" charset="-122"/>
                <a:sym typeface="+mn-ea"/>
              </a:rPr>
              <a:t>This is because flood-affected areas have a large economic scale but are located far away from the natural gas production and delivery centers. Therefore, despite incurring significant economic losses, they do not have a major impact on the natural gas market.</a:t>
            </a:r>
            <a:endParaRPr lang="zh-CN" altLang="en-US">
              <a:latin typeface="华文楷体" panose="02010600040101010101" pitchFamily="2" charset="-122"/>
              <a:ea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sz="1800" dirty="0">
                <a:latin typeface="微软雅黑" panose="020B0503020204020204" charset="-122"/>
                <a:ea typeface="微软雅黑" panose="020B0503020204020204" charset="-122"/>
                <a:sym typeface="+mn-ea"/>
              </a:rPr>
              <a:t>In 2022 , there have been over </a:t>
            </a:r>
            <a:r>
              <a:rPr lang="en-US" sz="1800" dirty="0">
                <a:latin typeface="微软雅黑" panose="020B0503020204020204" charset="-122"/>
                <a:ea typeface="微软雅黑" panose="020B0503020204020204" charset="-122"/>
                <a:sym typeface="+mn-ea"/>
              </a:rPr>
              <a:t>three hundrud</a:t>
            </a:r>
            <a:r>
              <a:rPr sz="1800" dirty="0">
                <a:latin typeface="微软雅黑" panose="020B0503020204020204" charset="-122"/>
                <a:ea typeface="微软雅黑" panose="020B0503020204020204" charset="-122"/>
                <a:sym typeface="+mn-ea"/>
              </a:rPr>
              <a:t> extreme climate events worldwide, impacting millions of people and causing billions of dollars in damages.</a:t>
            </a:r>
            <a:endParaRPr sz="1800" dirty="0">
              <a:latin typeface="微软雅黑" panose="020B0503020204020204" charset="-122"/>
              <a:ea typeface="微软雅黑" panose="020B0503020204020204" charset="-122"/>
              <a:sym typeface="+mn-ea"/>
            </a:endParaRPr>
          </a:p>
          <a:p>
            <a:endParaRPr sz="1800" dirty="0">
              <a:latin typeface="微软雅黑" panose="020B0503020204020204" charset="-122"/>
              <a:ea typeface="微软雅黑" panose="020B0503020204020204" charset="-122"/>
              <a:sym typeface="+mn-ea"/>
            </a:endParaRPr>
          </a:p>
          <a:p>
            <a:endParaRPr sz="1800" dirty="0">
              <a:latin typeface="微软雅黑" panose="020B0503020204020204" charset="-122"/>
              <a:ea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defRPr/>
            </a:pPr>
            <a:r>
              <a:rPr lang="zh-CN"/>
              <a:t>Since events with the highest economic losses are not necessarily the most sensitive to market reactions, we further explore what factors drive market reactions after extreme </a:t>
            </a:r>
            <a:r>
              <a:rPr lang="en-US" altLang="zh-CN"/>
              <a:t>climate</a:t>
            </a:r>
            <a:r>
              <a:rPr lang="zh-CN"/>
              <a:t> events occur?</a:t>
            </a:r>
            <a:endParaRPr lang="zh-CN"/>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gn="just">
              <a:buFont typeface="Wingdings" panose="05000000000000000000" charset="0"/>
              <a:buNone/>
            </a:pPr>
            <a:r>
              <a:rPr lang="en-US" altLang="zh-CN">
                <a:latin typeface="华文楷体" panose="02010600040101010101" pitchFamily="2" charset="-122"/>
                <a:ea typeface="华文楷体" panose="02010600040101010101" pitchFamily="2" charset="-122"/>
                <a:cs typeface="华文楷体" panose="02010600040101010101" pitchFamily="2" charset="-122"/>
                <a:sym typeface="+mn-ea"/>
              </a:rPr>
              <a:t>We conducted regression analysis from four dimensions: fundamental factors, speculative factors, climate factors, and event factors.</a:t>
            </a:r>
            <a:endParaRPr lang="en-US" altLang="zh-CN">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gn="just">
              <a:buFont typeface="Wingdings" panose="05000000000000000000" charset="0"/>
              <a:buNone/>
            </a:pPr>
            <a:r>
              <a:rPr lang="en-US" altLang="zh-CN">
                <a:latin typeface="华文楷体" panose="02010600040101010101" pitchFamily="2" charset="-122"/>
                <a:ea typeface="华文楷体" panose="02010600040101010101" pitchFamily="2" charset="-122"/>
                <a:cs typeface="华文楷体" panose="02010600040101010101" pitchFamily="2" charset="-122"/>
                <a:sym typeface="+mn-ea"/>
              </a:rPr>
              <a:t>Among the traditional determinant factors, Firstly, the impact of oil price returns on the highest abnormal returns is not significant. </a:t>
            </a:r>
            <a:endParaRPr lang="en-US" altLang="zh-CN">
              <a:latin typeface="华文楷体" panose="02010600040101010101" pitchFamily="2" charset="-122"/>
              <a:ea typeface="华文楷体" panose="02010600040101010101" pitchFamily="2" charset="-122"/>
              <a:cs typeface="华文楷体" panose="02010600040101010101" pitchFamily="2" charset="-122"/>
              <a:sym typeface="+mn-ea"/>
            </a:endParaRPr>
          </a:p>
          <a:p>
            <a:pPr marL="0" indent="0" algn="just">
              <a:buFont typeface="Wingdings" panose="05000000000000000000" charset="0"/>
              <a:buNone/>
            </a:pPr>
            <a:r>
              <a:rPr lang="en-US" altLang="zh-CN">
                <a:latin typeface="华文楷体" panose="02010600040101010101" pitchFamily="2" charset="-122"/>
                <a:ea typeface="华文楷体" panose="02010600040101010101" pitchFamily="2" charset="-122"/>
                <a:cs typeface="华文楷体" panose="02010600040101010101" pitchFamily="2" charset="-122"/>
                <a:sym typeface="+mn-ea"/>
              </a:rPr>
              <a:t>This indicates that the Henry Hub natural gas price has decoupled from the crude oil price, forming a highly market-driven pricing mechanism.</a:t>
            </a:r>
            <a:endParaRPr lang="en-US" altLang="zh-CN">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gn="just">
              <a:buFont typeface="+mj-ea"/>
              <a:buNone/>
            </a:pPr>
            <a:r>
              <a:rPr lang="en-US" altLang="zh-CN" dirty="0">
                <a:cs typeface="+mn-ea"/>
                <a:sym typeface="+mn-lt"/>
              </a:rPr>
              <a:t>Secondly, The impact of the </a:t>
            </a:r>
            <a:r>
              <a:rPr lang="en-US" altLang="zh-CN" b="1" dirty="0">
                <a:solidFill>
                  <a:srgbClr val="333399"/>
                </a:solidFill>
                <a:cs typeface="+mn-ea"/>
                <a:sym typeface="+mn-lt"/>
              </a:rPr>
              <a:t>domestic gas supply and demand gap (gap) </a:t>
            </a:r>
            <a:r>
              <a:rPr lang="en-US" altLang="zh-CN" dirty="0">
                <a:cs typeface="+mn-ea"/>
                <a:sym typeface="+mn-lt"/>
              </a:rPr>
              <a:t>on the peak CAR is not significant.</a:t>
            </a:r>
            <a:endParaRPr lang="en-US" altLang="zh-CN" dirty="0">
              <a:latin typeface="+mn-lt"/>
              <a:ea typeface="+mn-ea"/>
              <a:cs typeface="+mn-ea"/>
              <a:sym typeface="+mn-lt"/>
            </a:endParaRPr>
          </a:p>
          <a:p>
            <a:pPr marL="0" indent="0" algn="just">
              <a:buFont typeface="+mj-ea"/>
              <a:buNone/>
            </a:pPr>
            <a:r>
              <a:rPr lang="en-US" altLang="zh-CN" kern="100" dirty="0">
                <a:cs typeface="+mn-ea"/>
                <a:sym typeface="+mn-lt"/>
              </a:rPr>
              <a:t>Demand gap caused by extreme climate events in each country, which can be compensated for by </a:t>
            </a:r>
            <a:r>
              <a:rPr lang="en-US" altLang="zh-CN" b="1" dirty="0">
                <a:solidFill>
                  <a:srgbClr val="333399"/>
                </a:solidFill>
                <a:cs typeface="+mn-ea"/>
                <a:sym typeface="+mn-lt"/>
              </a:rPr>
              <a:t>international trade.</a:t>
            </a:r>
            <a:endParaRPr lang="zh-CN" altLang="en-US" b="1" dirty="0">
              <a:solidFill>
                <a:srgbClr val="333399"/>
              </a:solidFill>
              <a:latin typeface="+mn-lt"/>
              <a:ea typeface="+mn-ea"/>
              <a:cs typeface="+mn-ea"/>
              <a:sym typeface="+mn-lt"/>
            </a:endParaRPr>
          </a:p>
          <a:p>
            <a:pPr marL="0" indent="0" algn="just">
              <a:buFont typeface="+mj-ea"/>
              <a:buNone/>
            </a:pPr>
            <a:endParaRPr lang="en-US" altLang="zh-CN" dirty="0">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gn="just">
              <a:buFont typeface="+mj-ea"/>
              <a:buNone/>
            </a:pPr>
            <a:r>
              <a:rPr lang="zh-CN" altLang="en-US">
                <a:latin typeface="华文楷体" panose="02010600040101010101" pitchFamily="2" charset="-122"/>
                <a:ea typeface="华文楷体" panose="02010600040101010101" pitchFamily="2" charset="-122"/>
                <a:cs typeface="华文楷体" panose="02010600040101010101" pitchFamily="2" charset="-122"/>
                <a:sym typeface="+mn-ea"/>
              </a:rPr>
              <a:t>In contrast, </a:t>
            </a:r>
            <a:r>
              <a:rPr lang="en-US" altLang="zh-CN" b="1" dirty="0">
                <a:solidFill>
                  <a:srgbClr val="334FB5"/>
                </a:solidFill>
                <a:cs typeface="+mn-ea"/>
                <a:sym typeface="+mn-lt"/>
              </a:rPr>
              <a:t>Trade dependency </a:t>
            </a:r>
            <a:r>
              <a:rPr lang="en-US" altLang="zh-CN" dirty="0">
                <a:cs typeface="+mn-ea"/>
                <a:sym typeface="+mn-lt"/>
              </a:rPr>
              <a:t>has a significant positive impact on the highest abnormal returns.</a:t>
            </a:r>
            <a:endParaRPr lang="en-US" altLang="zh-CN" dirty="0">
              <a:latin typeface="+mn-lt"/>
              <a:ea typeface="+mn-ea"/>
              <a:cs typeface="+mn-ea"/>
              <a:sym typeface="+mn-lt"/>
            </a:endParaRPr>
          </a:p>
          <a:p>
            <a:pPr marL="0" indent="0" algn="just">
              <a:buFont typeface="+mj-ea"/>
              <a:buNone/>
            </a:pPr>
            <a:r>
              <a:rPr lang="en-US" altLang="zh-CN" dirty="0">
                <a:cs typeface="+mn-ea"/>
                <a:sym typeface="+mn-lt"/>
              </a:rPr>
              <a:t>extreme climate events cause fluctuations in natural gas supply and demand, which are transmitted to price changes through international trade.</a:t>
            </a:r>
            <a:endParaRPr lang="zh-CN" altLang="en-US">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gn="just">
              <a:buFont typeface="+mj-ea"/>
              <a:buNone/>
            </a:pPr>
            <a:r>
              <a:rPr lang="en-US" altLang="zh-CN">
                <a:latin typeface="华文楷体" panose="02010600040101010101" pitchFamily="2" charset="-122"/>
                <a:ea typeface="华文楷体" panose="02010600040101010101" pitchFamily="2" charset="-122"/>
                <a:cs typeface="华文楷体" panose="02010600040101010101" pitchFamily="2" charset="-122"/>
                <a:sym typeface="+mn-ea"/>
              </a:rPr>
              <a:t>Fourthly, s</a:t>
            </a:r>
            <a:r>
              <a:rPr lang="en-US" altLang="zh-CN" dirty="0">
                <a:cs typeface="+mn-ea"/>
                <a:sym typeface="+mn-lt"/>
              </a:rPr>
              <a:t>peculative factors (</a:t>
            </a:r>
            <a:r>
              <a:rPr lang="en-US" altLang="zh-CN" b="1" dirty="0">
                <a:solidFill>
                  <a:srgbClr val="334FB5"/>
                </a:solidFill>
                <a:cs typeface="+mn-ea"/>
                <a:sym typeface="+mn-lt"/>
              </a:rPr>
              <a:t>SVI, VIX, position</a:t>
            </a:r>
            <a:r>
              <a:rPr lang="en-US" altLang="zh-CN" dirty="0">
                <a:cs typeface="+mn-ea"/>
                <a:sym typeface="+mn-lt"/>
              </a:rPr>
              <a:t>) all have a significant positive impact on the highest abnormal returns.</a:t>
            </a:r>
            <a:endParaRPr lang="en-US" altLang="zh-CN" dirty="0">
              <a:latin typeface="+mn-lt"/>
              <a:ea typeface="+mn-ea"/>
              <a:cs typeface="+mn-ea"/>
              <a:sym typeface="+mn-lt"/>
            </a:endParaRPr>
          </a:p>
          <a:p>
            <a:pPr marL="0" indent="0" algn="just">
              <a:buFont typeface="+mj-ea"/>
              <a:buNone/>
            </a:pPr>
            <a:r>
              <a:rPr lang="en-US" altLang="zh-CN" dirty="0">
                <a:cs typeface="+mn-ea"/>
                <a:sym typeface="+mn-lt"/>
              </a:rPr>
              <a:t>Natural gas not only has the characteristics of a commodity, but also, against the backdrop of deepening financial attributes of energy, exhibits evident speculative properties.</a:t>
            </a:r>
            <a:endParaRPr lang="zh-CN" altLang="en-US" kern="100" dirty="0">
              <a:latin typeface="+mn-lt"/>
              <a:ea typeface="+mn-ea"/>
              <a:cs typeface="+mn-ea"/>
              <a:sym typeface="+mn-lt"/>
            </a:endParaRPr>
          </a:p>
          <a:p>
            <a:pPr marL="0" indent="0" algn="just">
              <a:buFont typeface="+mj-ea"/>
              <a:buNone/>
            </a:pPr>
            <a:endParaRPr lang="en-US" altLang="zh-CN">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gn="just">
              <a:buFont typeface="Wingdings" panose="05000000000000000000" charset="0"/>
              <a:buNone/>
            </a:pPr>
            <a:r>
              <a:rPr lang="en-US" altLang="zh-CN" kern="100" dirty="0">
                <a:cs typeface="+mn-ea"/>
                <a:sym typeface="+mn-lt"/>
              </a:rPr>
              <a:t>Magnitude of the </a:t>
            </a:r>
            <a:r>
              <a:rPr lang="en-US" altLang="zh-CN" b="1" kern="100" dirty="0">
                <a:solidFill>
                  <a:srgbClr val="333399"/>
                </a:solidFill>
                <a:cs typeface="+mn-ea"/>
                <a:sym typeface="+mn-lt"/>
              </a:rPr>
              <a:t>event damage</a:t>
            </a:r>
            <a:r>
              <a:rPr lang="en-US" altLang="zh-CN" kern="100" dirty="0">
                <a:cs typeface="+mn-ea"/>
                <a:sym typeface="+mn-lt"/>
              </a:rPr>
              <a:t> does not significantly affect the value of the peak CAR </a:t>
            </a:r>
            <a:r>
              <a:rPr lang="en-US" altLang="zh-CN" dirty="0">
                <a:cs typeface="+mn-ea"/>
                <a:sym typeface="+mn-lt"/>
              </a:rPr>
              <a:t>extreme climate events of high damage do not necessarily have the most sensitive market reactions.</a:t>
            </a:r>
            <a:endParaRPr lang="en-US" altLang="zh-CN" dirty="0">
              <a:latin typeface="+mn-lt"/>
              <a:ea typeface="+mn-ea"/>
              <a:cs typeface="+mn-ea"/>
              <a:sym typeface="+mn-lt"/>
            </a:endParaRPr>
          </a:p>
          <a:p>
            <a:pPr marL="0" indent="266700" algn="just"/>
            <a:endParaRPr lang="en-US" altLang="zh-CN" kern="100" dirty="0">
              <a:latin typeface="+mn-lt"/>
              <a:ea typeface="+mn-ea"/>
              <a:cs typeface="+mn-ea"/>
              <a:sym typeface="+mn-lt"/>
            </a:endParaRPr>
          </a:p>
          <a:p>
            <a:pPr marL="0" indent="0" algn="just">
              <a:buFont typeface="Wingdings" panose="05000000000000000000" charset="0"/>
              <a:buNone/>
            </a:pPr>
            <a:endParaRPr lang="zh-CN" altLang="en-US">
              <a:latin typeface="华文楷体" panose="02010600040101010101" pitchFamily="2" charset="-122"/>
              <a:ea typeface="华文楷体" panose="02010600040101010101" pitchFamily="2" charset="-122"/>
              <a:cs typeface="华文楷体" panose="0201060004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defRPr/>
            </a:pPr>
            <a:r>
              <a:rPr lang="zh-CN" altLang="en-US" dirty="0">
                <a:latin typeface="微软雅黑" panose="020B0503020204020204" charset="-122"/>
                <a:ea typeface="微软雅黑" panose="020B0503020204020204" charset="-122"/>
                <a:cs typeface="微软雅黑" panose="020B0503020204020204" charset="-122"/>
                <a:sym typeface="+mn-ea"/>
              </a:rPr>
              <a:t>In particular, the unique indicators incorporated in this study indicate that climate preparedness has a significant negative impact on the highest abnormal returns.</a:t>
            </a:r>
            <a:endParaRPr lang="zh-CN" altLang="en-US" dirty="0">
              <a:latin typeface="微软雅黑" panose="020B0503020204020204" charset="-122"/>
              <a:ea typeface="微软雅黑" panose="020B0503020204020204" charset="-122"/>
              <a:cs typeface="微软雅黑" panose="020B0503020204020204" charset="-122"/>
              <a:sym typeface="+mn-ea"/>
            </a:endParaRPr>
          </a:p>
          <a:p>
            <a:pPr marL="0" marR="0" lvl="0" indent="0" algn="l" defTabSz="457200" rtl="0" eaLnBrk="1" fontAlgn="base" latinLnBrk="0" hangingPunct="1">
              <a:lnSpc>
                <a:spcPct val="100000"/>
              </a:lnSpc>
              <a:spcBef>
                <a:spcPct val="30000"/>
              </a:spcBef>
              <a:spcAft>
                <a:spcPct val="0"/>
              </a:spcAft>
              <a:buClrTx/>
              <a:buSzTx/>
              <a:buFontTx/>
              <a:buNone/>
              <a:defRPr/>
            </a:pPr>
            <a:r>
              <a:rPr lang="zh-CN" altLang="en-US" dirty="0">
                <a:latin typeface="微软雅黑" panose="020B0503020204020204" charset="-122"/>
                <a:ea typeface="微软雅黑" panose="020B0503020204020204" charset="-122"/>
                <a:cs typeface="微软雅黑" panose="020B0503020204020204" charset="-122"/>
                <a:sym typeface="+mn-ea"/>
              </a:rPr>
              <a:t>This enlightens us that although extreme </a:t>
            </a:r>
            <a:r>
              <a:rPr lang="en-US" altLang="zh-CN" dirty="0">
                <a:latin typeface="微软雅黑" panose="020B0503020204020204" charset="-122"/>
                <a:ea typeface="微软雅黑" panose="020B0503020204020204" charset="-122"/>
                <a:cs typeface="微软雅黑" panose="020B0503020204020204" charset="-122"/>
                <a:sym typeface="+mn-ea"/>
              </a:rPr>
              <a:t>climate</a:t>
            </a:r>
            <a:r>
              <a:rPr lang="zh-CN" altLang="en-US" dirty="0">
                <a:latin typeface="微软雅黑" panose="020B0503020204020204" charset="-122"/>
                <a:ea typeface="微软雅黑" panose="020B0503020204020204" charset="-122"/>
                <a:cs typeface="微软雅黑" panose="020B0503020204020204" charset="-122"/>
                <a:sym typeface="+mn-ea"/>
              </a:rPr>
              <a:t> events have increasingly serious consequences and challenges for production and livelihood, investment in disaster preparedness and efforts to take climate adaptation actions can help us better cope with the negative impacts caused by extrem</a:t>
            </a:r>
            <a:r>
              <a:rPr lang="en-US" altLang="zh-CN" dirty="0">
                <a:latin typeface="微软雅黑" panose="020B0503020204020204" charset="-122"/>
                <a:ea typeface="微软雅黑" panose="020B0503020204020204" charset="-122"/>
                <a:cs typeface="微软雅黑" panose="020B0503020204020204" charset="-122"/>
                <a:sym typeface="+mn-ea"/>
              </a:rPr>
              <a:t>e climate</a:t>
            </a:r>
            <a:r>
              <a:rPr lang="zh-CN" altLang="en-US" dirty="0">
                <a:latin typeface="微软雅黑" panose="020B0503020204020204" charset="-122"/>
                <a:ea typeface="微软雅黑" panose="020B0503020204020204" charset="-122"/>
                <a:cs typeface="微软雅黑" panose="020B0503020204020204" charset="-122"/>
                <a:sym typeface="+mn-ea"/>
              </a:rPr>
              <a:t>.</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defRPr/>
            </a:pPr>
            <a:r>
              <a:rPr lang="zh-CN" sz="1800">
                <a:sym typeface="+mn-ea"/>
              </a:rPr>
              <a:t>Finally, this article employs three methods for robustness testing. </a:t>
            </a:r>
            <a:endParaRPr lang="zh-CN" sz="1800"/>
          </a:p>
          <a:p>
            <a:pPr marL="0" marR="0" lvl="0" indent="0" algn="l" defTabSz="457200" rtl="0" eaLnBrk="1" fontAlgn="base" latinLnBrk="0" hangingPunct="1">
              <a:lnSpc>
                <a:spcPct val="100000"/>
              </a:lnSpc>
              <a:spcBef>
                <a:spcPct val="30000"/>
              </a:spcBef>
              <a:spcAft>
                <a:spcPct val="0"/>
              </a:spcAft>
              <a:buClrTx/>
              <a:buSzTx/>
              <a:buFontTx/>
              <a:buNone/>
              <a:defRPr/>
            </a:pPr>
            <a:endParaRPr lang="zh-CN" sz="1800"/>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fontAlgn="base" latinLnBrk="0" hangingPunct="1">
              <a:lnSpc>
                <a:spcPct val="100000"/>
              </a:lnSpc>
              <a:spcBef>
                <a:spcPct val="30000"/>
              </a:spcBef>
              <a:spcAft>
                <a:spcPct val="0"/>
              </a:spcAft>
              <a:buClrTx/>
              <a:buSzTx/>
              <a:buFont typeface="Arial" panose="020B0604020202020204" pitchFamily="34" charset="0"/>
              <a:buNone/>
              <a:defRPr/>
            </a:pPr>
            <a:r>
              <a:rPr lang="zh-CN" altLang="en-US" dirty="0">
                <a:cs typeface="Times New Roman" panose="02020603050405020304" pitchFamily="18" charset="0"/>
              </a:rPr>
              <a:t>Finally, </a:t>
            </a:r>
            <a:r>
              <a:rPr lang="en-US" altLang="zh-CN" dirty="0">
                <a:cs typeface="Times New Roman" panose="02020603050405020304" pitchFamily="18" charset="0"/>
              </a:rPr>
              <a:t>we come to </a:t>
            </a:r>
            <a:r>
              <a:rPr lang="zh-CN" altLang="en-US" dirty="0">
                <a:cs typeface="Times New Roman" panose="02020603050405020304" pitchFamily="18" charset="0"/>
              </a:rPr>
              <a:t>the conclusion of this article</a:t>
            </a:r>
            <a:r>
              <a:rPr lang="en-US" altLang="zh-CN" dirty="0">
                <a:cs typeface="Times New Roman" panose="02020603050405020304" pitchFamily="18" charset="0"/>
              </a:rPr>
              <a:t>.</a:t>
            </a:r>
            <a:r>
              <a:rPr lang="zh-CN" altLang="en-US" dirty="0">
                <a:cs typeface="Times New Roman" panose="02020603050405020304" pitchFamily="18" charset="0"/>
              </a:rPr>
              <a:t> </a:t>
            </a:r>
            <a:r>
              <a:rPr lang="en-US" altLang="zh-CN" dirty="0">
                <a:cs typeface="Times New Roman" panose="02020603050405020304" pitchFamily="18" charset="0"/>
              </a:rPr>
              <a:t>T</a:t>
            </a:r>
            <a:r>
              <a:rPr lang="zh-CN" altLang="en-US" dirty="0">
                <a:cs typeface="Times New Roman" panose="02020603050405020304" pitchFamily="18" charset="0"/>
              </a:rPr>
              <a:t>his study systematically addresses the extent of the impact of extreme </a:t>
            </a:r>
            <a:r>
              <a:rPr lang="en-US" altLang="zh-CN" dirty="0">
                <a:cs typeface="Times New Roman" panose="02020603050405020304" pitchFamily="18" charset="0"/>
              </a:rPr>
              <a:t>clinate</a:t>
            </a:r>
            <a:r>
              <a:rPr lang="zh-CN" altLang="en-US" dirty="0">
                <a:cs typeface="Times New Roman" panose="02020603050405020304" pitchFamily="18" charset="0"/>
              </a:rPr>
              <a:t> events on the natural gas market and the driving factors.</a:t>
            </a:r>
            <a:endParaRPr lang="zh-CN" altLang="en-US" dirty="0">
              <a:cs typeface="Times New Roman" panose="02020603050405020304" pitchFamily="18" charset="0"/>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fontAlgn="base" latinLnBrk="0" hangingPunct="1">
              <a:lnSpc>
                <a:spcPct val="100000"/>
              </a:lnSpc>
              <a:spcBef>
                <a:spcPct val="30000"/>
              </a:spcBef>
              <a:spcAft>
                <a:spcPct val="0"/>
              </a:spcAft>
              <a:buClrTx/>
              <a:buSzTx/>
              <a:buFont typeface="Arial" panose="020B0604020202020204" pitchFamily="34" charset="0"/>
              <a:buNone/>
              <a:defRPr/>
            </a:pPr>
            <a:r>
              <a:rPr lang="en-US" altLang="zh-CN" dirty="0">
                <a:cs typeface="Times New Roman" panose="02020603050405020304" pitchFamily="18" charset="0"/>
              </a:rPr>
              <a:t>The findings of this study can help producers, investors, market regulators, and policymakers understand the magnitudes, trends, and driving factors of natural gas CARs in response to various types of extreme climate events.</a:t>
            </a:r>
            <a:endParaRPr lang="en-US" altLang="zh-CN" dirty="0">
              <a:cs typeface="Times New Roman" panose="02020603050405020304" pitchFamily="18" charset="0"/>
            </a:endParaRPr>
          </a:p>
          <a:p>
            <a:pPr marL="0" indent="0"/>
            <a:r>
              <a:rPr lang="en-US" altLang="zh-CN" sz="1200" dirty="0">
                <a:solidFill>
                  <a:schemeClr val="tx1"/>
                </a:solidFill>
                <a:latin typeface="微软雅黑" panose="020B0503020204020204" charset="-122"/>
                <a:ea typeface="微软雅黑" panose="020B0503020204020204" charset="-122"/>
                <a:cs typeface="Times New Roman" panose="02020603050405020304" pitchFamily="18" charset="0"/>
                <a:sym typeface="+mn-ea"/>
              </a:rPr>
              <a:t>(1) </a:t>
            </a:r>
            <a:r>
              <a:rPr lang="zh-CN" altLang="en-US" sz="1200" dirty="0">
                <a:solidFill>
                  <a:schemeClr val="tx1"/>
                </a:solidFill>
                <a:latin typeface="微软雅黑" panose="020B0503020204020204" charset="-122"/>
                <a:ea typeface="微软雅黑" panose="020B0503020204020204" charset="-122"/>
                <a:cs typeface="Times New Roman" panose="02020603050405020304" pitchFamily="18" charset="0"/>
                <a:sym typeface="+mn-ea"/>
              </a:rPr>
              <a:t>Due to the significant impact and increasing severity of extreme climate events, regulators and policymakers should make managing the risks of extreme </a:t>
            </a:r>
            <a:r>
              <a:rPr lang="en-US" altLang="zh-CN" sz="1200" dirty="0">
                <a:solidFill>
                  <a:schemeClr val="tx1"/>
                </a:solidFill>
                <a:latin typeface="微软雅黑" panose="020B0503020204020204" charset="-122"/>
                <a:ea typeface="微软雅黑" panose="020B0503020204020204" charset="-122"/>
                <a:cs typeface="Times New Roman" panose="02020603050405020304" pitchFamily="18" charset="0"/>
                <a:sym typeface="+mn-ea"/>
              </a:rPr>
              <a:t>climate</a:t>
            </a:r>
            <a:r>
              <a:rPr lang="zh-CN" altLang="en-US" sz="1200" dirty="0">
                <a:solidFill>
                  <a:schemeClr val="tx1"/>
                </a:solidFill>
                <a:latin typeface="微软雅黑" panose="020B0503020204020204" charset="-122"/>
                <a:ea typeface="微软雅黑" panose="020B0503020204020204" charset="-122"/>
                <a:cs typeface="Times New Roman" panose="02020603050405020304" pitchFamily="18" charset="0"/>
                <a:sym typeface="+mn-ea"/>
              </a:rPr>
              <a:t> events a new focus in natural gas market price regulation.</a:t>
            </a:r>
            <a:endParaRPr lang="zh-CN" altLang="en-US" sz="1200" dirty="0">
              <a:solidFill>
                <a:schemeClr val="tx1"/>
              </a:solidFill>
              <a:latin typeface="微软雅黑" panose="020B0503020204020204" charset="-122"/>
              <a:ea typeface="微软雅黑" panose="020B0503020204020204" charset="-122"/>
              <a:cs typeface="Times New Roman" panose="02020603050405020304" pitchFamily="18" charset="0"/>
              <a:sym typeface="+mn-ea"/>
            </a:endParaRPr>
          </a:p>
          <a:p>
            <a:pPr marL="0" indent="0"/>
            <a:r>
              <a:rPr lang="en-US" altLang="zh-CN" sz="1200" dirty="0">
                <a:solidFill>
                  <a:schemeClr val="accent1"/>
                </a:solidFill>
                <a:latin typeface="微软雅黑" panose="020B0503020204020204" charset="-122"/>
                <a:ea typeface="微软雅黑" panose="020B0503020204020204" charset="-122"/>
                <a:cs typeface="微软雅黑" panose="020B0503020204020204" charset="-122"/>
              </a:rPr>
              <a:t>(2) </a:t>
            </a:r>
            <a:r>
              <a:rPr lang="zh-CN" altLang="en-US" sz="1200" dirty="0">
                <a:solidFill>
                  <a:schemeClr val="accent1"/>
                </a:solidFill>
                <a:latin typeface="微软雅黑" panose="020B0503020204020204" charset="-122"/>
                <a:ea typeface="微软雅黑" panose="020B0503020204020204" charset="-122"/>
                <a:cs typeface="微软雅黑" panose="020B0503020204020204" charset="-122"/>
              </a:rPr>
              <a:t>Due to the heterogeneity of the impacts of extreme climate events in terms of timing, location, and event type, investors should</a:t>
            </a:r>
            <a:r>
              <a:rPr lang="en-US" altLang="zh-CN" sz="1200" dirty="0">
                <a:solidFill>
                  <a:schemeClr val="accent1"/>
                </a:solidFill>
                <a:latin typeface="微软雅黑" panose="020B0503020204020204" charset="-122"/>
                <a:ea typeface="微软雅黑" panose="020B0503020204020204" charset="-122"/>
                <a:cs typeface="微软雅黑" panose="020B0503020204020204" charset="-122"/>
              </a:rPr>
              <a:t> consider the characteristics of the event comprehensively, rather than blindly speculating when an extreme event occurs</a:t>
            </a:r>
            <a:endParaRPr lang="en-US" altLang="zh-CN" sz="1200" dirty="0">
              <a:solidFill>
                <a:schemeClr val="accent1"/>
              </a:solidFill>
              <a:latin typeface="微软雅黑" panose="020B0503020204020204" charset="-122"/>
              <a:ea typeface="微软雅黑" panose="020B0503020204020204" charset="-122"/>
              <a:cs typeface="微软雅黑" panose="020B0503020204020204" charset="-122"/>
            </a:endParaRPr>
          </a:p>
          <a:p>
            <a:pPr marL="0" indent="0"/>
            <a:r>
              <a:rPr lang="en-US" altLang="zh-CN" sz="1200" dirty="0">
                <a:latin typeface="微软雅黑" panose="020B0503020204020204" charset="-122"/>
                <a:ea typeface="微软雅黑" panose="020B0503020204020204" charset="-122"/>
                <a:cs typeface="Times New Roman" panose="02020603050405020304" pitchFamily="18" charset="0"/>
                <a:sym typeface="+mn-ea"/>
              </a:rPr>
              <a:t>(3) </a:t>
            </a:r>
            <a:r>
              <a:rPr lang="zh-CN" altLang="en-US" sz="1200" dirty="0">
                <a:latin typeface="微软雅黑" panose="020B0503020204020204" charset="-122"/>
                <a:ea typeface="微软雅黑" panose="020B0503020204020204" charset="-122"/>
                <a:cs typeface="Times New Roman" panose="02020603050405020304" pitchFamily="18" charset="0"/>
                <a:sym typeface="+mn-ea"/>
              </a:rPr>
              <a:t>For producers, based on the identified driving factors in this article, it is important to anticipate the extent of the impact of events and make contingency plans in advance.</a:t>
            </a:r>
            <a:endParaRPr lang="zh-CN" altLang="en-US" sz="1200" dirty="0">
              <a:latin typeface="微软雅黑" panose="020B0503020204020204" charset="-122"/>
              <a:ea typeface="微软雅黑" panose="020B0503020204020204" charset="-122"/>
              <a:cs typeface="Times New Roman" panose="02020603050405020304" pitchFamily="18" charset="0"/>
              <a:sym typeface="+mn-ea"/>
            </a:endParaRPr>
          </a:p>
          <a:p>
            <a:pPr marL="0" indent="0"/>
            <a:endParaRPr lang="zh-CN" altLang="en-US" sz="1200" b="1" dirty="0">
              <a:solidFill>
                <a:schemeClr val="tx1"/>
              </a:solidFill>
              <a:latin typeface="微软雅黑" panose="020B0503020204020204" charset="-122"/>
              <a:ea typeface="微软雅黑" panose="020B0503020204020204" charset="-122"/>
              <a:cs typeface="+mn-ea"/>
              <a:sym typeface="+mn-lt"/>
            </a:endParaRPr>
          </a:p>
          <a:p>
            <a:pPr marL="0" marR="0" lvl="0" indent="0" algn="just" defTabSz="457200" rtl="0" eaLnBrk="1" fontAlgn="base" latinLnBrk="0" hangingPunct="1">
              <a:lnSpc>
                <a:spcPct val="100000"/>
              </a:lnSpc>
              <a:spcBef>
                <a:spcPct val="30000"/>
              </a:spcBef>
              <a:spcAft>
                <a:spcPct val="0"/>
              </a:spcAft>
              <a:buClrTx/>
              <a:buSzTx/>
              <a:buFont typeface="Arial" panose="020B0604020202020204" pitchFamily="34" charset="0"/>
              <a:buNone/>
              <a:defRPr/>
            </a:pPr>
            <a:endParaRPr lang="zh-CN" altLang="en-US" sz="12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800" dirty="0">
              <a:latin typeface="微软雅黑" panose="020B0503020204020204" charset="-122"/>
              <a:ea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717F7BF-5D9F-DE40-839F-F195737F771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fontAlgn="base" latinLnBrk="0" hangingPunct="1">
              <a:lnSpc>
                <a:spcPct val="100000"/>
              </a:lnSpc>
              <a:spcBef>
                <a:spcPct val="30000"/>
              </a:spcBef>
              <a:spcAft>
                <a:spcPct val="0"/>
              </a:spcAft>
              <a:buClrTx/>
              <a:buSzTx/>
              <a:buFont typeface="Arial" panose="020B0604020202020204" pitchFamily="34" charset="0"/>
              <a:buNone/>
              <a:defRPr/>
            </a:pPr>
            <a:endParaRPr kumimoji="1" lang="zh-CN" altLang="en-US" kern="1200" dirty="0">
              <a:solidFill>
                <a:schemeClr val="tx1"/>
              </a:solidFill>
              <a:latin typeface="微软雅黑" panose="020B0503020204020204" charset="-122"/>
              <a:ea typeface="微软雅黑" panose="020B0503020204020204" charset="-122"/>
              <a:cs typeface="宋体" panose="02010600030101010101" pitchFamily="2" charset="-122"/>
              <a:sym typeface="+mn-ea"/>
            </a:endParaRPr>
          </a:p>
          <a:p>
            <a:pPr marL="0" marR="0" lvl="0" indent="0" algn="just" defTabSz="457200" rtl="0" eaLnBrk="1" fontAlgn="base" latinLnBrk="0" hangingPunct="1">
              <a:lnSpc>
                <a:spcPct val="100000"/>
              </a:lnSpc>
              <a:spcBef>
                <a:spcPct val="30000"/>
              </a:spcBef>
              <a:spcAft>
                <a:spcPct val="0"/>
              </a:spcAft>
              <a:buClrTx/>
              <a:buSzTx/>
              <a:buFont typeface="Arial" panose="020B0604020202020204" pitchFamily="34" charset="0"/>
              <a:buNone/>
              <a:defRPr/>
            </a:pPr>
            <a:endParaRPr kumimoji="1" lang="zh-CN" altLang="en-US" kern="1200" dirty="0">
              <a:solidFill>
                <a:schemeClr val="tx1"/>
              </a:solidFill>
              <a:latin typeface="微软雅黑" panose="020B0503020204020204" charset="-122"/>
              <a:ea typeface="微软雅黑" panose="020B0503020204020204" charset="-122"/>
              <a:cs typeface="宋体" panose="02010600030101010101" pitchFamily="2" charset="-122"/>
            </a:endParaRPr>
          </a:p>
          <a:p>
            <a:pPr marL="0" marR="0" lvl="0" indent="0" algn="just" defTabSz="457200" rtl="0" eaLnBrk="1" fontAlgn="base" latinLnBrk="0" hangingPunct="1">
              <a:lnSpc>
                <a:spcPct val="100000"/>
              </a:lnSpc>
              <a:spcBef>
                <a:spcPct val="30000"/>
              </a:spcBef>
              <a:spcAft>
                <a:spcPct val="0"/>
              </a:spcAft>
              <a:buClrTx/>
              <a:buSzTx/>
              <a:buFont typeface="Arial" panose="020B0604020202020204" pitchFamily="34" charset="0"/>
              <a:buNone/>
              <a:defRPr/>
            </a:pPr>
            <a:endParaRPr lang="zh-CN" altLang="en-US" dirty="0"/>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That all for my report.</a:t>
            </a:r>
            <a:r>
              <a:rPr lang="zh-CN" altLang="en-US" dirty="0"/>
              <a:t>Thank you</a:t>
            </a:r>
            <a:r>
              <a:rPr lang="en-US" altLang="zh-CN" dirty="0"/>
              <a:t> for listening.</a:t>
            </a:r>
            <a:endParaRPr lang="en-US" altLang="zh-CN" dirty="0"/>
          </a:p>
        </p:txBody>
      </p:sp>
      <p:sp>
        <p:nvSpPr>
          <p:cNvPr id="4" name="灯片编号占位符 3"/>
          <p:cNvSpPr>
            <a:spLocks noGrp="1"/>
          </p:cNvSpPr>
          <p:nvPr>
            <p:ph type="sldNum" sz="quarter" idx="5"/>
          </p:nvPr>
        </p:nvSpPr>
        <p:spPr/>
        <p:txBody>
          <a:bodyPr/>
          <a:lstStyle/>
          <a:p>
            <a:pPr>
              <a:defRPr/>
            </a:pPr>
            <a:fld id="{1717F7BF-5D9F-DE40-839F-F195737F771F}"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sz="1800" dirty="0">
              <a:latin typeface="微软雅黑" panose="020B0503020204020204" charset="-122"/>
              <a:ea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717F7BF-5D9F-DE40-839F-F195737F771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 typeface="Wingdings" panose="05000000000000000000" charset="0"/>
              <a:buNone/>
              <a:defRPr/>
            </a:pPr>
            <a:r>
              <a:rPr lang="zh-CN" altLang="en-US" dirty="0">
                <a:effectLst/>
                <a:latin typeface="Times New Roman" panose="02020603050405020304" pitchFamily="18" charset="0"/>
                <a:ea typeface="宋体" panose="02010600030101010101" pitchFamily="2" charset="-122"/>
                <a:sym typeface="+mn-ea"/>
              </a:rPr>
              <a:t>The literature related to this research is developed from three perspectives. </a:t>
            </a:r>
            <a:endParaRPr lang="zh-CN" altLang="en-US" dirty="0">
              <a:effectLst/>
              <a:latin typeface="Times New Roman" panose="02020603050405020304" pitchFamily="18" charset="0"/>
              <a:ea typeface="宋体" panose="02010600030101010101" pitchFamily="2" charset="-122"/>
              <a:sym typeface="+mn-ea"/>
            </a:endParaRPr>
          </a:p>
          <a:p>
            <a:pPr marL="0" marR="0" lvl="0" indent="0" algn="l" defTabSz="457200" rtl="0" eaLnBrk="1" fontAlgn="base" latinLnBrk="0" hangingPunct="1">
              <a:lnSpc>
                <a:spcPct val="100000"/>
              </a:lnSpc>
              <a:spcBef>
                <a:spcPct val="30000"/>
              </a:spcBef>
              <a:spcAft>
                <a:spcPct val="0"/>
              </a:spcAft>
              <a:buClrTx/>
              <a:buSzTx/>
              <a:buFont typeface="Wingdings" panose="05000000000000000000" charset="0"/>
              <a:buNone/>
              <a:defRPr/>
            </a:pPr>
            <a:r>
              <a:rPr lang="zh-CN" altLang="en-US" dirty="0">
                <a:effectLst/>
                <a:latin typeface="Times New Roman" panose="02020603050405020304" pitchFamily="18" charset="0"/>
                <a:ea typeface="宋体" panose="02010600030101010101" pitchFamily="2" charset="-122"/>
                <a:sym typeface="+mn-ea"/>
              </a:rPr>
              <a:t>The determinants of natural gas prices have been studied in a variety of literature. Among them, event factors are an important category of short-term influencing factors on gas prices.</a:t>
            </a:r>
            <a:endParaRPr lang="zh-CN" altLang="en-US" dirty="0">
              <a:effectLst/>
              <a:latin typeface="Times New Roman" panose="02020603050405020304" pitchFamily="18" charset="0"/>
              <a:ea typeface="宋体" panose="0201060003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just" defTabSz="457200" rtl="0" eaLnBrk="1" latinLnBrk="0" hangingPunct="1">
              <a:lnSpc>
                <a:spcPct val="100000"/>
              </a:lnSpc>
              <a:spcBef>
                <a:spcPts val="0"/>
              </a:spcBef>
              <a:spcAft>
                <a:spcPts val="600"/>
              </a:spcAft>
              <a:buClrTx/>
              <a:buSzTx/>
              <a:buFont typeface="Wingdings" panose="05000000000000000000" charset="0"/>
              <a:buNone/>
              <a:defRPr/>
            </a:pPr>
            <a:r>
              <a:rPr lang="zh-CN" altLang="zh-CN" dirty="0">
                <a:solidFill>
                  <a:srgbClr val="0070C4"/>
                </a:solidFill>
                <a:latin typeface="Times New Roman" panose="02020603050405020304" pitchFamily="18" charset="0"/>
                <a:ea typeface="楷体" panose="02010609060101010101" charset="-122"/>
                <a:cs typeface="Times New Roman" panose="02020603050405020304" pitchFamily="18" charset="0"/>
                <a:sym typeface="+mn-ea"/>
              </a:rPr>
              <a:t>According to the existing literature, the methods for portraying the impact of extreme events on energy markets can be divided into two categories: time series methods and event study methods.</a:t>
            </a:r>
            <a:r>
              <a:rPr lang="en-US" altLang="zh-CN" dirty="0">
                <a:solidFill>
                  <a:srgbClr val="0070C4"/>
                </a:solidFill>
                <a:latin typeface="Times New Roman" panose="02020603050405020304" pitchFamily="18" charset="0"/>
                <a:ea typeface="楷体" panose="02010609060101010101" charset="-122"/>
                <a:cs typeface="Times New Roman" panose="02020603050405020304" pitchFamily="18" charset="0"/>
                <a:sym typeface="+mn-ea"/>
              </a:rPr>
              <a:t> </a:t>
            </a:r>
            <a:endParaRPr lang="en-US" altLang="zh-CN" dirty="0">
              <a:solidFill>
                <a:srgbClr val="0070C4"/>
              </a:solidFill>
              <a:latin typeface="Times New Roman" panose="02020603050405020304" pitchFamily="18" charset="0"/>
              <a:ea typeface="楷体" panose="02010609060101010101" charset="-122"/>
              <a:cs typeface="Times New Roman" panose="02020603050405020304" pitchFamily="18" charset="0"/>
              <a:sym typeface="+mn-ea"/>
            </a:endParaRPr>
          </a:p>
          <a:p>
            <a:pPr marL="0" marR="0" lvl="0" indent="0" algn="just" defTabSz="457200" rtl="0" eaLnBrk="1" latinLnBrk="0" hangingPunct="1">
              <a:lnSpc>
                <a:spcPct val="100000"/>
              </a:lnSpc>
              <a:spcBef>
                <a:spcPts val="0"/>
              </a:spcBef>
              <a:spcAft>
                <a:spcPts val="600"/>
              </a:spcAft>
              <a:buClrTx/>
              <a:buSzTx/>
              <a:buFont typeface="Wingdings" panose="05000000000000000000" charset="0"/>
              <a:buNone/>
              <a:defRPr/>
            </a:pPr>
            <a:r>
              <a:rPr lang="zh-CN" altLang="zh-CN" dirty="0">
                <a:solidFill>
                  <a:srgbClr val="0070C4"/>
                </a:solidFill>
                <a:latin typeface="Times New Roman" panose="02020603050405020304" pitchFamily="18" charset="0"/>
                <a:ea typeface="楷体" panose="02010609060101010101" charset="-122"/>
                <a:cs typeface="Times New Roman" panose="02020603050405020304" pitchFamily="18" charset="0"/>
                <a:sym typeface="+mn-ea"/>
              </a:rPr>
              <a:t>In the time series analysis approach, which set the event period to 1, are unable to characterize the magnitude and dynamic impact of the event.</a:t>
            </a:r>
            <a:endParaRPr lang="zh-CN" altLang="zh-CN" dirty="0">
              <a:solidFill>
                <a:srgbClr val="0070C4"/>
              </a:solidFill>
              <a:latin typeface="Times New Roman" panose="02020603050405020304" pitchFamily="18" charset="0"/>
              <a:ea typeface="楷体" panose="02010609060101010101" charset="-122"/>
              <a:cs typeface="Times New Roman" panose="02020603050405020304" pitchFamily="18" charset="0"/>
              <a:sym typeface="+mn-ea"/>
            </a:endParaRPr>
          </a:p>
          <a:p>
            <a:pPr marL="0" marR="0" lvl="0" indent="0" algn="just" defTabSz="457200" rtl="0" eaLnBrk="1" latinLnBrk="0" hangingPunct="1">
              <a:lnSpc>
                <a:spcPct val="100000"/>
              </a:lnSpc>
              <a:spcBef>
                <a:spcPts val="0"/>
              </a:spcBef>
              <a:spcAft>
                <a:spcPts val="600"/>
              </a:spcAft>
              <a:buClrTx/>
              <a:buSzTx/>
              <a:buFont typeface="Wingdings" panose="05000000000000000000" charset="0"/>
              <a:buNone/>
              <a:defRPr/>
            </a:pPr>
            <a:r>
              <a:rPr lang="zh-CN" altLang="zh-CN" dirty="0">
                <a:solidFill>
                  <a:srgbClr val="0070C4"/>
                </a:solidFill>
                <a:effectLst/>
                <a:latin typeface="Times New Roman" panose="02020603050405020304" pitchFamily="18" charset="0"/>
                <a:ea typeface="楷体" panose="02010609060101010101" charset="-122"/>
                <a:cs typeface="Times New Roman" panose="02020603050405020304" pitchFamily="18" charset="0"/>
                <a:sym typeface="+mn-ea"/>
              </a:rPr>
              <a:t>A variety of studies have used event study methods to measure the impact of extreme events.</a:t>
            </a:r>
            <a:endParaRPr lang="zh-CN" altLang="zh-CN" dirty="0">
              <a:solidFill>
                <a:srgbClr val="0070C4"/>
              </a:solidFill>
              <a:effectLst/>
              <a:latin typeface="Times New Roman" panose="02020603050405020304" pitchFamily="18" charset="0"/>
              <a:ea typeface="楷体" panose="02010609060101010101" charset="-122"/>
              <a:cs typeface="Times New Roman" panose="02020603050405020304" pitchFamily="18" charset="0"/>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defRPr/>
            </a:pPr>
            <a:r>
              <a:rPr dirty="0">
                <a:latin typeface="微软雅黑" panose="020B0503020204020204" charset="-122"/>
                <a:ea typeface="微软雅黑" panose="020B0503020204020204" charset="-122"/>
                <a:sym typeface="+mn-ea"/>
              </a:rPr>
              <a:t>Focusing on the impact of extreme </a:t>
            </a:r>
            <a:r>
              <a:rPr lang="en-US" dirty="0">
                <a:latin typeface="微软雅黑" panose="020B0503020204020204" charset="-122"/>
                <a:ea typeface="微软雅黑" panose="020B0503020204020204" charset="-122"/>
                <a:sym typeface="+mn-ea"/>
              </a:rPr>
              <a:t>climate</a:t>
            </a:r>
            <a:r>
              <a:rPr dirty="0">
                <a:latin typeface="微软雅黑" panose="020B0503020204020204" charset="-122"/>
                <a:ea typeface="微软雅黑" panose="020B0503020204020204" charset="-122"/>
                <a:sym typeface="+mn-ea"/>
              </a:rPr>
              <a:t> events on the natural gas market, scholars</a:t>
            </a:r>
            <a:r>
              <a:rPr lang="en-US" dirty="0">
                <a:latin typeface="微软雅黑" panose="020B0503020204020204" charset="-122"/>
                <a:ea typeface="微软雅黑" panose="020B0503020204020204" charset="-122"/>
                <a:sym typeface="+mn-ea"/>
              </a:rPr>
              <a:t> are mainly based</a:t>
            </a:r>
            <a:r>
              <a:rPr dirty="0">
                <a:latin typeface="微软雅黑" panose="020B0503020204020204" charset="-122"/>
                <a:ea typeface="微软雅黑" panose="020B0503020204020204" charset="-122"/>
                <a:sym typeface="+mn-ea"/>
              </a:rPr>
              <a:t> on specific</a:t>
            </a:r>
            <a:r>
              <a:rPr lang="en-US" dirty="0">
                <a:latin typeface="微软雅黑" panose="020B0503020204020204" charset="-122"/>
                <a:ea typeface="微软雅黑" panose="020B0503020204020204" charset="-122"/>
                <a:sym typeface="+mn-ea"/>
              </a:rPr>
              <a:t> and regional</a:t>
            </a:r>
            <a:r>
              <a:rPr dirty="0">
                <a:latin typeface="微软雅黑" panose="020B0503020204020204" charset="-122"/>
                <a:ea typeface="微软雅黑" panose="020B0503020204020204" charset="-122"/>
                <a:sym typeface="+mn-ea"/>
              </a:rPr>
              <a:t> events.</a:t>
            </a:r>
            <a:endParaRPr dirty="0">
              <a:latin typeface="微软雅黑" panose="020B0503020204020204" charset="-122"/>
              <a:ea typeface="微软雅黑" panose="020B0503020204020204" charset="-122"/>
              <a:sym typeface="+mn-ea"/>
            </a:endParaRPr>
          </a:p>
          <a:p>
            <a:pPr marL="0" marR="0" lvl="0" indent="0" algn="l" defTabSz="457200" rtl="0" eaLnBrk="1" fontAlgn="base" latinLnBrk="0" hangingPunct="1">
              <a:lnSpc>
                <a:spcPct val="100000"/>
              </a:lnSpc>
              <a:spcBef>
                <a:spcPct val="30000"/>
              </a:spcBef>
              <a:spcAft>
                <a:spcPct val="0"/>
              </a:spcAft>
              <a:buClrTx/>
              <a:buSzTx/>
              <a:buFontTx/>
              <a:buNone/>
              <a:defRPr/>
            </a:pPr>
            <a:r>
              <a:rPr dirty="0">
                <a:latin typeface="微软雅黑" panose="020B0503020204020204" charset="-122"/>
                <a:ea typeface="微软雅黑" panose="020B0503020204020204" charset="-122"/>
                <a:sym typeface="+mn-ea"/>
              </a:rPr>
              <a:t>There are </a:t>
            </a:r>
            <a:r>
              <a:rPr lang="en-US" dirty="0">
                <a:latin typeface="微软雅黑" panose="020B0503020204020204" charset="-122"/>
                <a:ea typeface="微软雅黑" panose="020B0503020204020204" charset="-122"/>
                <a:sym typeface="+mn-ea"/>
              </a:rPr>
              <a:t>——</a:t>
            </a:r>
            <a:r>
              <a:rPr dirty="0">
                <a:latin typeface="微软雅黑" panose="020B0503020204020204" charset="-122"/>
                <a:ea typeface="微软雅黑" panose="020B0503020204020204" charset="-122"/>
                <a:sym typeface="+mn-ea"/>
              </a:rPr>
              <a:t> </a:t>
            </a:r>
            <a:r>
              <a:rPr lang="en-US" altLang="zh-CN" dirty="0">
                <a:cs typeface="+mn-ea"/>
                <a:sym typeface="+mn-lt"/>
              </a:rPr>
              <a:t>lack an </a:t>
            </a:r>
            <a:r>
              <a:rPr lang="en-US" altLang="zh-CN" b="1" dirty="0">
                <a:solidFill>
                  <a:srgbClr val="333399"/>
                </a:solidFill>
                <a:effectLst/>
                <a:cs typeface="+mn-ea"/>
                <a:sym typeface="+mn-lt"/>
              </a:rPr>
              <a:t>overall </a:t>
            </a:r>
            <a:r>
              <a:rPr lang="en-US" altLang="zh-CN" dirty="0">
                <a:cs typeface="+mn-ea"/>
                <a:sym typeface="+mn-lt"/>
              </a:rPr>
              <a:t>analysis of a variety of events globally</a:t>
            </a:r>
            <a:r>
              <a:rPr dirty="0">
                <a:latin typeface="微软雅黑" panose="020B0503020204020204" charset="-122"/>
                <a:ea typeface="微软雅黑" panose="020B0503020204020204" charset="-122"/>
                <a:sym typeface="+mn-ea"/>
              </a:rPr>
              <a:t>, </a:t>
            </a:r>
            <a:r>
              <a:rPr lang="en-US" altLang="zh-CN" dirty="0">
                <a:cs typeface="+mn-ea"/>
                <a:sym typeface="+mn-lt"/>
              </a:rPr>
              <a:t>with less analysis of the heterogeneity of the impacts caused by </a:t>
            </a:r>
            <a:r>
              <a:rPr lang="en-US" altLang="zh-CN" b="1" dirty="0">
                <a:solidFill>
                  <a:srgbClr val="333399"/>
                </a:solidFill>
                <a:cs typeface="+mn-ea"/>
                <a:sym typeface="+mn-lt"/>
              </a:rPr>
              <a:t>multiple types of events</a:t>
            </a:r>
            <a:r>
              <a:rPr dirty="0">
                <a:latin typeface="微软雅黑" panose="020B0503020204020204" charset="-122"/>
                <a:ea typeface="微软雅黑" panose="020B0503020204020204" charset="-122"/>
                <a:sym typeface="+mn-ea"/>
              </a:rPr>
              <a:t>, and a lack of analysis on driving factors.</a:t>
            </a:r>
            <a:endParaRPr lang="zh-CN" altLang="en-US" dirty="0">
              <a:effectLst/>
              <a:latin typeface="Times New Roman" panose="02020603050405020304" pitchFamily="18" charset="0"/>
              <a:ea typeface="宋体" panose="02010600030101010101" pitchFamily="2"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sz="1800" dirty="0">
                <a:latin typeface="微软雅黑" panose="020B0503020204020204" charset="-122"/>
                <a:ea typeface="微软雅黑" panose="020B0503020204020204" charset="-122"/>
                <a:sym typeface="+mn-ea"/>
              </a:rPr>
              <a:t>To overcome the limitations of previous studies, our research has three main innovations. </a:t>
            </a:r>
            <a:endParaRPr lang="zh-CN" sz="1800" dirty="0">
              <a:latin typeface="微软雅黑" panose="020B0503020204020204" charset="-122"/>
              <a:ea typeface="微软雅黑" panose="020B0503020204020204" charset="-122"/>
              <a:sym typeface="+mn-ea"/>
            </a:endParaRPr>
          </a:p>
          <a:p>
            <a:endParaRPr lang="zh-CN" sz="1800" dirty="0">
              <a:latin typeface="微软雅黑" panose="020B0503020204020204" charset="-122"/>
              <a:ea typeface="微软雅黑" panose="020B0503020204020204" charset="-122"/>
              <a:sym typeface="+mn-ea"/>
            </a:endParaRPr>
          </a:p>
          <a:p>
            <a:r>
              <a:rPr lang="zh-CN" sz="1800" dirty="0">
                <a:latin typeface="微软雅黑" panose="020B0503020204020204" charset="-122"/>
                <a:ea typeface="微软雅黑" panose="020B0503020204020204" charset="-122"/>
                <a:sym typeface="+mn-ea"/>
              </a:rPr>
              <a:t>/ˌhɛtərədʒɪˈniəti/</a:t>
            </a:r>
            <a:endParaRPr lang="zh-CN" sz="1800" dirty="0">
              <a:latin typeface="微软雅黑" panose="020B0503020204020204" charset="-122"/>
              <a:ea typeface="微软雅黑" panose="020B0503020204020204" charset="-122"/>
              <a:sym typeface="+mn-ea"/>
            </a:endParaRPr>
          </a:p>
          <a:p>
            <a:r>
              <a:rPr lang="zh-CN" sz="1800" dirty="0">
                <a:latin typeface="微软雅黑" panose="020B0503020204020204" charset="-122"/>
                <a:ea typeface="微软雅黑" panose="020B0503020204020204" charset="-122"/>
                <a:sym typeface="+mn-ea"/>
              </a:rPr>
              <a:t> </a:t>
            </a:r>
            <a:endParaRPr lang="zh-CN" sz="1800" dirty="0">
              <a:latin typeface="微软雅黑" panose="020B0503020204020204" charset="-122"/>
              <a:ea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sz="1800" dirty="0">
              <a:latin typeface="微软雅黑" panose="020B0503020204020204" charset="-122"/>
              <a:ea typeface="微软雅黑" panose="020B0503020204020204" charset="-122"/>
              <a:sym typeface="+mn-ea"/>
            </a:endParaRPr>
          </a:p>
        </p:txBody>
      </p:sp>
      <p:sp>
        <p:nvSpPr>
          <p:cNvPr id="4" name="灯片编号占位符 3"/>
          <p:cNvSpPr>
            <a:spLocks noGrp="1"/>
          </p:cNvSpPr>
          <p:nvPr>
            <p:ph type="sldNum" sz="quarter" idx="10"/>
          </p:nvPr>
        </p:nvSpPr>
        <p:spPr/>
        <p:txBody>
          <a:bodyPr/>
          <a:lstStyle/>
          <a:p>
            <a:pPr>
              <a:defRPr/>
            </a:pPr>
            <a:fld id="{1717F7BF-5D9F-DE40-839F-F195737F771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cxnSp>
        <p:nvCxnSpPr>
          <p:cNvPr id="4" name="直接连接符 6"/>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0" y="368300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userDrawn="1"/>
        </p:nvPicPr>
        <p:blipFill rotWithShape="1">
          <a:blip r:embed="rId2" cstate="email">
            <a:extLst>
              <a:ext uri="{28A0092B-C50C-407E-A947-70E740481C1C}">
                <a14:useLocalDpi xmlns:a14="http://schemas.microsoft.com/office/drawing/2010/main" val="0"/>
              </a:ext>
            </a:extLst>
          </a:blip>
          <a:srcRect l="23506" t="26621" r="22622"/>
          <a:stretch>
            <a:fillRect/>
          </a:stretch>
        </p:blipFill>
        <p:spPr>
          <a:xfrm>
            <a:off x="63618" y="101458"/>
            <a:ext cx="4783873" cy="717487"/>
          </a:xfrm>
          <a:prstGeom prst="rect">
            <a:avLst/>
          </a:prstGeom>
          <a:ln>
            <a:noFill/>
          </a:ln>
          <a:effectLst>
            <a:softEdge rad="112500"/>
          </a:effectLst>
        </p:spPr>
      </p:pic>
      <p:sp>
        <p:nvSpPr>
          <p:cNvPr id="2" name="标题 1"/>
          <p:cNvSpPr>
            <a:spLocks noGrp="1"/>
          </p:cNvSpPr>
          <p:nvPr>
            <p:ph type="ctrTitle"/>
          </p:nvPr>
        </p:nvSpPr>
        <p:spPr>
          <a:xfrm>
            <a:off x="1524000" y="1612726"/>
            <a:ext cx="9144000" cy="1781524"/>
          </a:xfrm>
        </p:spPr>
        <p:txBody>
          <a:bodyPr anchor="b">
            <a:normAutofit/>
          </a:bodyPr>
          <a:lstStyle>
            <a:lvl1pPr algn="ctr">
              <a:defRPr sz="5400">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869472"/>
            <a:ext cx="9144000" cy="1388327"/>
          </a:xfrm>
        </p:spPr>
        <p:txBody>
          <a:bodyPr>
            <a:normAutofit/>
          </a:bodyPr>
          <a:lstStyle>
            <a:lvl1pPr marL="0" indent="0" algn="ctr">
              <a:buNone/>
              <a:defRPr sz="2800">
                <a:latin typeface="华文中宋" panose="02010600040101010101" pitchFamily="2" charset="-122"/>
                <a:ea typeface="华文中宋"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 name="灯片编号占位符 5"/>
          <p:cNvSpPr>
            <a:spLocks noGrp="1"/>
          </p:cNvSpPr>
          <p:nvPr>
            <p:ph type="sldNum" sz="quarter" idx="10"/>
          </p:nvPr>
        </p:nvSpPr>
        <p:spPr/>
        <p:txBody>
          <a:bodyPr/>
          <a:lstStyle>
            <a:lvl1pPr>
              <a:defRPr/>
            </a:lvl1pPr>
          </a:lstStyle>
          <a:p>
            <a:pPr>
              <a:defRPr/>
            </a:pPr>
            <a:fld id="{4EF72809-34AA-E549-9F44-7DC7E81465CB}"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cxnSp>
        <p:nvCxnSpPr>
          <p:cNvPr id="4" name="直接连接符 6"/>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 name="直接连接符 7"/>
          <p:cNvCxnSpPr/>
          <p:nvPr userDrawn="1"/>
        </p:nvCxnSpPr>
        <p:spPr>
          <a:xfrm>
            <a:off x="0" y="368300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userDrawn="1"/>
        </p:nvPicPr>
        <p:blipFill rotWithShape="1">
          <a:blip r:embed="rId2" cstate="email">
            <a:extLst>
              <a:ext uri="{28A0092B-C50C-407E-A947-70E740481C1C}">
                <a14:useLocalDpi xmlns:a14="http://schemas.microsoft.com/office/drawing/2010/main" val="0"/>
              </a:ext>
            </a:extLst>
          </a:blip>
          <a:srcRect l="23506" t="26621" r="22622"/>
          <a:stretch>
            <a:fillRect/>
          </a:stretch>
        </p:blipFill>
        <p:spPr>
          <a:xfrm>
            <a:off x="63618" y="101458"/>
            <a:ext cx="4783873" cy="717487"/>
          </a:xfrm>
          <a:prstGeom prst="rect">
            <a:avLst/>
          </a:prstGeom>
          <a:ln>
            <a:noFill/>
          </a:ln>
          <a:effectLst>
            <a:softEdge rad="112500"/>
          </a:effectLst>
        </p:spPr>
      </p:pic>
      <p:sp>
        <p:nvSpPr>
          <p:cNvPr id="2" name="标题 1"/>
          <p:cNvSpPr>
            <a:spLocks noGrp="1"/>
          </p:cNvSpPr>
          <p:nvPr>
            <p:ph type="ctrTitle"/>
          </p:nvPr>
        </p:nvSpPr>
        <p:spPr>
          <a:xfrm>
            <a:off x="1524000" y="1612726"/>
            <a:ext cx="9144000" cy="1781524"/>
          </a:xfrm>
        </p:spPr>
        <p:txBody>
          <a:bodyPr anchor="b">
            <a:normAutofit/>
          </a:bodyPr>
          <a:lstStyle>
            <a:lvl1pPr algn="ctr">
              <a:defRPr sz="5400">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869472"/>
            <a:ext cx="9144000" cy="1388327"/>
          </a:xfrm>
        </p:spPr>
        <p:txBody>
          <a:bodyPr>
            <a:normAutofit/>
          </a:bodyPr>
          <a:lstStyle>
            <a:lvl1pPr marL="0" indent="0" algn="ctr">
              <a:buNone/>
              <a:defRPr sz="2800">
                <a:latin typeface="华文中宋" panose="02010600040101010101" pitchFamily="2" charset="-122"/>
                <a:ea typeface="华文中宋"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7" name="灯片编号占位符 5"/>
          <p:cNvSpPr>
            <a:spLocks noGrp="1"/>
          </p:cNvSpPr>
          <p:nvPr>
            <p:ph type="sldNum" sz="quarter" idx="10"/>
          </p:nvPr>
        </p:nvSpPr>
        <p:spPr/>
        <p:txBody>
          <a:bodyPr/>
          <a:lstStyle>
            <a:lvl1pPr>
              <a:defRPr/>
            </a:lvl1pPr>
          </a:lstStyle>
          <a:p>
            <a:pPr>
              <a:defRPr/>
            </a:pPr>
            <a:fld id="{4EF72809-34AA-E549-9F44-7DC7E81465CB}"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直接连接符 6"/>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cs typeface="微软雅黑" panose="020B0503020204020204" charset="-122"/>
              </a:defRPr>
            </a:lvl1pPr>
            <a:lvl2pPr>
              <a:defRPr>
                <a:latin typeface="微软雅黑" panose="020B0503020204020204" charset="-122"/>
                <a:ea typeface="微软雅黑" panose="020B0503020204020204" charset="-122"/>
                <a:cs typeface="微软雅黑" panose="020B0503020204020204" charset="-122"/>
              </a:defRPr>
            </a:lvl2pPr>
            <a:lvl3pPr>
              <a:defRPr>
                <a:latin typeface="微软雅黑" panose="020B0503020204020204" charset="-122"/>
                <a:ea typeface="微软雅黑" panose="020B0503020204020204" charset="-122"/>
                <a:cs typeface="微软雅黑" panose="020B0503020204020204" charset="-122"/>
              </a:defRPr>
            </a:lvl3pPr>
            <a:lvl4pPr>
              <a:defRPr>
                <a:latin typeface="华文中宋" panose="02010600040101010101" pitchFamily="2" charset="-122"/>
                <a:ea typeface="华文中宋" panose="02010600040101010101" pitchFamily="2" charset="-122"/>
                <a:cs typeface="华文中宋" panose="02010600040101010101" pitchFamily="2" charset="-122"/>
              </a:defRPr>
            </a:lvl4pPr>
            <a:lvl5pPr>
              <a:defRPr>
                <a:latin typeface="华文中宋" panose="02010600040101010101" pitchFamily="2" charset="-122"/>
                <a:ea typeface="华文中宋" panose="02010600040101010101" pitchFamily="2" charset="-122"/>
                <a:cs typeface="华文中宋" panose="0201060004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endParaRPr lang="zh-CN" altLang="en-US" dirty="0"/>
          </a:p>
        </p:txBody>
      </p:sp>
      <p:sp>
        <p:nvSpPr>
          <p:cNvPr id="5" name="灯片编号占位符 5"/>
          <p:cNvSpPr>
            <a:spLocks noGrp="1"/>
          </p:cNvSpPr>
          <p:nvPr>
            <p:ph type="sldNum" sz="quarter" idx="10"/>
          </p:nvPr>
        </p:nvSpPr>
        <p:spPr/>
        <p:txBody>
          <a:bodyPr/>
          <a:lstStyle>
            <a:lvl1pPr>
              <a:defRPr/>
            </a:lvl1pPr>
          </a:lstStyle>
          <a:p>
            <a:pPr>
              <a:defRPr/>
            </a:pPr>
            <a:fld id="{9B814365-6E4F-0B40-9623-132DA1E8EF3D}"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直接连接符 9"/>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36969" y="365125"/>
            <a:ext cx="11121212" cy="1013332"/>
          </a:xfrm>
        </p:spPr>
        <p:txBody>
          <a:bodyPr>
            <a:normAutofit/>
          </a:bodyPr>
          <a:lstStyle>
            <a:lvl1pPr>
              <a:defRPr sz="4400">
                <a:latin typeface="华文中宋" panose="02010600040101010101" pitchFamily="2" charset="-122"/>
                <a:ea typeface="华文中宋" panose="02010600040101010101" pitchFamily="2"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446991"/>
            <a:ext cx="5157787" cy="823912"/>
          </a:xfrm>
        </p:spPr>
        <p:txBody>
          <a:bodyPr anchor="b">
            <a:normAutofit/>
          </a:bodyPr>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391789"/>
            <a:ext cx="5157787" cy="3797874"/>
          </a:xfrm>
        </p:spPr>
        <p:txBody>
          <a:bodyPr/>
          <a:lstStyle>
            <a:lvl1pPr>
              <a:defRPr sz="2400"/>
            </a:lvl1pPr>
            <a:lvl2pPr>
              <a:defRPr sz="2000"/>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5" name="文本占位符 4"/>
          <p:cNvSpPr>
            <a:spLocks noGrp="1"/>
          </p:cNvSpPr>
          <p:nvPr>
            <p:ph type="body" sz="quarter" idx="3"/>
          </p:nvPr>
        </p:nvSpPr>
        <p:spPr>
          <a:xfrm>
            <a:off x="6172200" y="1446991"/>
            <a:ext cx="5183188" cy="823912"/>
          </a:xfrm>
        </p:spPr>
        <p:txBody>
          <a:bodyPr anchor="b">
            <a:normAutofit/>
          </a:bodyPr>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391789"/>
            <a:ext cx="5183188" cy="3797874"/>
          </a:xfrm>
        </p:spPr>
        <p:txBody>
          <a:bodyPr/>
          <a:lstStyle>
            <a:lvl1pPr>
              <a:defRPr sz="2400"/>
            </a:lvl1pPr>
            <a:lvl2pPr>
              <a:defRPr sz="2000"/>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8" name="灯片编号占位符 8"/>
          <p:cNvSpPr>
            <a:spLocks noGrp="1"/>
          </p:cNvSpPr>
          <p:nvPr>
            <p:ph type="sldNum" sz="quarter" idx="10"/>
          </p:nvPr>
        </p:nvSpPr>
        <p:spPr/>
        <p:txBody>
          <a:bodyPr/>
          <a:lstStyle>
            <a:lvl1pPr>
              <a:defRPr/>
            </a:lvl1pPr>
          </a:lstStyle>
          <a:p>
            <a:pPr>
              <a:defRPr/>
            </a:pPr>
            <a:fld id="{ABA31C46-6FB0-D241-A350-780AFAA61F27}"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直接连接符 5"/>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灯片编号占位符 4"/>
          <p:cNvSpPr>
            <a:spLocks noGrp="1"/>
          </p:cNvSpPr>
          <p:nvPr>
            <p:ph type="sldNum" sz="quarter" idx="10"/>
          </p:nvPr>
        </p:nvSpPr>
        <p:spPr/>
        <p:txBody>
          <a:bodyPr/>
          <a:lstStyle>
            <a:lvl1pPr>
              <a:defRPr/>
            </a:lvl1pPr>
          </a:lstStyle>
          <a:p>
            <a:pPr>
              <a:defRPr/>
            </a:pPr>
            <a:fld id="{02E36B68-5E10-5640-A7DB-B30684EC18EA}"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4ACC282F-46A4-C349-A9CC-652D87AD36FB}"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4" name="直接连接符 6"/>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latin typeface="微软雅黑" panose="020B0503020204020204" charset="-122"/>
                <a:ea typeface="微软雅黑" panose="020B0503020204020204" charset="-122"/>
                <a:cs typeface="微软雅黑" panose="020B0503020204020204" charset="-122"/>
              </a:defRPr>
            </a:lvl1pPr>
            <a:lvl2pPr>
              <a:defRPr>
                <a:latin typeface="微软雅黑" panose="020B0503020204020204" charset="-122"/>
                <a:ea typeface="微软雅黑" panose="020B0503020204020204" charset="-122"/>
                <a:cs typeface="微软雅黑" panose="020B0503020204020204" charset="-122"/>
              </a:defRPr>
            </a:lvl2pPr>
            <a:lvl3pPr>
              <a:defRPr>
                <a:latin typeface="微软雅黑" panose="020B0503020204020204" charset="-122"/>
                <a:ea typeface="微软雅黑" panose="020B0503020204020204" charset="-122"/>
                <a:cs typeface="微软雅黑" panose="020B0503020204020204" charset="-122"/>
              </a:defRPr>
            </a:lvl3pPr>
            <a:lvl4pPr>
              <a:defRPr>
                <a:latin typeface="华文中宋" panose="02010600040101010101" pitchFamily="2" charset="-122"/>
                <a:ea typeface="华文中宋" panose="02010600040101010101" pitchFamily="2" charset="-122"/>
                <a:cs typeface="华文中宋" panose="02010600040101010101" pitchFamily="2" charset="-122"/>
              </a:defRPr>
            </a:lvl4pPr>
            <a:lvl5pPr>
              <a:defRPr>
                <a:latin typeface="华文中宋" panose="02010600040101010101" pitchFamily="2" charset="-122"/>
                <a:ea typeface="华文中宋" panose="02010600040101010101" pitchFamily="2" charset="-122"/>
                <a:cs typeface="华文中宋" panose="0201060004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endParaRPr lang="zh-CN" altLang="en-US" dirty="0"/>
          </a:p>
        </p:txBody>
      </p:sp>
      <p:sp>
        <p:nvSpPr>
          <p:cNvPr id="5" name="灯片编号占位符 5"/>
          <p:cNvSpPr>
            <a:spLocks noGrp="1"/>
          </p:cNvSpPr>
          <p:nvPr>
            <p:ph type="sldNum" sz="quarter" idx="10"/>
          </p:nvPr>
        </p:nvSpPr>
        <p:spPr/>
        <p:txBody>
          <a:bodyPr/>
          <a:lstStyle>
            <a:lvl1pPr>
              <a:defRPr/>
            </a:lvl1pPr>
          </a:lstStyle>
          <a:p>
            <a:pPr>
              <a:defRPr/>
            </a:pPr>
            <a:fld id="{9B814365-6E4F-0B40-9623-132DA1E8EF3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cxnSp>
        <p:nvCxnSpPr>
          <p:cNvPr id="7" name="直接连接符 9"/>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436969" y="365125"/>
            <a:ext cx="11121212" cy="1013332"/>
          </a:xfrm>
        </p:spPr>
        <p:txBody>
          <a:bodyPr>
            <a:normAutofit/>
          </a:bodyPr>
          <a:lstStyle>
            <a:lvl1pPr>
              <a:defRPr sz="4400">
                <a:latin typeface="华文中宋" panose="02010600040101010101" pitchFamily="2" charset="-122"/>
                <a:ea typeface="华文中宋" panose="02010600040101010101" pitchFamily="2" charset="-122"/>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446991"/>
            <a:ext cx="5157787" cy="823912"/>
          </a:xfrm>
        </p:spPr>
        <p:txBody>
          <a:bodyPr anchor="b">
            <a:normAutofit/>
          </a:bodyPr>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391789"/>
            <a:ext cx="5157787" cy="3797874"/>
          </a:xfrm>
        </p:spPr>
        <p:txBody>
          <a:bodyPr/>
          <a:lstStyle>
            <a:lvl1pPr>
              <a:defRPr sz="2400"/>
            </a:lvl1pPr>
            <a:lvl2pPr>
              <a:defRPr sz="2000"/>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5" name="文本占位符 4"/>
          <p:cNvSpPr>
            <a:spLocks noGrp="1"/>
          </p:cNvSpPr>
          <p:nvPr>
            <p:ph type="body" sz="quarter" idx="3"/>
          </p:nvPr>
        </p:nvSpPr>
        <p:spPr>
          <a:xfrm>
            <a:off x="6172200" y="1446991"/>
            <a:ext cx="5183188" cy="823912"/>
          </a:xfrm>
        </p:spPr>
        <p:txBody>
          <a:bodyPr anchor="b">
            <a:normAutofit/>
          </a:bodyPr>
          <a:lstStyle>
            <a:lvl1pPr marL="0" indent="0">
              <a:buNone/>
              <a:defRPr sz="2400" b="1">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391789"/>
            <a:ext cx="5183188" cy="3797874"/>
          </a:xfrm>
        </p:spPr>
        <p:txBody>
          <a:bodyPr/>
          <a:lstStyle>
            <a:lvl1pPr>
              <a:defRPr sz="2400"/>
            </a:lvl1pPr>
            <a:lvl2pPr>
              <a:defRPr sz="2000"/>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8" name="灯片编号占位符 8"/>
          <p:cNvSpPr>
            <a:spLocks noGrp="1"/>
          </p:cNvSpPr>
          <p:nvPr>
            <p:ph type="sldNum" sz="quarter" idx="10"/>
          </p:nvPr>
        </p:nvSpPr>
        <p:spPr/>
        <p:txBody>
          <a:bodyPr/>
          <a:lstStyle>
            <a:lvl1pPr>
              <a:defRPr/>
            </a:lvl1pPr>
          </a:lstStyle>
          <a:p>
            <a:pPr>
              <a:defRPr/>
            </a:pPr>
            <a:fld id="{ABA31C46-6FB0-D241-A350-780AFAA61F27}"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cxnSp>
        <p:nvCxnSpPr>
          <p:cNvPr id="3" name="直接连接符 5"/>
          <p:cNvCxnSpPr/>
          <p:nvPr userDrawn="1"/>
        </p:nvCxnSpPr>
        <p:spPr>
          <a:xfrm>
            <a:off x="0" y="1377950"/>
            <a:ext cx="12192000"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灯片编号占位符 4"/>
          <p:cNvSpPr>
            <a:spLocks noGrp="1"/>
          </p:cNvSpPr>
          <p:nvPr>
            <p:ph type="sldNum" sz="quarter" idx="10"/>
          </p:nvPr>
        </p:nvSpPr>
        <p:spPr/>
        <p:txBody>
          <a:bodyPr/>
          <a:lstStyle>
            <a:lvl1pPr>
              <a:defRPr/>
            </a:lvl1pPr>
          </a:lstStyle>
          <a:p>
            <a:pPr>
              <a:defRPr/>
            </a:pPr>
            <a:fld id="{02E36B68-5E10-5640-A7DB-B30684EC18EA}"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pPr>
              <a:defRPr/>
            </a:pPr>
            <a:fld id="{4ACC282F-46A4-C349-A9CC-652D87AD36FB}"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8" name="Picture 9" descr="G:\D盘备份\360data\重要数据\桌面\未标题-2.png"/>
          <p:cNvPicPr>
            <a:picLocks noChangeAspect="1" noChangeArrowheads="1"/>
          </p:cNvPicPr>
          <p:nvPr userDrawn="1"/>
        </p:nvPicPr>
        <p:blipFill>
          <a:blip r:embed="rId2" cstate="print"/>
          <a:srcRect/>
          <a:stretch>
            <a:fillRect/>
          </a:stretch>
        </p:blipFill>
        <p:spPr bwMode="auto">
          <a:xfrm>
            <a:off x="1516973" y="4713123"/>
            <a:ext cx="9144000" cy="1988840"/>
          </a:xfrm>
          <a:prstGeom prst="rect">
            <a:avLst/>
          </a:prstGeom>
          <a:noFill/>
          <a:effectLst>
            <a:softEdge rad="317500"/>
          </a:effectLst>
        </p:spPr>
      </p:pic>
      <p:sp>
        <p:nvSpPr>
          <p:cNvPr id="4" name="日期占位符 3"/>
          <p:cNvSpPr>
            <a:spLocks noGrp="1"/>
          </p:cNvSpPr>
          <p:nvPr>
            <p:ph type="dt" sz="half" idx="10"/>
          </p:nvPr>
        </p:nvSpPr>
        <p:spPr/>
        <p:txBody>
          <a:bodyPr/>
          <a:lstStyle/>
          <a:p>
            <a:fld id="{39675015-80F7-4854-87ED-8A2CFBDBB38C}"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22BFAC-0518-49C5-B8F5-F9513A91DD67}" type="slidenum">
              <a:rPr lang="zh-CN" altLang="en-US" smtClean="0"/>
            </a:fld>
            <a:endParaRPr lang="zh-CN" altLang="en-US"/>
          </a:p>
        </p:txBody>
      </p:sp>
      <p:sp>
        <p:nvSpPr>
          <p:cNvPr id="8" name="矩形 7"/>
          <p:cNvSpPr/>
          <p:nvPr userDrawn="1"/>
        </p:nvSpPr>
        <p:spPr>
          <a:xfrm>
            <a:off x="968741" y="1772816"/>
            <a:ext cx="10403553" cy="22256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27"/>
          <p:cNvGrpSpPr/>
          <p:nvPr userDrawn="1"/>
        </p:nvGrpSpPr>
        <p:grpSpPr bwMode="auto">
          <a:xfrm>
            <a:off x="356345" y="136525"/>
            <a:ext cx="4408216" cy="960785"/>
            <a:chOff x="179512" y="215248"/>
            <a:chExt cx="3125096" cy="682319"/>
          </a:xfrm>
        </p:grpSpPr>
        <p:pic>
          <p:nvPicPr>
            <p:cNvPr id="21" name="Picture 2" descr="C:\Users\user\Desktop\logo2.png"/>
            <p:cNvPicPr>
              <a:picLocks noChangeAspect="1" noChangeArrowheads="1"/>
            </p:cNvPicPr>
            <p:nvPr userDrawn="1"/>
          </p:nvPicPr>
          <p:blipFill>
            <a:blip r:embed="rId3">
              <a:extLst>
                <a:ext uri="{28A0092B-C50C-407E-A947-70E740481C1C}">
                  <a14:useLocalDpi xmlns:a14="http://schemas.microsoft.com/office/drawing/2010/main" val="0"/>
                </a:ext>
              </a:extLst>
            </a:blip>
            <a:srcRect r="85681"/>
            <a:stretch>
              <a:fillRect/>
            </a:stretch>
          </p:blipFill>
          <p:spPr bwMode="auto">
            <a:xfrm>
              <a:off x="179512" y="274068"/>
              <a:ext cx="388178" cy="62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 descr="C:\Users\user\Desktop\logo2.png"/>
            <p:cNvPicPr>
              <a:picLocks noChangeAspect="1" noChangeArrowheads="1"/>
            </p:cNvPicPr>
            <p:nvPr userDrawn="1"/>
          </p:nvPicPr>
          <p:blipFill>
            <a:blip r:embed="rId3">
              <a:extLst>
                <a:ext uri="{28A0092B-C50C-407E-A947-70E740481C1C}">
                  <a14:useLocalDpi xmlns:a14="http://schemas.microsoft.com/office/drawing/2010/main" val="0"/>
                </a:ext>
              </a:extLst>
            </a:blip>
            <a:srcRect l="14166"/>
            <a:stretch>
              <a:fillRect/>
            </a:stretch>
          </p:blipFill>
          <p:spPr bwMode="auto">
            <a:xfrm>
              <a:off x="678180" y="215248"/>
              <a:ext cx="2326833" cy="623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30"/>
            <p:cNvSpPr txBox="1">
              <a:spLocks noChangeArrowheads="1"/>
            </p:cNvSpPr>
            <p:nvPr userDrawn="1"/>
          </p:nvSpPr>
          <p:spPr bwMode="auto">
            <a:xfrm>
              <a:off x="656132" y="630440"/>
              <a:ext cx="2648476" cy="17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ndara" panose="020E0502030303020204" pitchFamily="34" charset="0"/>
                  <a:ea typeface="华文楷体" panose="02010600040101010101" pitchFamily="2" charset="-122"/>
                </a:defRPr>
              </a:lvl1pPr>
              <a:lvl2pPr marL="742950" indent="-285750">
                <a:defRPr>
                  <a:solidFill>
                    <a:schemeClr val="tx1"/>
                  </a:solidFill>
                  <a:latin typeface="Candara" panose="020E0502030303020204" pitchFamily="34" charset="0"/>
                  <a:ea typeface="华文楷体" panose="02010600040101010101" pitchFamily="2" charset="-122"/>
                </a:defRPr>
              </a:lvl2pPr>
              <a:lvl3pPr marL="1143000" indent="-228600">
                <a:defRPr>
                  <a:solidFill>
                    <a:schemeClr val="tx1"/>
                  </a:solidFill>
                  <a:latin typeface="Candara" panose="020E0502030303020204" pitchFamily="34" charset="0"/>
                  <a:ea typeface="华文楷体" panose="02010600040101010101" pitchFamily="2" charset="-122"/>
                </a:defRPr>
              </a:lvl3pPr>
              <a:lvl4pPr marL="1600200" indent="-228600">
                <a:defRPr>
                  <a:solidFill>
                    <a:schemeClr val="tx1"/>
                  </a:solidFill>
                  <a:latin typeface="Candara" panose="020E0502030303020204" pitchFamily="34" charset="0"/>
                  <a:ea typeface="华文楷体" panose="02010600040101010101" pitchFamily="2" charset="-122"/>
                </a:defRPr>
              </a:lvl4pPr>
              <a:lvl5pPr marL="2057400" indent="-228600">
                <a:defRPr>
                  <a:solidFill>
                    <a:schemeClr val="tx1"/>
                  </a:solidFill>
                  <a:latin typeface="Candara" panose="020E050203030302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Candara" panose="020E050203030302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Candara" panose="020E050203030302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Candara" panose="020E050203030302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Candara" panose="020E0502030303020204" pitchFamily="34" charset="0"/>
                  <a:ea typeface="华文楷体" panose="02010600040101010101" pitchFamily="2" charset="-122"/>
                </a:defRPr>
              </a:lvl9pPr>
            </a:lstStyle>
            <a:p>
              <a:r>
                <a:rPr lang="en-US" altLang="zh-CN" sz="1000" dirty="0">
                  <a:solidFill>
                    <a:srgbClr val="1B4171"/>
                  </a:solidFill>
                  <a:latin typeface="Arial Unicode MS" panose="020B0604020202020204" charset="-122"/>
                  <a:ea typeface="Arial Unicode MS" panose="020B0604020202020204" charset="-122"/>
                  <a:cs typeface="Arial Unicode MS" panose="020B0604020202020204" charset="-122"/>
                </a:rPr>
                <a:t>INSTITUTES OF SCIENCE AND DEVELOPMENT, CAS</a:t>
              </a:r>
              <a:endParaRPr lang="zh-CN" altLang="en-US" sz="1000" dirty="0">
                <a:solidFill>
                  <a:srgbClr val="1B4171"/>
                </a:solidFill>
                <a:latin typeface="Arial Unicode MS" panose="020B0604020202020204" charset="-122"/>
                <a:ea typeface="Arial Unicode MS" panose="020B0604020202020204" charset="-122"/>
                <a:cs typeface="Arial Unicode MS" panose="020B0604020202020204" charset="-122"/>
              </a:endParaRPr>
            </a:p>
          </p:txBody>
        </p:sp>
      </p:grpSp>
      <p:sp>
        <p:nvSpPr>
          <p:cNvPr id="24" name="副标题 2"/>
          <p:cNvSpPr>
            <a:spLocks noGrp="1"/>
          </p:cNvSpPr>
          <p:nvPr>
            <p:ph type="subTitle" idx="1"/>
          </p:nvPr>
        </p:nvSpPr>
        <p:spPr>
          <a:xfrm>
            <a:off x="1524000" y="4297680"/>
            <a:ext cx="9144000" cy="96012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5952" y="365126"/>
            <a:ext cx="8746032" cy="557032"/>
          </a:xfrm>
        </p:spPr>
        <p:txBody>
          <a:bodyPr>
            <a:noAutofit/>
          </a:bodyPr>
          <a:lstStyle>
            <a:lvl1pPr>
              <a:defRPr kumimoji="0" lang="zh-CN" altLang="en-US" sz="3200" b="1" kern="1200" dirty="0">
                <a:solidFill>
                  <a:srgbClr val="00027D"/>
                </a:solidFill>
                <a:latin typeface="微软雅黑" panose="020B0503020204020204" charset="-122"/>
                <a:ea typeface="微软雅黑" panose="020B0503020204020204" charset="-122"/>
                <a:cs typeface="+mn-cs"/>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56591" y="1151868"/>
            <a:ext cx="11378317" cy="5025096"/>
          </a:xfrm>
        </p:spPr>
        <p:txBody>
          <a:bodyPr/>
          <a:lstStyle>
            <a:lvl1pPr marL="228600" indent="-228600">
              <a:lnSpc>
                <a:spcPct val="150000"/>
              </a:lnSpc>
              <a:buSzPct val="70000"/>
              <a:buFont typeface="Wingdings" panose="05000000000000000000" pitchFamily="2" charset="2"/>
              <a:buChar char="n"/>
              <a:defRPr sz="2400" b="1">
                <a:solidFill>
                  <a:srgbClr val="002060"/>
                </a:solidFill>
                <a:latin typeface="微软雅黑" panose="020B0503020204020204" charset="-122"/>
                <a:ea typeface="微软雅黑" panose="020B0503020204020204" charset="-122"/>
              </a:defRPr>
            </a:lvl1pPr>
            <a:lvl2pPr>
              <a:lnSpc>
                <a:spcPct val="150000"/>
              </a:lnSpc>
              <a:defRPr sz="2000" b="1">
                <a:latin typeface="微软雅黑" panose="020B0503020204020204" charset="-122"/>
                <a:ea typeface="微软雅黑" panose="020B0503020204020204" charset="-122"/>
              </a:defRPr>
            </a:lvl2pPr>
            <a:lvl3pPr>
              <a:defRPr b="1">
                <a:latin typeface="微软雅黑" panose="020B0503020204020204" charset="-122"/>
                <a:ea typeface="微软雅黑" panose="020B0503020204020204" charset="-122"/>
              </a:defRPr>
            </a:lvl3pPr>
            <a:lvl4pPr>
              <a:defRPr b="1">
                <a:latin typeface="微软雅黑" panose="020B0503020204020204" charset="-122"/>
                <a:ea typeface="微软雅黑" panose="020B0503020204020204" charset="-122"/>
              </a:defRPr>
            </a:lvl4pPr>
            <a:lvl5pPr>
              <a:defRPr b="1">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p:txBody>
      </p:sp>
      <p:pic>
        <p:nvPicPr>
          <p:cNvPr id="8" name="Picture 2" descr="G:\D盘备份\360data\重要数据\桌面\未标题-2.png"/>
          <p:cNvPicPr>
            <a:picLocks noChangeAspect="1" noChangeArrowheads="1"/>
          </p:cNvPicPr>
          <p:nvPr userDrawn="1"/>
        </p:nvPicPr>
        <p:blipFill>
          <a:blip r:embed="rId2" cstate="print">
            <a:lum bright="20000"/>
          </a:blip>
          <a:srcRect/>
          <a:stretch>
            <a:fillRect/>
          </a:stretch>
        </p:blipFill>
        <p:spPr bwMode="auto">
          <a:xfrm>
            <a:off x="9235926" y="136525"/>
            <a:ext cx="2956074" cy="785632"/>
          </a:xfrm>
          <a:prstGeom prst="rect">
            <a:avLst/>
          </a:prstGeom>
          <a:noFill/>
          <a:effectLst>
            <a:reflection blurRad="6350" stA="52000" endA="300" endPos="35000" dir="5400000" sy="-100000" algn="bl" rotWithShape="0"/>
          </a:effectLst>
        </p:spPr>
      </p:pic>
      <p:sp>
        <p:nvSpPr>
          <p:cNvPr id="9" name="矩形 8"/>
          <p:cNvSpPr/>
          <p:nvPr userDrawn="1"/>
        </p:nvSpPr>
        <p:spPr>
          <a:xfrm>
            <a:off x="316968" y="1014153"/>
            <a:ext cx="7739149" cy="4571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25952" y="365126"/>
            <a:ext cx="8746032" cy="557032"/>
          </a:xfrm>
        </p:spPr>
        <p:txBody>
          <a:bodyPr>
            <a:noAutofit/>
          </a:bodyPr>
          <a:lstStyle>
            <a:lvl1pPr>
              <a:defRPr kumimoji="0" lang="zh-CN" altLang="en-US" sz="3200" b="1" kern="1200" dirty="0">
                <a:solidFill>
                  <a:srgbClr val="00027D"/>
                </a:solidFill>
                <a:latin typeface="微软雅黑" panose="020B0503020204020204" charset="-122"/>
                <a:ea typeface="微软雅黑" panose="020B0503020204020204" charset="-122"/>
                <a:cs typeface="+mn-cs"/>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56591" y="1151868"/>
            <a:ext cx="11378317" cy="5025096"/>
          </a:xfrm>
        </p:spPr>
        <p:txBody>
          <a:bodyPr/>
          <a:lstStyle>
            <a:lvl1pPr marL="228600" indent="-228600">
              <a:lnSpc>
                <a:spcPct val="150000"/>
              </a:lnSpc>
              <a:buSzPct val="70000"/>
              <a:buFont typeface="Wingdings" panose="05000000000000000000" pitchFamily="2" charset="2"/>
              <a:buChar char="n"/>
              <a:defRPr sz="2400" b="1">
                <a:solidFill>
                  <a:srgbClr val="002060"/>
                </a:solidFill>
                <a:latin typeface="微软雅黑" panose="020B0503020204020204" charset="-122"/>
                <a:ea typeface="微软雅黑" panose="020B0503020204020204" charset="-122"/>
              </a:defRPr>
            </a:lvl1pPr>
            <a:lvl2pPr>
              <a:lnSpc>
                <a:spcPct val="150000"/>
              </a:lnSpc>
              <a:defRPr sz="2000" b="1">
                <a:latin typeface="微软雅黑" panose="020B0503020204020204" charset="-122"/>
                <a:ea typeface="微软雅黑" panose="020B0503020204020204" charset="-122"/>
              </a:defRPr>
            </a:lvl2pPr>
            <a:lvl3pPr>
              <a:defRPr b="1">
                <a:latin typeface="微软雅黑" panose="020B0503020204020204" charset="-122"/>
                <a:ea typeface="微软雅黑" panose="020B0503020204020204" charset="-122"/>
              </a:defRPr>
            </a:lvl3pPr>
            <a:lvl4pPr>
              <a:defRPr b="1">
                <a:latin typeface="微软雅黑" panose="020B0503020204020204" charset="-122"/>
                <a:ea typeface="微软雅黑" panose="020B0503020204020204" charset="-122"/>
              </a:defRPr>
            </a:lvl4pPr>
            <a:lvl5pPr>
              <a:defRPr b="1">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二级</a:t>
            </a:r>
            <a:endParaRPr lang="zh-CN" altLang="en-US" dirty="0"/>
          </a:p>
        </p:txBody>
      </p:sp>
      <p:sp>
        <p:nvSpPr>
          <p:cNvPr id="6" name="灯片编号占位符 5"/>
          <p:cNvSpPr>
            <a:spLocks noGrp="1"/>
          </p:cNvSpPr>
          <p:nvPr>
            <p:ph type="sldNum" sz="quarter" idx="12"/>
          </p:nvPr>
        </p:nvSpPr>
        <p:spPr>
          <a:xfrm>
            <a:off x="11449878" y="6487769"/>
            <a:ext cx="747120" cy="365125"/>
          </a:xfrm>
        </p:spPr>
        <p:txBody>
          <a:bodyPr/>
          <a:lstStyle>
            <a:lvl1pPr algn="r">
              <a:defRPr/>
            </a:lvl1pPr>
          </a:lstStyle>
          <a:p>
            <a:fld id="{BF22BFAC-0518-49C5-B8F5-F9513A91DD67}" type="slidenum">
              <a:rPr lang="zh-CN" altLang="en-US" smtClean="0"/>
            </a:fld>
            <a:endParaRPr lang="zh-CN" altLang="en-US"/>
          </a:p>
        </p:txBody>
      </p:sp>
      <p:pic>
        <p:nvPicPr>
          <p:cNvPr id="8" name="Picture 2" descr="G:\D盘备份\360data\重要数据\桌面\未标题-2.png"/>
          <p:cNvPicPr>
            <a:picLocks noChangeAspect="1" noChangeArrowheads="1"/>
          </p:cNvPicPr>
          <p:nvPr userDrawn="1"/>
        </p:nvPicPr>
        <p:blipFill>
          <a:blip r:embed="rId2" cstate="print">
            <a:lum bright="20000"/>
          </a:blip>
          <a:srcRect/>
          <a:stretch>
            <a:fillRect/>
          </a:stretch>
        </p:blipFill>
        <p:spPr bwMode="auto">
          <a:xfrm>
            <a:off x="9235926" y="136525"/>
            <a:ext cx="2956074" cy="785632"/>
          </a:xfrm>
          <a:prstGeom prst="rect">
            <a:avLst/>
          </a:prstGeom>
          <a:noFill/>
          <a:effectLst>
            <a:reflection blurRad="6350" stA="52000" endA="300" endPos="35000" dir="5400000" sy="-100000" algn="bl" rotWithShape="0"/>
          </a:effec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p:txBody>
          <a:bodyPr/>
          <a:lstStyle>
            <a:lvl1pPr>
              <a:defRPr/>
            </a:lvl1pPr>
          </a:lstStyle>
          <a:p>
            <a:fld id="{048E88F9-207B-4472-84A2-65028C656F84}" type="slidenum">
              <a:rPr lang="zh-CN" altLang="en-US"/>
            </a:fld>
            <a:endParaRPr lang="zh-CN" altLang="en-US">
              <a:latin typeface="Calibri" panose="020F050202020403020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image" Target="../media/image2.png"/><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306787" y="365125"/>
            <a:ext cx="1082992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5603" name="文本占位符 2"/>
          <p:cNvSpPr>
            <a:spLocks noGrp="1"/>
          </p:cNvSpPr>
          <p:nvPr>
            <p:ph type="body" idx="1"/>
          </p:nvPr>
        </p:nvSpPr>
        <p:spPr bwMode="auto">
          <a:xfrm>
            <a:off x="838200" y="1557338"/>
            <a:ext cx="10515600" cy="46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6" name="灯片编号占位符 5"/>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solidFill>
                <a:latin typeface="Times New Roman" panose="02020603050405020304" pitchFamily="18" charset="0"/>
                <a:ea typeface="+mn-ea"/>
                <a:cs typeface="Times New Roman" panose="02020603050405020304" pitchFamily="18" charset="0"/>
              </a:defRPr>
            </a:lvl1pPr>
          </a:lstStyle>
          <a:p>
            <a:pPr>
              <a:defRPr/>
            </a:pPr>
            <a:fld id="{857ADC22-3037-C146-A1E4-9ECB3A059B72}" type="slidenum">
              <a:rPr lang="zh-CN" altLang="en-US" smtClean="0"/>
            </a:fld>
            <a:endParaRPr lang="zh-CN" altLang="en-US"/>
          </a:p>
        </p:txBody>
      </p:sp>
      <p:pic>
        <p:nvPicPr>
          <p:cNvPr id="25605" name="图片 6"/>
          <p:cNvPicPr>
            <a:picLocks noChangeAspect="1"/>
          </p:cNvPicPr>
          <p:nvPr userDrawn="1"/>
        </p:nvPicPr>
        <p:blipFill>
          <a:blip r:embed="rId6">
            <a:extLst>
              <a:ext uri="{28A0092B-C50C-407E-A947-70E740481C1C}">
                <a14:useLocalDpi xmlns:a14="http://schemas.microsoft.com/office/drawing/2010/main" val="0"/>
              </a:ext>
            </a:extLst>
          </a:blip>
          <a:srcRect b="29533"/>
          <a:stretch>
            <a:fillRect/>
          </a:stretch>
        </p:blipFill>
        <p:spPr bwMode="auto">
          <a:xfrm>
            <a:off x="8229600" y="74613"/>
            <a:ext cx="3962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lvl1pPr algn="l" rtl="0" fontAlgn="base">
        <a:lnSpc>
          <a:spcPct val="90000"/>
        </a:lnSpc>
        <a:spcBef>
          <a:spcPct val="0"/>
        </a:spcBef>
        <a:spcAft>
          <a:spcPct val="0"/>
        </a:spcAft>
        <a:defRPr kumimoji="1" sz="4000" b="1" kern="1200">
          <a:solidFill>
            <a:schemeClr val="tx1"/>
          </a:solidFill>
          <a:latin typeface="微软雅黑" panose="020B0503020204020204" charset="-122"/>
          <a:ea typeface="微软雅黑" panose="020B0503020204020204" charset="-122"/>
          <a:cs typeface="微软雅黑" panose="020B0503020204020204" charset="-122"/>
        </a:defRPr>
      </a:lvl1pPr>
      <a:lvl2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2pPr>
      <a:lvl3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3pPr>
      <a:lvl4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4pPr>
      <a:lvl5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5pPr>
      <a:lvl6pPr marL="4572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6pPr>
      <a:lvl7pPr marL="9144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7pPr>
      <a:lvl8pPr marL="13716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8pPr>
      <a:lvl9pPr marL="18288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9pPr>
    </p:titleStyle>
    <p:bodyStyle>
      <a:lvl1pPr marL="228600" indent="-228600" algn="l" rtl="0" fontAlgn="base">
        <a:lnSpc>
          <a:spcPct val="125000"/>
        </a:lnSpc>
        <a:spcBef>
          <a:spcPts val="600"/>
        </a:spcBef>
        <a:spcAft>
          <a:spcPct val="0"/>
        </a:spcAft>
        <a:buSzPct val="70000"/>
        <a:buFont typeface="Wingdings" panose="05000000000000000000" pitchFamily="2" charset="2"/>
        <a:buChar char="n"/>
        <a:defRPr kumimoji="1" sz="2400" b="1"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rtl="0" fontAlgn="base">
        <a:lnSpc>
          <a:spcPct val="125000"/>
        </a:lnSpc>
        <a:spcBef>
          <a:spcPts val="600"/>
        </a:spcBef>
        <a:spcAft>
          <a:spcPct val="0"/>
        </a:spcAft>
        <a:buSzPct val="70000"/>
        <a:buFont typeface="Arial" panose="020B0604020202020204" pitchFamily="34" charset="0"/>
        <a:buChar char="•"/>
        <a:defRPr kumimoji="1" sz="2000" kern="1200">
          <a:solidFill>
            <a:schemeClr val="tx1"/>
          </a:solidFill>
          <a:latin typeface="微软雅黑" panose="020B0503020204020204" charset="-122"/>
          <a:ea typeface="微软雅黑" panose="020B0503020204020204" charset="-122"/>
          <a:cs typeface="+mn-cs"/>
        </a:defRPr>
      </a:lvl2pPr>
      <a:lvl3pPr marL="1143000" indent="-228600" algn="l" rtl="0" fontAlgn="base">
        <a:lnSpc>
          <a:spcPct val="90000"/>
        </a:lnSpc>
        <a:spcBef>
          <a:spcPts val="500"/>
        </a:spcBef>
        <a:spcAft>
          <a:spcPct val="0"/>
        </a:spcAft>
        <a:buSzPct val="70000"/>
        <a:buFont typeface="Wingdings" panose="05000000000000000000" pitchFamily="2" charset="2"/>
        <a:buChar char="p"/>
        <a:defRPr kumimoji="1"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SzPct val="70000"/>
        <a:buFont typeface="Wingdings" panose="05000000000000000000" pitchFamily="2" charset="2"/>
        <a:buChar char="p"/>
        <a:defRPr kumimoji="1" kern="1200">
          <a:solidFill>
            <a:schemeClr val="tx1"/>
          </a:solidFill>
          <a:latin typeface="+mn-lt"/>
          <a:ea typeface="+mn-ea"/>
          <a:cs typeface="+mn-cs"/>
        </a:defRPr>
      </a:lvl4pPr>
      <a:lvl5pPr marL="2057400" indent="-228600" algn="l" rtl="0" fontAlgn="base">
        <a:lnSpc>
          <a:spcPct val="90000"/>
        </a:lnSpc>
        <a:spcBef>
          <a:spcPts val="500"/>
        </a:spcBef>
        <a:spcAft>
          <a:spcPct val="0"/>
        </a:spcAft>
        <a:buSzPct val="70000"/>
        <a:buFont typeface="Wingdings" panose="05000000000000000000" pitchFamily="2" charset="2"/>
        <a:buChar char="p"/>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Click here to edit the master title style</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Click here to edit the master text style</a:t>
            </a:r>
            <a:endParaRPr lang="zh-CN" altLang="en-US"/>
          </a:p>
          <a:p>
            <a:pPr lvl="1"/>
            <a:r>
              <a:rPr lang="zh-CN" altLang="en-US"/>
              <a:t>category B</a:t>
            </a:r>
            <a:endParaRPr lang="zh-CN" altLang="en-US"/>
          </a:p>
          <a:p>
            <a:pPr lvl="2"/>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000" b="1">
                <a:solidFill>
                  <a:schemeClr val="tx1">
                    <a:tint val="75000"/>
                  </a:schemeClr>
                </a:solidFill>
                <a:latin typeface="微软雅黑" panose="020B0503020204020204" charset="-122"/>
                <a:ea typeface="微软雅黑" panose="020B0503020204020204" charset="-122"/>
              </a:defRPr>
            </a:lvl1pPr>
          </a:lstStyle>
          <a:p>
            <a:fld id="{BB30A6B6-6D31-4EF6-A904-8E2ADCCFA1C5}" type="datetime1">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b="1">
                <a:solidFill>
                  <a:schemeClr val="tx1">
                    <a:tint val="75000"/>
                  </a:schemeClr>
                </a:solidFill>
                <a:latin typeface="微软雅黑" panose="020B0503020204020204" charset="-122"/>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b="1">
                <a:solidFill>
                  <a:schemeClr val="tx1">
                    <a:tint val="75000"/>
                  </a:schemeClr>
                </a:solidFill>
                <a:latin typeface="微软雅黑" panose="020B0503020204020204" charset="-122"/>
                <a:ea typeface="微软雅黑" panose="020B0503020204020204" charset="-122"/>
              </a:defRPr>
            </a:lvl1pPr>
          </a:lstStyle>
          <a:p>
            <a:fld id="{BF22BFAC-0518-49C5-B8F5-F9513A91DD6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hf hdr="0" ftr="0" dt="0"/>
  <p:txStyles>
    <p:titleStyle>
      <a:lvl1pPr algn="l" defTabSz="914400" rtl="0" eaLnBrk="1" latinLnBrk="0" hangingPunct="1">
        <a:lnSpc>
          <a:spcPct val="90000"/>
        </a:lnSpc>
        <a:spcBef>
          <a:spcPct val="0"/>
        </a:spcBef>
        <a:buNone/>
        <a:defRPr sz="4000" b="1"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SzPct val="80000"/>
        <a:buFont typeface="Wingdings" panose="05000000000000000000" charset="0"/>
        <a:buChar char="n"/>
        <a:defRPr sz="2000" b="1"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1"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b="1"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b="1"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306787" y="365125"/>
            <a:ext cx="1082992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Click here to edit the master title style</a:t>
            </a:r>
            <a:endParaRPr lang="zh-CN" altLang="en-US"/>
          </a:p>
        </p:txBody>
      </p:sp>
      <p:sp>
        <p:nvSpPr>
          <p:cNvPr id="25603" name="文本占位符 2"/>
          <p:cNvSpPr>
            <a:spLocks noGrp="1"/>
          </p:cNvSpPr>
          <p:nvPr>
            <p:ph type="body" idx="1"/>
          </p:nvPr>
        </p:nvSpPr>
        <p:spPr bwMode="auto">
          <a:xfrm>
            <a:off x="838200" y="1557338"/>
            <a:ext cx="10515600" cy="46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Click here to edit the master text style</a:t>
            </a:r>
            <a:endParaRPr lang="zh-CN" altLang="en-US" dirty="0"/>
          </a:p>
          <a:p>
            <a:pPr lvl="1"/>
            <a:r>
              <a:rPr lang="zh-CN" altLang="en-US" dirty="0"/>
              <a:t>second level</a:t>
            </a:r>
            <a:endParaRPr lang="zh-CN" altLang="en-US" dirty="0"/>
          </a:p>
        </p:txBody>
      </p:sp>
      <p:sp>
        <p:nvSpPr>
          <p:cNvPr id="6" name="灯片编号占位符 5"/>
          <p:cNvSpPr>
            <a:spLocks noGrp="1"/>
          </p:cNvSpPr>
          <p:nvPr>
            <p:ph type="sldNum" sz="quarter" idx="4"/>
          </p:nvPr>
        </p:nvSpPr>
        <p:spPr>
          <a:xfrm>
            <a:off x="9448800" y="6492875"/>
            <a:ext cx="2743200" cy="365125"/>
          </a:xfrm>
          <a:prstGeom prst="rect">
            <a:avLst/>
          </a:prstGeom>
        </p:spPr>
        <p:txBody>
          <a:bodyPr vert="horz" lIns="91440" tIns="45720" rIns="91440" bIns="45720" rtlCol="0" anchor="ctr"/>
          <a:lstStyle>
            <a:lvl1pPr algn="r" fontAlgn="auto">
              <a:spcBef>
                <a:spcPts val="0"/>
              </a:spcBef>
              <a:spcAft>
                <a:spcPts val="0"/>
              </a:spcAft>
              <a:defRPr kumimoji="0" sz="1200" smtClean="0">
                <a:solidFill>
                  <a:schemeClr val="tx1"/>
                </a:solidFill>
                <a:latin typeface="Times New Roman" panose="02020603050405020304" pitchFamily="18" charset="0"/>
                <a:ea typeface="+mn-ea"/>
                <a:cs typeface="Times New Roman" panose="02020603050405020304" pitchFamily="18" charset="0"/>
              </a:defRPr>
            </a:lvl1pPr>
          </a:lstStyle>
          <a:p>
            <a:pPr>
              <a:defRPr/>
            </a:pPr>
            <a:fld id="{857ADC22-3037-C146-A1E4-9ECB3A059B72}" type="slidenum">
              <a:rPr lang="zh-CN" altLang="en-US" smtClean="0"/>
            </a:fld>
            <a:endParaRPr lang="zh-CN" altLang="en-US"/>
          </a:p>
        </p:txBody>
      </p:sp>
      <p:pic>
        <p:nvPicPr>
          <p:cNvPr id="25605" name="图片 6"/>
          <p:cNvPicPr>
            <a:picLocks noChangeAspect="1"/>
          </p:cNvPicPr>
          <p:nvPr userDrawn="1"/>
        </p:nvPicPr>
        <p:blipFill>
          <a:blip r:embed="rId6">
            <a:extLst>
              <a:ext uri="{28A0092B-C50C-407E-A947-70E740481C1C}">
                <a14:useLocalDpi xmlns:a14="http://schemas.microsoft.com/office/drawing/2010/main" val="0"/>
              </a:ext>
            </a:extLst>
          </a:blip>
          <a:srcRect b="29533"/>
          <a:stretch>
            <a:fillRect/>
          </a:stretch>
        </p:blipFill>
        <p:spPr bwMode="auto">
          <a:xfrm>
            <a:off x="8229600" y="74613"/>
            <a:ext cx="3962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Lst>
  <p:hf hdr="0" ftr="0" dt="0"/>
  <p:txStyles>
    <p:titleStyle>
      <a:lvl1pPr algn="l" rtl="0" fontAlgn="base">
        <a:lnSpc>
          <a:spcPct val="90000"/>
        </a:lnSpc>
        <a:spcBef>
          <a:spcPct val="0"/>
        </a:spcBef>
        <a:spcAft>
          <a:spcPct val="0"/>
        </a:spcAft>
        <a:defRPr kumimoji="1" sz="4000" b="1" kern="1200">
          <a:solidFill>
            <a:schemeClr val="tx1"/>
          </a:solidFill>
          <a:latin typeface="微软雅黑" panose="020B0503020204020204" charset="-122"/>
          <a:ea typeface="微软雅黑" panose="020B0503020204020204" charset="-122"/>
          <a:cs typeface="微软雅黑" panose="020B0503020204020204" charset="-122"/>
        </a:defRPr>
      </a:lvl1pPr>
      <a:lvl2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2pPr>
      <a:lvl3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3pPr>
      <a:lvl4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4pPr>
      <a:lvl5pPr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5pPr>
      <a:lvl6pPr marL="4572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6pPr>
      <a:lvl7pPr marL="9144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7pPr>
      <a:lvl8pPr marL="13716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8pPr>
      <a:lvl9pPr marL="1828800" algn="l" rtl="0" fontAlgn="base">
        <a:lnSpc>
          <a:spcPct val="90000"/>
        </a:lnSpc>
        <a:spcBef>
          <a:spcPct val="0"/>
        </a:spcBef>
        <a:spcAft>
          <a:spcPct val="0"/>
        </a:spcAft>
        <a:defRPr kumimoji="1" sz="4400">
          <a:solidFill>
            <a:schemeClr val="tx1"/>
          </a:solidFill>
          <a:latin typeface="微软雅黑" panose="020B0503020204020204" charset="-122"/>
          <a:ea typeface="微软雅黑" panose="020B0503020204020204" charset="-122"/>
          <a:cs typeface="微软雅黑" panose="020B0503020204020204" charset="-122"/>
        </a:defRPr>
      </a:lvl9pPr>
    </p:titleStyle>
    <p:bodyStyle>
      <a:lvl1pPr marL="228600" indent="-228600" algn="l" rtl="0" fontAlgn="base">
        <a:lnSpc>
          <a:spcPct val="125000"/>
        </a:lnSpc>
        <a:spcBef>
          <a:spcPts val="600"/>
        </a:spcBef>
        <a:spcAft>
          <a:spcPct val="0"/>
        </a:spcAft>
        <a:buSzPct val="70000"/>
        <a:buFont typeface="Wingdings" panose="05000000000000000000" pitchFamily="2" charset="2"/>
        <a:buChar char="n"/>
        <a:defRPr kumimoji="1" sz="2400" b="1"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rtl="0" fontAlgn="base">
        <a:lnSpc>
          <a:spcPct val="125000"/>
        </a:lnSpc>
        <a:spcBef>
          <a:spcPts val="600"/>
        </a:spcBef>
        <a:spcAft>
          <a:spcPct val="0"/>
        </a:spcAft>
        <a:buSzPct val="70000"/>
        <a:buFont typeface="Arial" panose="020B0604020202020204" pitchFamily="34" charset="0"/>
        <a:buChar char="•"/>
        <a:defRPr kumimoji="1" sz="2000" kern="1200">
          <a:solidFill>
            <a:schemeClr val="tx1"/>
          </a:solidFill>
          <a:latin typeface="微软雅黑" panose="020B0503020204020204" charset="-122"/>
          <a:ea typeface="微软雅黑" panose="020B0503020204020204" charset="-122"/>
          <a:cs typeface="+mn-cs"/>
        </a:defRPr>
      </a:lvl2pPr>
      <a:lvl3pPr marL="1143000" indent="-228600" algn="l" rtl="0" fontAlgn="base">
        <a:lnSpc>
          <a:spcPct val="90000"/>
        </a:lnSpc>
        <a:spcBef>
          <a:spcPts val="500"/>
        </a:spcBef>
        <a:spcAft>
          <a:spcPct val="0"/>
        </a:spcAft>
        <a:buSzPct val="70000"/>
        <a:buFont typeface="Wingdings" panose="05000000000000000000" pitchFamily="2" charset="2"/>
        <a:buChar char="p"/>
        <a:defRPr kumimoji="1"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SzPct val="70000"/>
        <a:buFont typeface="Wingdings" panose="05000000000000000000" pitchFamily="2" charset="2"/>
        <a:buChar char="p"/>
        <a:defRPr kumimoji="1" kern="1200">
          <a:solidFill>
            <a:schemeClr val="tx1"/>
          </a:solidFill>
          <a:latin typeface="+mn-lt"/>
          <a:ea typeface="+mn-ea"/>
          <a:cs typeface="+mn-cs"/>
        </a:defRPr>
      </a:lvl4pPr>
      <a:lvl5pPr marL="2057400" indent="-228600" algn="l" rtl="0" fontAlgn="base">
        <a:lnSpc>
          <a:spcPct val="90000"/>
        </a:lnSpc>
        <a:spcBef>
          <a:spcPts val="500"/>
        </a:spcBef>
        <a:spcAft>
          <a:spcPct val="0"/>
        </a:spcAft>
        <a:buSzPct val="70000"/>
        <a:buFont typeface="Wingdings" panose="05000000000000000000" pitchFamily="2" charset="2"/>
        <a:buChar char="p"/>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image" Target="../media/image22.png"/><Relationship Id="rId5" Type="http://schemas.openxmlformats.org/officeDocument/2006/relationships/tags" Target="../tags/tag28.xml"/><Relationship Id="rId4" Type="http://schemas.openxmlformats.org/officeDocument/2006/relationships/image" Target="../media/image21.png"/><Relationship Id="rId3" Type="http://schemas.openxmlformats.org/officeDocument/2006/relationships/tags" Target="../tags/tag27.xml"/><Relationship Id="rId2" Type="http://schemas.openxmlformats.org/officeDocument/2006/relationships/image" Target="../media/image20.png"/><Relationship Id="rId10" Type="http://schemas.openxmlformats.org/officeDocument/2006/relationships/notesSlide" Target="../notesSlides/notesSlide11.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4" Type="http://schemas.openxmlformats.org/officeDocument/2006/relationships/notesSlide" Target="../notesSlides/notesSlide12.xml"/><Relationship Id="rId23" Type="http://schemas.openxmlformats.org/officeDocument/2006/relationships/slideLayout" Target="../slideLayouts/slideLayout2.xml"/><Relationship Id="rId22" Type="http://schemas.openxmlformats.org/officeDocument/2006/relationships/tags" Target="../tags/tag52.xml"/><Relationship Id="rId21" Type="http://schemas.openxmlformats.org/officeDocument/2006/relationships/tags" Target="../tags/tag51.xml"/><Relationship Id="rId20" Type="http://schemas.openxmlformats.org/officeDocument/2006/relationships/tags" Target="../tags/tag50.xml"/><Relationship Id="rId2" Type="http://schemas.openxmlformats.org/officeDocument/2006/relationships/tags" Target="../tags/tag32.xml"/><Relationship Id="rId19" Type="http://schemas.openxmlformats.org/officeDocument/2006/relationships/tags" Target="../tags/tag49.xml"/><Relationship Id="rId18" Type="http://schemas.openxmlformats.org/officeDocument/2006/relationships/tags" Target="../tags/tag48.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image" Target="../media/image23.png"/><Relationship Id="rId1" Type="http://schemas.openxmlformats.org/officeDocument/2006/relationships/tags" Target="../tags/tag53.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5.svg"/><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26.tiff"/><Relationship Id="rId1" Type="http://schemas.openxmlformats.org/officeDocument/2006/relationships/tags" Target="../tags/tag56.xml"/></Relationships>
</file>

<file path=ppt/slides/_rels/slide16.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media/image29.tiff"/><Relationship Id="rId6" Type="http://schemas.openxmlformats.org/officeDocument/2006/relationships/tags" Target="../tags/tag65.xml"/><Relationship Id="rId5" Type="http://schemas.openxmlformats.org/officeDocument/2006/relationships/image" Target="../media/image28.tiff"/><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27.tiff"/><Relationship Id="rId18" Type="http://schemas.openxmlformats.org/officeDocument/2006/relationships/notesSlide" Target="../notesSlides/notesSlide16.xml"/><Relationship Id="rId17" Type="http://schemas.openxmlformats.org/officeDocument/2006/relationships/slideLayout" Target="../slideLayouts/slideLayout2.xml"/><Relationship Id="rId16" Type="http://schemas.openxmlformats.org/officeDocument/2006/relationships/tags" Target="../tags/tag74.xml"/><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tags" Target="../tags/tag62.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30.png"/><Relationship Id="rId1" Type="http://schemas.openxmlformats.org/officeDocument/2006/relationships/tags" Target="../tags/tag75.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tags" Target="../tags/tag2.xml"/><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image" Target="../media/image33.emf"/><Relationship Id="rId13" Type="http://schemas.openxmlformats.org/officeDocument/2006/relationships/notesSlide" Target="../notesSlides/notesSlide20.xml"/><Relationship Id="rId12" Type="http://schemas.openxmlformats.org/officeDocument/2006/relationships/slideLayout" Target="../slideLayouts/slideLayout2.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tags" Target="../tags/tag9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27.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image" Target="../media/image41.svg"/><Relationship Id="rId3" Type="http://schemas.openxmlformats.org/officeDocument/2006/relationships/image" Target="../media/image40.png"/><Relationship Id="rId2" Type="http://schemas.openxmlformats.org/officeDocument/2006/relationships/tags" Target="../tags/tag131.xml"/><Relationship Id="rId12" Type="http://schemas.openxmlformats.org/officeDocument/2006/relationships/notesSlide" Target="../notesSlides/notesSlide27.xml"/><Relationship Id="rId11" Type="http://schemas.openxmlformats.org/officeDocument/2006/relationships/slideLayout" Target="../slideLayouts/slideLayout2.xml"/><Relationship Id="rId10" Type="http://schemas.openxmlformats.org/officeDocument/2006/relationships/tags" Target="../tags/tag137.xml"/><Relationship Id="rId1" Type="http://schemas.openxmlformats.org/officeDocument/2006/relationships/tags" Target="../tags/tag130.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28.xml"/><Relationship Id="rId8" Type="http://schemas.openxmlformats.org/officeDocument/2006/relationships/slideLayout" Target="../slideLayouts/slideLayout2.xml"/><Relationship Id="rId7" Type="http://schemas.openxmlformats.org/officeDocument/2006/relationships/image" Target="../media/image42.png"/><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s>
</file>

<file path=ppt/slides/_rels/slide29.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5" Type="http://schemas.openxmlformats.org/officeDocument/2006/relationships/notesSlide" Target="../notesSlides/notesSlide29.xml"/><Relationship Id="rId14" Type="http://schemas.openxmlformats.org/officeDocument/2006/relationships/slideLayout" Target="../slideLayouts/slideLayout2.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tags" Target="../tags/tag144.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1.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image" Target="../media/image41.svg"/><Relationship Id="rId3" Type="http://schemas.openxmlformats.org/officeDocument/2006/relationships/image" Target="../media/image40.png"/><Relationship Id="rId2" Type="http://schemas.openxmlformats.org/officeDocument/2006/relationships/tags" Target="../tags/tag158.xml"/><Relationship Id="rId1" Type="http://schemas.openxmlformats.org/officeDocument/2006/relationships/tags" Target="../tags/tag157.xml"/></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1.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image" Target="../media/image6.png"/><Relationship Id="rId2" Type="http://schemas.openxmlformats.org/officeDocument/2006/relationships/tags" Target="../tags/tag162.xml"/><Relationship Id="rId1" Type="http://schemas.openxmlformats.org/officeDocument/2006/relationships/image" Target="../media/image4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1.xml"/><Relationship Id="rId2" Type="http://schemas.openxmlformats.org/officeDocument/2006/relationships/image" Target="../media/image11.png"/><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15.svg"/><Relationship Id="rId3" Type="http://schemas.openxmlformats.org/officeDocument/2006/relationships/image" Target="../media/image14.png"/><Relationship Id="rId2" Type="http://schemas.openxmlformats.org/officeDocument/2006/relationships/image" Target="../media/image13.svg"/><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ags" Target="../tags/tag21.xml"/><Relationship Id="rId10" Type="http://schemas.openxmlformats.org/officeDocument/2006/relationships/tags" Target="../tags/tag20.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image" Target="../media/image18.png"/><Relationship Id="rId3" Type="http://schemas.openxmlformats.org/officeDocument/2006/relationships/tags" Target="../tags/tag22.xml"/><Relationship Id="rId2" Type="http://schemas.openxmlformats.org/officeDocument/2006/relationships/image" Target="../media/image17.sv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41680" y="2185035"/>
            <a:ext cx="10709275" cy="1325245"/>
          </a:xfrm>
        </p:spPr>
        <p:txBody>
          <a:bodyPr rtlCol="0">
            <a:noAutofit/>
          </a:bodyPr>
          <a:lstStyle/>
          <a:p>
            <a:pPr fontAlgn="auto">
              <a:lnSpc>
                <a:spcPct val="125000"/>
              </a:lnSpc>
              <a:spcBef>
                <a:spcPts val="0"/>
              </a:spcBef>
              <a:spcAft>
                <a:spcPts val="0"/>
              </a:spcAft>
              <a:defRPr/>
            </a:pPr>
            <a:r>
              <a:rPr kumimoji="0" lang="en-US" altLang="zh-CN" sz="4400" dirty="0">
                <a:solidFill>
                  <a:srgbClr val="333399"/>
                </a:solidFill>
                <a:latin typeface="+mn-lt"/>
                <a:ea typeface="+mn-ea"/>
                <a:cs typeface="+mn-ea"/>
                <a:sym typeface="+mn-lt"/>
              </a:rPr>
              <a:t>Climate events matter in the global natural gas market</a:t>
            </a:r>
            <a:endParaRPr kumimoji="0" lang="en-US" altLang="zh-CN" sz="4400" dirty="0">
              <a:solidFill>
                <a:srgbClr val="333399"/>
              </a:solidFill>
              <a:latin typeface="+mn-lt"/>
              <a:ea typeface="+mn-ea"/>
              <a:cs typeface="+mn-ea"/>
              <a:sym typeface="+mn-lt"/>
            </a:endParaRPr>
          </a:p>
        </p:txBody>
      </p:sp>
      <p:pic>
        <p:nvPicPr>
          <p:cNvPr id="7" name="图片 6"/>
          <p:cNvPicPr>
            <a:picLocks noChangeAspect="1"/>
          </p:cNvPicPr>
          <p:nvPr>
            <p:custDataLst>
              <p:tags r:id="rId1"/>
            </p:custDataLst>
          </p:nvPr>
        </p:nvPicPr>
        <p:blipFill>
          <a:blip r:embed="rId2"/>
          <a:stretch>
            <a:fillRect/>
          </a:stretch>
        </p:blipFill>
        <p:spPr>
          <a:xfrm>
            <a:off x="0" y="138430"/>
            <a:ext cx="5636260" cy="747395"/>
          </a:xfrm>
          <a:prstGeom prst="rect">
            <a:avLst/>
          </a:prstGeom>
        </p:spPr>
      </p:pic>
      <p:sp>
        <p:nvSpPr>
          <p:cNvPr id="8" name="文本框 7"/>
          <p:cNvSpPr txBox="1"/>
          <p:nvPr/>
        </p:nvSpPr>
        <p:spPr>
          <a:xfrm>
            <a:off x="2484755" y="4567555"/>
            <a:ext cx="7865110" cy="1706880"/>
          </a:xfrm>
          <a:prstGeom prst="rect">
            <a:avLst/>
          </a:prstGeom>
          <a:noFill/>
          <a:ln>
            <a:noFill/>
          </a:ln>
        </p:spPr>
        <p:txBody>
          <a:bodyPr vert="horz" wrap="square" lIns="91440" tIns="45720" rIns="91440" bIns="45720" numCol="1" anchor="t" anchorCtr="0" compatLnSpc="1">
            <a:spAutoFit/>
          </a:bodyPr>
          <a:lstStyle/>
          <a:p>
            <a:pPr algn="ctr">
              <a:lnSpc>
                <a:spcPct val="125000"/>
              </a:lnSpc>
              <a:spcAft>
                <a:spcPts val="0"/>
              </a:spcAft>
              <a:buClrTx/>
              <a:buSzTx/>
              <a:buNone/>
            </a:pPr>
            <a:r>
              <a:rPr lang="en-US" altLang="zh-CN" sz="2400" b="1" dirty="0">
                <a:latin typeface="+mn-lt"/>
                <a:ea typeface="+mn-ea"/>
                <a:cs typeface="+mn-ea"/>
                <a:sym typeface="+mn-lt"/>
              </a:rPr>
              <a:t>Prof. </a:t>
            </a:r>
            <a:r>
              <a:rPr lang="en-US" altLang="zh-CN" sz="2400" b="1" dirty="0">
                <a:latin typeface="+mn-lt"/>
                <a:ea typeface="+mn-ea"/>
                <a:cs typeface="+mn-ea"/>
                <a:sym typeface="+mn-lt"/>
              </a:rPr>
              <a:t>Xiaolei Sun </a:t>
            </a:r>
            <a:endParaRPr lang="en-US" altLang="zh-CN" sz="2400" b="1" dirty="0">
              <a:latin typeface="+mn-lt"/>
              <a:ea typeface="+mn-ea"/>
              <a:cs typeface="+mn-ea"/>
              <a:sym typeface="+mn-lt"/>
            </a:endParaRPr>
          </a:p>
          <a:p>
            <a:pPr algn="ctr">
              <a:lnSpc>
                <a:spcPct val="125000"/>
              </a:lnSpc>
              <a:spcAft>
                <a:spcPts val="0"/>
              </a:spcAft>
              <a:buClrTx/>
              <a:buSzTx/>
              <a:buNone/>
            </a:pPr>
            <a:r>
              <a:rPr lang="en-US" altLang="zh-CN" sz="2000" b="1" dirty="0">
                <a:latin typeface="+mn-lt"/>
                <a:ea typeface="+mn-ea"/>
                <a:cs typeface="+mn-ea"/>
                <a:sym typeface="+mn-lt"/>
              </a:rPr>
              <a:t>Coauthors: Yiran Shen, Qiang Ji, Dayong Zhang</a:t>
            </a:r>
            <a:endParaRPr lang="en-US" altLang="zh-CN" sz="2000" b="1" dirty="0">
              <a:latin typeface="+mn-lt"/>
              <a:ea typeface="+mn-ea"/>
              <a:cs typeface="+mn-ea"/>
              <a:sym typeface="+mn-lt"/>
            </a:endParaRPr>
          </a:p>
          <a:p>
            <a:pPr algn="ctr">
              <a:lnSpc>
                <a:spcPct val="125000"/>
              </a:lnSpc>
              <a:spcAft>
                <a:spcPts val="0"/>
              </a:spcAft>
              <a:buClrTx/>
              <a:buSzTx/>
              <a:buNone/>
            </a:pPr>
            <a:r>
              <a:rPr lang="en-US" altLang="zh-CN" sz="2000" b="1" dirty="0">
                <a:latin typeface="+mn-lt"/>
                <a:ea typeface="+mn-ea"/>
                <a:cs typeface="+mn-ea"/>
                <a:sym typeface="+mn-lt"/>
              </a:rPr>
              <a:t>Chinese Academy of Sciences</a:t>
            </a:r>
            <a:endParaRPr lang="en-US" altLang="zh-CN" sz="2000" b="1" dirty="0">
              <a:latin typeface="+mn-lt"/>
              <a:ea typeface="+mn-ea"/>
              <a:cs typeface="+mn-ea"/>
              <a:sym typeface="+mn-lt"/>
            </a:endParaRPr>
          </a:p>
          <a:p>
            <a:pPr algn="ctr">
              <a:lnSpc>
                <a:spcPct val="125000"/>
              </a:lnSpc>
              <a:spcAft>
                <a:spcPts val="0"/>
              </a:spcAft>
              <a:buClrTx/>
              <a:buSzTx/>
              <a:buNone/>
            </a:pPr>
            <a:r>
              <a:rPr lang="en-US" altLang="zh-CN" sz="2000" b="1" dirty="0">
                <a:latin typeface="+mn-lt"/>
                <a:ea typeface="+mn-ea"/>
                <a:cs typeface="+mn-ea"/>
                <a:sym typeface="+mn-lt"/>
              </a:rPr>
              <a:t>2023.10</a:t>
            </a:r>
            <a:endParaRPr lang="en-US" altLang="zh-CN" sz="2000" b="1" dirty="0">
              <a:latin typeface="+mn-lt"/>
              <a:ea typeface="+mn-ea"/>
              <a:cs typeface="+mn-ea"/>
              <a:sym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
          </p:nvPr>
        </p:nvSpPr>
        <p:spPr>
          <a:xfrm>
            <a:off x="268605" y="1151890"/>
            <a:ext cx="11378565" cy="1632585"/>
          </a:xfrm>
        </p:spPr>
        <p:txBody>
          <a:bodyPr>
            <a:normAutofit/>
          </a:bodyPr>
          <a:lstStyle/>
          <a:p>
            <a:pPr marL="342900" indent="-342900" algn="l">
              <a:lnSpc>
                <a:spcPct val="100000"/>
              </a:lnSpc>
              <a:spcAft>
                <a:spcPts val="0"/>
              </a:spcAft>
              <a:buClrTx/>
              <a:defRPr/>
            </a:pPr>
            <a:r>
              <a:rPr kumimoji="1" lang="zh-CN" altLang="en-US" sz="2000" b="0" noProof="0">
                <a:ln>
                  <a:noFill/>
                </a:ln>
                <a:solidFill>
                  <a:schemeClr val="tx1"/>
                </a:solidFill>
                <a:effectLst/>
                <a:uLnTx/>
                <a:uFillTx/>
                <a:latin typeface="+mn-lt"/>
                <a:ea typeface="+mn-ea"/>
                <a:cs typeface="+mn-ea"/>
                <a:sym typeface="+mn-lt"/>
              </a:rPr>
              <a:t>To address the two questions of interest, this study reviewed </a:t>
            </a:r>
            <a:r>
              <a:rPr kumimoji="1" lang="zh-CN" altLang="en-US" noProof="0">
                <a:ln>
                  <a:noFill/>
                </a:ln>
                <a:solidFill>
                  <a:schemeClr val="tx1"/>
                </a:solidFill>
                <a:effectLst/>
                <a:uLnTx/>
                <a:uFillTx/>
                <a:latin typeface="+mn-lt"/>
                <a:ea typeface="+mn-ea"/>
                <a:cs typeface="+mn-ea"/>
                <a:sym typeface="+mn-lt"/>
              </a:rPr>
              <a:t>over 3000</a:t>
            </a:r>
            <a:r>
              <a:rPr kumimoji="1" lang="zh-CN" altLang="en-US" sz="2000" b="0" noProof="0">
                <a:ln>
                  <a:noFill/>
                </a:ln>
                <a:solidFill>
                  <a:schemeClr val="tx1"/>
                </a:solidFill>
                <a:effectLst/>
                <a:uLnTx/>
                <a:uFillTx/>
                <a:latin typeface="+mn-lt"/>
                <a:ea typeface="+mn-ea"/>
                <a:cs typeface="+mn-ea"/>
                <a:sym typeface="+mn-lt"/>
              </a:rPr>
              <a:t> extreme climate events</a:t>
            </a:r>
            <a:r>
              <a:rPr kumimoji="1" lang="en-US" altLang="zh-CN" sz="2000" b="0" noProof="0">
                <a:ln>
                  <a:noFill/>
                </a:ln>
                <a:solidFill>
                  <a:schemeClr val="tx1"/>
                </a:solidFill>
                <a:effectLst/>
                <a:uLnTx/>
                <a:uFillTx/>
                <a:latin typeface="+mn-lt"/>
                <a:ea typeface="+mn-ea"/>
                <a:cs typeface="+mn-ea"/>
                <a:sym typeface="+mn-lt"/>
              </a:rPr>
              <a:t> </a:t>
            </a:r>
            <a:r>
              <a:rPr kumimoji="1" lang="zh-CN" altLang="en-US" sz="2000" b="0" noProof="0">
                <a:ln>
                  <a:noFill/>
                </a:ln>
                <a:solidFill>
                  <a:schemeClr val="tx1"/>
                </a:solidFill>
                <a:effectLst/>
                <a:uLnTx/>
                <a:uFillTx/>
                <a:latin typeface="+mn-lt"/>
                <a:ea typeface="+mn-ea"/>
                <a:cs typeface="+mn-ea"/>
                <a:sym typeface="+mn-lt"/>
              </a:rPr>
              <a:t>that occurred </a:t>
            </a:r>
            <a:r>
              <a:rPr kumimoji="1" lang="zh-CN" altLang="en-US" noProof="0">
                <a:ln>
                  <a:noFill/>
                </a:ln>
                <a:solidFill>
                  <a:schemeClr val="tx1"/>
                </a:solidFill>
                <a:effectLst/>
                <a:uLnTx/>
                <a:uFillTx/>
                <a:latin typeface="+mn-lt"/>
                <a:ea typeface="+mn-ea"/>
                <a:cs typeface="+mn-ea"/>
                <a:sym typeface="+mn-lt"/>
              </a:rPr>
              <a:t>over 26</a:t>
            </a:r>
            <a:r>
              <a:rPr kumimoji="1" lang="zh-CN" altLang="en-US" sz="2000" b="0" noProof="0">
                <a:ln>
                  <a:noFill/>
                </a:ln>
                <a:solidFill>
                  <a:schemeClr val="tx1"/>
                </a:solidFill>
                <a:effectLst/>
                <a:uLnTx/>
                <a:uFillTx/>
                <a:latin typeface="+mn-lt"/>
                <a:ea typeface="+mn-ea"/>
                <a:cs typeface="+mn-ea"/>
                <a:sym typeface="+mn-lt"/>
              </a:rPr>
              <a:t> years worldwide. </a:t>
            </a:r>
            <a:endParaRPr kumimoji="1" lang="zh-CN" altLang="en-US" sz="2000" b="0" noProof="0">
              <a:ln>
                <a:noFill/>
              </a:ln>
              <a:solidFill>
                <a:schemeClr val="tx1"/>
              </a:solidFill>
              <a:effectLst/>
              <a:uLnTx/>
              <a:uFillTx/>
              <a:latin typeface="+mn-lt"/>
              <a:ea typeface="+mn-ea"/>
              <a:cs typeface="+mn-ea"/>
              <a:sym typeface="+mn-lt"/>
            </a:endParaRPr>
          </a:p>
          <a:p>
            <a:pPr marL="342900" indent="-342900" algn="l">
              <a:lnSpc>
                <a:spcPct val="100000"/>
              </a:lnSpc>
              <a:spcAft>
                <a:spcPts val="0"/>
              </a:spcAft>
              <a:buClrTx/>
              <a:defRPr/>
            </a:pPr>
            <a:r>
              <a:rPr kumimoji="1" lang="zh-CN" altLang="en-US" sz="2000" b="0" noProof="0">
                <a:ln>
                  <a:noFill/>
                </a:ln>
                <a:solidFill>
                  <a:schemeClr val="tx1"/>
                </a:solidFill>
                <a:effectLst/>
                <a:uLnTx/>
                <a:uFillTx/>
                <a:latin typeface="+mn-lt"/>
                <a:ea typeface="+mn-ea"/>
                <a:cs typeface="+mn-ea"/>
                <a:sym typeface="+mn-lt"/>
              </a:rPr>
              <a:t>After excluding events with overlapping dates and those lacking duration information, a final selection of </a:t>
            </a:r>
            <a:r>
              <a:rPr kumimoji="1" lang="zh-CN" altLang="en-US" noProof="0">
                <a:ln>
                  <a:noFill/>
                </a:ln>
                <a:solidFill>
                  <a:srgbClr val="333399"/>
                </a:solidFill>
                <a:effectLst/>
                <a:uLnTx/>
                <a:uFillTx/>
                <a:latin typeface="+mn-lt"/>
                <a:ea typeface="+mn-ea"/>
                <a:cs typeface="+mn-ea"/>
                <a:sym typeface="+mn-lt"/>
              </a:rPr>
              <a:t>2404</a:t>
            </a:r>
            <a:r>
              <a:rPr kumimoji="1" lang="zh-CN" altLang="en-US" sz="2000" b="0" noProof="0">
                <a:ln>
                  <a:noFill/>
                </a:ln>
                <a:solidFill>
                  <a:schemeClr val="tx1"/>
                </a:solidFill>
                <a:effectLst/>
                <a:uLnTx/>
                <a:uFillTx/>
                <a:latin typeface="+mn-lt"/>
                <a:ea typeface="+mn-ea"/>
                <a:cs typeface="+mn-ea"/>
                <a:sym typeface="+mn-lt"/>
              </a:rPr>
              <a:t> extreme climate events was made. </a:t>
            </a:r>
            <a:endParaRPr kumimoji="1" lang="zh-CN" altLang="en-US" sz="2000" b="0" noProof="0">
              <a:ln>
                <a:noFill/>
              </a:ln>
              <a:solidFill>
                <a:schemeClr val="tx1"/>
              </a:solidFill>
              <a:effectLst/>
              <a:uLnTx/>
              <a:uFillTx/>
              <a:latin typeface="+mn-lt"/>
              <a:ea typeface="+mn-ea"/>
              <a:cs typeface="+mn-ea"/>
              <a:sym typeface="+mn-lt"/>
            </a:endParaRPr>
          </a:p>
        </p:txBody>
      </p:sp>
      <p:sp>
        <p:nvSpPr>
          <p:cNvPr id="2" name="灯片编号占位符 1"/>
          <p:cNvSpPr>
            <a:spLocks noGrp="1"/>
          </p:cNvSpPr>
          <p:nvPr>
            <p:ph type="sldNum" sz="quarter" idx="4294967295"/>
          </p:nvPr>
        </p:nvSpPr>
        <p:spPr>
          <a:xfrm>
            <a:off x="9448800" y="6492875"/>
            <a:ext cx="2743200" cy="365125"/>
          </a:xfrm>
          <a:prstGeom prst="rect">
            <a:avLst/>
          </a:prstGeom>
        </p:spPr>
        <p:txBody>
          <a:bodyPr vert="horz" wrap="square" lIns="91440" tIns="45720" rIns="91440" bIns="45720" numCol="1" anchor="ctr" anchorCtr="0" compatLnSpc="1"/>
          <a:lstStyle>
            <a:defPPr>
              <a:defRPr lang="zh-CN"/>
            </a:defPPr>
            <a:lvl1pPr algn="r" rtl="0" fontAlgn="base">
              <a:spcBef>
                <a:spcPct val="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C608AC84-5E55-4C13-843A-9B47D89596C5}" type="slidenum">
              <a:rPr kumimoji="0" lang="zh-CN" altLang="en-US" sz="1200" b="1" i="0" u="none" strike="noStrike" kern="1200" cap="none" spc="0" normalizeH="0" baseline="0" noProof="0" smtClean="0">
                <a:ln>
                  <a:noFill/>
                </a:ln>
                <a:solidFill>
                  <a:prstClr val="black"/>
                </a:solidFill>
                <a:effectLst/>
                <a:uLnTx/>
                <a:uFillTx/>
                <a:latin typeface="+mn-lt"/>
                <a:ea typeface="+mn-ea"/>
                <a:cs typeface="+mn-ea"/>
                <a:sym typeface="+mn-lt"/>
              </a:rPr>
            </a:fld>
            <a:endParaRPr kumimoji="0" lang="zh-CN" altLang="en-US" sz="1200" b="1"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7" name="标题 3"/>
          <p:cNvSpPr>
            <a:spLocks noGrp="1" noChangeArrowheads="1"/>
          </p:cNvSpPr>
          <p:nvPr>
            <p:ph type="title"/>
            <p:custDataLst>
              <p:tags r:id="rId1"/>
            </p:custDataLst>
          </p:nvPr>
        </p:nvSpPr>
        <p:spPr>
          <a:xfrm>
            <a:off x="201613" y="41275"/>
            <a:ext cx="10829925" cy="996950"/>
          </a:xfrm>
        </p:spPr>
        <p:txBody>
          <a:bodyPr/>
          <a:lstStyle/>
          <a:p>
            <a:pPr eaLnBrk="1" hangingPunct="1"/>
            <a:r>
              <a:rPr lang="zh-CN" altLang="en-US" dirty="0">
                <a:latin typeface="+mn-lt"/>
                <a:ea typeface="+mn-ea"/>
                <a:cs typeface="+mn-ea"/>
                <a:sym typeface="+mn-lt"/>
              </a:rPr>
              <a:t>Climate change and climate risk</a:t>
            </a:r>
            <a:endParaRPr lang="zh-CN" altLang="en-US" dirty="0">
              <a:latin typeface="+mn-lt"/>
              <a:ea typeface="+mn-ea"/>
              <a:cs typeface="+mn-ea"/>
              <a:sym typeface="+mn-lt"/>
            </a:endParaRPr>
          </a:p>
        </p:txBody>
      </p:sp>
      <p:pic>
        <p:nvPicPr>
          <p:cNvPr id="3" name="图片 2"/>
          <p:cNvPicPr>
            <a:picLocks noChangeAspect="1"/>
          </p:cNvPicPr>
          <p:nvPr>
            <p:custDataLst>
              <p:tags r:id="rId2"/>
            </p:custDataLst>
          </p:nvPr>
        </p:nvPicPr>
        <p:blipFill>
          <a:blip r:embed="rId3"/>
          <a:stretch>
            <a:fillRect/>
          </a:stretch>
        </p:blipFill>
        <p:spPr>
          <a:xfrm>
            <a:off x="4902200" y="2691130"/>
            <a:ext cx="7289800" cy="4166870"/>
          </a:xfrm>
          <a:prstGeom prst="rect">
            <a:avLst/>
          </a:prstGeom>
        </p:spPr>
      </p:pic>
      <p:sp>
        <p:nvSpPr>
          <p:cNvPr id="6" name="文本框 5"/>
          <p:cNvSpPr txBox="1"/>
          <p:nvPr/>
        </p:nvSpPr>
        <p:spPr>
          <a:xfrm>
            <a:off x="730250" y="3631565"/>
            <a:ext cx="3504565" cy="2938145"/>
          </a:xfrm>
          <a:prstGeom prst="rect">
            <a:avLst/>
          </a:prstGeom>
          <a:noFill/>
          <a:ln>
            <a:solidFill>
              <a:srgbClr val="334FB5"/>
            </a:solidFill>
            <a:prstDash val="sysDot"/>
          </a:ln>
        </p:spPr>
        <p:txBody>
          <a:bodyPr wrap="square" rtlCol="0" anchor="t">
            <a:spAutoFit/>
          </a:bodyPr>
          <a:p>
            <a:pPr marL="285750" indent="-285750">
              <a:lnSpc>
                <a:spcPct val="125000"/>
              </a:lnSpc>
              <a:spcBef>
                <a:spcPts val="0"/>
              </a:spcBef>
              <a:spcAft>
                <a:spcPts val="0"/>
              </a:spcAft>
              <a:buFont typeface="Arial" panose="020B0604020202020204" pitchFamily="34" charset="0"/>
              <a:buChar char="•"/>
            </a:pPr>
            <a:r>
              <a:rPr lang="zh-CN" altLang="en-US"/>
              <a:t>The chosen events covered </a:t>
            </a:r>
            <a:endParaRPr lang="zh-CN" altLang="en-US"/>
          </a:p>
          <a:p>
            <a:pPr marL="342900" indent="-342900">
              <a:lnSpc>
                <a:spcPct val="125000"/>
              </a:lnSpc>
              <a:spcBef>
                <a:spcPts val="0"/>
              </a:spcBef>
              <a:spcAft>
                <a:spcPts val="0"/>
              </a:spcAft>
              <a:buFont typeface="Arial" panose="020B0604020202020204" pitchFamily="34" charset="0"/>
              <a:buChar char="–"/>
            </a:pPr>
            <a:r>
              <a:rPr lang="en-US" altLang="zh-CN" sz="2000" b="1">
                <a:solidFill>
                  <a:srgbClr val="333399"/>
                </a:solidFill>
              </a:rPr>
              <a:t>3</a:t>
            </a:r>
            <a:r>
              <a:rPr lang="zh-CN" altLang="en-US" sz="2000" b="1">
                <a:solidFill>
                  <a:srgbClr val="333399"/>
                </a:solidFill>
              </a:rPr>
              <a:t> </a:t>
            </a:r>
            <a:r>
              <a:rPr lang="zh-CN" altLang="en-US" b="1"/>
              <a:t>major natural gas demand centers</a:t>
            </a:r>
            <a:r>
              <a:rPr lang="en-US" altLang="zh-CN" b="1"/>
              <a:t>: </a:t>
            </a:r>
            <a:r>
              <a:rPr lang="zh-CN" altLang="en-US"/>
              <a:t>Western Europe, North America, and North Asia</a:t>
            </a:r>
            <a:endParaRPr lang="zh-CN" altLang="en-US"/>
          </a:p>
          <a:p>
            <a:pPr marL="342900" indent="-342900">
              <a:lnSpc>
                <a:spcPct val="125000"/>
              </a:lnSpc>
              <a:spcBef>
                <a:spcPts val="0"/>
              </a:spcBef>
              <a:spcAft>
                <a:spcPts val="0"/>
              </a:spcAft>
              <a:buFont typeface="Arial" panose="020B0604020202020204" pitchFamily="34" charset="0"/>
              <a:buChar char="–"/>
            </a:pPr>
            <a:r>
              <a:rPr lang="en-US" altLang="zh-CN" sz="2000" b="1"/>
              <a:t>4</a:t>
            </a:r>
            <a:r>
              <a:rPr lang="zh-CN" altLang="en-US" sz="2000" b="1"/>
              <a:t> </a:t>
            </a:r>
            <a:r>
              <a:rPr lang="zh-CN" altLang="en-US" b="1"/>
              <a:t>main types of extreme climate events</a:t>
            </a:r>
            <a:r>
              <a:rPr lang="zh-CN" altLang="en-US"/>
              <a:t>: storms, wildfires, extreme temperatures, and floods.</a:t>
            </a:r>
            <a:endParaRPr lang="zh-CN" altLang="en-US"/>
          </a:p>
        </p:txBody>
      </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custDataLst>
              <p:tags r:id="rId1"/>
            </p:custDataLst>
          </p:nvPr>
        </p:nvSpPr>
        <p:spPr>
          <a:xfrm>
            <a:off x="6207760" y="4968875"/>
            <a:ext cx="6299200" cy="789940"/>
          </a:xfrm>
          <a:prstGeom prst="round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圆角矩形 5"/>
          <p:cNvSpPr/>
          <p:nvPr/>
        </p:nvSpPr>
        <p:spPr>
          <a:xfrm>
            <a:off x="-175260" y="4968875"/>
            <a:ext cx="6299200" cy="789940"/>
          </a:xfrm>
          <a:prstGeom prst="round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10" name="标题 1"/>
          <p:cNvSpPr>
            <a:spLocks noGrp="1"/>
          </p:cNvSpPr>
          <p:nvPr>
            <p:ph type="title"/>
          </p:nvPr>
        </p:nvSpPr>
        <p:spPr>
          <a:xfrm>
            <a:off x="149127" y="365125"/>
            <a:ext cx="10829925" cy="996950"/>
          </a:xfrm>
        </p:spPr>
        <p:txBody>
          <a:bodyPr/>
          <a:lstStyle/>
          <a:p>
            <a:r>
              <a:rPr lang="en-US" altLang="zh-CN" sz="2800" dirty="0">
                <a:latin typeface="+mn-lt"/>
                <a:ea typeface="+mn-ea"/>
                <a:cs typeface="+mn-ea"/>
                <a:sym typeface="+mn-lt"/>
              </a:rPr>
              <a:t>Methodologies</a:t>
            </a:r>
            <a:endParaRPr lang="en-US" altLang="zh-CN" sz="2800" dirty="0">
              <a:latin typeface="+mn-lt"/>
              <a:ea typeface="+mn-ea"/>
              <a:cs typeface="+mn-ea"/>
              <a:sym typeface="+mn-lt"/>
            </a:endParaRPr>
          </a:p>
        </p:txBody>
      </p:sp>
      <p:sp>
        <p:nvSpPr>
          <p:cNvPr id="26" name="文本框 25"/>
          <p:cNvSpPr txBox="1"/>
          <p:nvPr/>
        </p:nvSpPr>
        <p:spPr>
          <a:xfrm>
            <a:off x="328295" y="1464449"/>
            <a:ext cx="11095990" cy="706755"/>
          </a:xfrm>
          <a:prstGeom prst="rect">
            <a:avLst/>
          </a:prstGeom>
          <a:noFill/>
          <a:ln>
            <a:noFill/>
          </a:ln>
        </p:spPr>
        <p:txBody>
          <a:bodyPr vert="horz" wrap="square" lIns="91440" tIns="45720" rIns="91440" bIns="45720" numCol="1" anchor="t" anchorCtr="0" compatLnSpc="1">
            <a:spAutoFit/>
          </a:bodyPr>
          <a:lstStyle/>
          <a:p>
            <a:pPr marL="342900" indent="-342900" algn="just">
              <a:lnSpc>
                <a:spcPct val="100000"/>
              </a:lnSpc>
              <a:spcBef>
                <a:spcPts val="0"/>
              </a:spcBef>
              <a:spcAft>
                <a:spcPts val="600"/>
              </a:spcAft>
              <a:buFont typeface="Wingdings" panose="05000000000000000000" charset="0"/>
              <a:buChar char="n"/>
            </a:pPr>
            <a:r>
              <a:rPr lang="en-US" altLang="zh-CN" sz="2000" b="1" kern="100" dirty="0">
                <a:solidFill>
                  <a:srgbClr val="333399"/>
                </a:solidFill>
                <a:latin typeface="+mn-lt"/>
                <a:ea typeface="+mn-ea"/>
                <a:cs typeface="+mn-ea"/>
                <a:sym typeface="+mn-lt"/>
              </a:rPr>
              <a:t>Event study method </a:t>
            </a:r>
            <a:r>
              <a:rPr lang="en-US" altLang="zh-CN" sz="2000" b="1" kern="100" dirty="0">
                <a:latin typeface="+mn-lt"/>
                <a:ea typeface="+mn-ea"/>
                <a:cs typeface="+mn-ea"/>
                <a:sym typeface="+mn-lt"/>
              </a:rPr>
              <a:t>is used to calculate the </a:t>
            </a:r>
            <a:r>
              <a:rPr lang="en-US" altLang="zh-CN" sz="2000" b="1" kern="100" dirty="0">
                <a:solidFill>
                  <a:srgbClr val="333399"/>
                </a:solidFill>
                <a:latin typeface="+mn-lt"/>
                <a:ea typeface="+mn-ea"/>
                <a:cs typeface="+mn-ea"/>
                <a:sym typeface="+mn-lt"/>
              </a:rPr>
              <a:t>cumulative abnormal returns </a:t>
            </a:r>
            <a:r>
              <a:rPr lang="en-US" altLang="zh-CN" sz="2000" b="1" kern="100" dirty="0">
                <a:latin typeface="+mn-lt"/>
                <a:ea typeface="+mn-ea"/>
                <a:cs typeface="+mn-ea"/>
                <a:sym typeface="+mn-lt"/>
              </a:rPr>
              <a:t>caused by </a:t>
            </a:r>
            <a:r>
              <a:rPr lang="en-US" altLang="zh-CN" sz="2000" b="1" kern="100" dirty="0">
                <a:solidFill>
                  <a:srgbClr val="333399"/>
                </a:solidFill>
                <a:latin typeface="+mn-lt"/>
                <a:ea typeface="+mn-ea"/>
                <a:cs typeface="+mn-ea"/>
                <a:sym typeface="+mn-lt"/>
              </a:rPr>
              <a:t>each extreme climate event</a:t>
            </a:r>
            <a:r>
              <a:rPr lang="en-US" altLang="zh-CN" sz="2000" b="1" kern="100" dirty="0">
                <a:latin typeface="+mn-lt"/>
                <a:ea typeface="+mn-ea"/>
                <a:cs typeface="+mn-ea"/>
                <a:sym typeface="+mn-lt"/>
              </a:rPr>
              <a:t>.</a:t>
            </a:r>
            <a:endParaRPr lang="zh-CN" altLang="en-US" sz="2800" b="1" kern="100" dirty="0">
              <a:solidFill>
                <a:srgbClr val="333399"/>
              </a:solidFill>
              <a:latin typeface="+mn-lt"/>
              <a:ea typeface="+mn-ea"/>
              <a:cs typeface="+mn-ea"/>
              <a:sym typeface="+mn-lt"/>
            </a:endParaRPr>
          </a:p>
        </p:txBody>
      </p:sp>
      <p:pic>
        <p:nvPicPr>
          <p:cNvPr id="22" name="图片 21"/>
          <p:cNvPicPr>
            <a:picLocks noChangeAspect="1"/>
          </p:cNvPicPr>
          <p:nvPr/>
        </p:nvPicPr>
        <p:blipFill>
          <a:blip r:embed="rId2"/>
          <a:stretch>
            <a:fillRect/>
          </a:stretch>
        </p:blipFill>
        <p:spPr>
          <a:xfrm>
            <a:off x="3074670" y="2441575"/>
            <a:ext cx="6666865" cy="718185"/>
          </a:xfrm>
          <a:prstGeom prst="rect">
            <a:avLst/>
          </a:prstGeom>
        </p:spPr>
      </p:pic>
      <p:pic>
        <p:nvPicPr>
          <p:cNvPr id="30" name="图片 29"/>
          <p:cNvPicPr>
            <a:picLocks noChangeAspect="1"/>
          </p:cNvPicPr>
          <p:nvPr>
            <p:custDataLst>
              <p:tags r:id="rId3"/>
            </p:custDataLst>
          </p:nvPr>
        </p:nvPicPr>
        <p:blipFill>
          <a:blip r:embed="rId4"/>
          <a:srcRect l="4005" r="14352" b="-4552"/>
          <a:stretch>
            <a:fillRect/>
          </a:stretch>
        </p:blipFill>
        <p:spPr>
          <a:xfrm>
            <a:off x="7665085" y="5797550"/>
            <a:ext cx="3366135" cy="995680"/>
          </a:xfrm>
          <a:prstGeom prst="rect">
            <a:avLst/>
          </a:prstGeom>
        </p:spPr>
      </p:pic>
      <p:pic>
        <p:nvPicPr>
          <p:cNvPr id="37" name="图片 36"/>
          <p:cNvPicPr>
            <a:picLocks noChangeAspect="1"/>
          </p:cNvPicPr>
          <p:nvPr>
            <p:custDataLst>
              <p:tags r:id="rId5"/>
            </p:custDataLst>
          </p:nvPr>
        </p:nvPicPr>
        <p:blipFill>
          <a:blip r:embed="rId6"/>
          <a:srcRect l="6792" r="16360" b="-13438"/>
          <a:stretch>
            <a:fillRect/>
          </a:stretch>
        </p:blipFill>
        <p:spPr>
          <a:xfrm>
            <a:off x="2541905" y="5959475"/>
            <a:ext cx="2482215" cy="898525"/>
          </a:xfrm>
          <a:prstGeom prst="rect">
            <a:avLst/>
          </a:prstGeom>
        </p:spPr>
      </p:pic>
      <p:sp>
        <p:nvSpPr>
          <p:cNvPr id="3" name="文本框 2"/>
          <p:cNvSpPr txBox="1"/>
          <p:nvPr/>
        </p:nvSpPr>
        <p:spPr>
          <a:xfrm>
            <a:off x="358774" y="3782060"/>
            <a:ext cx="11238493" cy="706755"/>
          </a:xfrm>
          <a:prstGeom prst="rect">
            <a:avLst/>
          </a:prstGeom>
          <a:noFill/>
          <a:ln>
            <a:noFill/>
          </a:ln>
        </p:spPr>
        <p:txBody>
          <a:bodyPr vert="horz" wrap="square" lIns="91440" tIns="45720" rIns="91440" bIns="45720" numCol="1" anchor="t" anchorCtr="0" compatLnSpc="1">
            <a:spAutoFit/>
          </a:bodyPr>
          <a:lstStyle/>
          <a:p>
            <a:pPr marL="342900" indent="-342900" algn="just">
              <a:lnSpc>
                <a:spcPct val="100000"/>
              </a:lnSpc>
              <a:spcBef>
                <a:spcPts val="0"/>
              </a:spcBef>
              <a:spcAft>
                <a:spcPts val="600"/>
              </a:spcAft>
              <a:buClrTx/>
              <a:buSzTx/>
              <a:buFont typeface="Wingdings" panose="05000000000000000000" charset="0"/>
              <a:buChar char="n"/>
            </a:pPr>
            <a:r>
              <a:rPr lang="en-US" altLang="zh-CN" sz="2000" b="1" i="0" dirty="0">
                <a:solidFill>
                  <a:srgbClr val="1F2937"/>
                </a:solidFill>
                <a:effectLst/>
                <a:latin typeface="+mn-lt"/>
                <a:ea typeface="+mn-ea"/>
                <a:cs typeface="+mn-ea"/>
                <a:sym typeface="+mn-lt"/>
              </a:rPr>
              <a:t>Two types of T-statistics are constructed to determine whether there is a </a:t>
            </a:r>
            <a:r>
              <a:rPr lang="en-US" altLang="zh-CN" sz="2000" b="1" kern="100" dirty="0">
                <a:solidFill>
                  <a:srgbClr val="333399"/>
                </a:solidFill>
                <a:latin typeface="+mn-lt"/>
                <a:ea typeface="+mn-ea"/>
                <a:cs typeface="+mn-ea"/>
                <a:sym typeface="+mn-lt"/>
              </a:rPr>
              <a:t>significant difference</a:t>
            </a:r>
            <a:r>
              <a:rPr lang="en-US" altLang="zh-CN" sz="2000" b="1" i="0" dirty="0">
                <a:solidFill>
                  <a:srgbClr val="1F2937"/>
                </a:solidFill>
                <a:effectLst/>
                <a:latin typeface="+mn-lt"/>
                <a:ea typeface="+mn-ea"/>
                <a:cs typeface="+mn-ea"/>
                <a:sym typeface="+mn-lt"/>
              </a:rPr>
              <a:t> in market returns between the event period and the normal period.</a:t>
            </a:r>
            <a:endParaRPr lang="zh-CN" altLang="en-US" sz="2000" b="1" kern="100" dirty="0">
              <a:solidFill>
                <a:srgbClr val="333399"/>
              </a:solidFill>
              <a:latin typeface="+mn-lt"/>
              <a:ea typeface="+mn-ea"/>
              <a:cs typeface="+mn-ea"/>
              <a:sym typeface="+mn-lt"/>
            </a:endParaRPr>
          </a:p>
        </p:txBody>
      </p:sp>
      <p:sp>
        <p:nvSpPr>
          <p:cNvPr id="5" name="文本框 4"/>
          <p:cNvSpPr txBox="1"/>
          <p:nvPr/>
        </p:nvSpPr>
        <p:spPr>
          <a:xfrm>
            <a:off x="478790" y="5003800"/>
            <a:ext cx="5666740" cy="645160"/>
          </a:xfrm>
          <a:prstGeom prst="rect">
            <a:avLst/>
          </a:prstGeom>
          <a:noFill/>
          <a:ln>
            <a:noFill/>
          </a:ln>
        </p:spPr>
        <p:txBody>
          <a:bodyPr vert="horz" wrap="square" lIns="91440" tIns="45720" rIns="91440" bIns="45720" numCol="1" anchor="t" anchorCtr="0" compatLnSpc="1">
            <a:spAutoFit/>
          </a:bodyPr>
          <a:lstStyle/>
          <a:p>
            <a:pPr algn="ctr">
              <a:lnSpc>
                <a:spcPct val="100000"/>
              </a:lnSpc>
              <a:spcBef>
                <a:spcPts val="1000"/>
              </a:spcBef>
              <a:spcAft>
                <a:spcPts val="500"/>
              </a:spcAft>
            </a:pPr>
            <a:r>
              <a:rPr lang="en-US" altLang="zh-CN" sz="1800" kern="100" dirty="0">
                <a:latin typeface="+mn-lt"/>
                <a:ea typeface="+mn-ea"/>
                <a:cs typeface="+mn-ea"/>
                <a:sym typeface="+mn-lt"/>
              </a:rPr>
              <a:t>To determine whether the abnormal returns on each day after the event are different from 0.</a:t>
            </a:r>
            <a:endParaRPr lang="en-US" altLang="zh-CN" sz="1800" kern="100" dirty="0">
              <a:latin typeface="+mn-lt"/>
              <a:ea typeface="+mn-ea"/>
              <a:cs typeface="+mn-ea"/>
              <a:sym typeface="+mn-lt"/>
            </a:endParaRPr>
          </a:p>
        </p:txBody>
      </p:sp>
      <p:sp>
        <p:nvSpPr>
          <p:cNvPr id="7" name="文本框 6"/>
          <p:cNvSpPr txBox="1"/>
          <p:nvPr>
            <p:custDataLst>
              <p:tags r:id="rId7"/>
            </p:custDataLst>
          </p:nvPr>
        </p:nvSpPr>
        <p:spPr>
          <a:xfrm>
            <a:off x="6079544" y="5032127"/>
            <a:ext cx="6139892" cy="645160"/>
          </a:xfrm>
          <a:prstGeom prst="rect">
            <a:avLst/>
          </a:prstGeom>
          <a:noFill/>
          <a:ln>
            <a:noFill/>
          </a:ln>
        </p:spPr>
        <p:txBody>
          <a:bodyPr vert="horz" wrap="square" lIns="91440" tIns="45720" rIns="91440" bIns="45720" numCol="1" anchor="t" anchorCtr="0" compatLnSpc="1">
            <a:spAutoFit/>
          </a:bodyPr>
          <a:lstStyle/>
          <a:p>
            <a:pPr algn="ctr">
              <a:lnSpc>
                <a:spcPct val="100000"/>
              </a:lnSpc>
              <a:spcBef>
                <a:spcPts val="1000"/>
              </a:spcBef>
              <a:spcAft>
                <a:spcPts val="500"/>
              </a:spcAft>
            </a:pPr>
            <a:r>
              <a:rPr lang="en-US" altLang="zh-CN" sz="1800" kern="100" dirty="0">
                <a:latin typeface="+mn-lt"/>
                <a:ea typeface="+mn-ea"/>
                <a:cs typeface="+mn-ea"/>
                <a:sym typeface="+mn-lt"/>
              </a:rPr>
              <a:t>To determine whether the total abnormal returns caused by the event are different from 0.</a:t>
            </a:r>
            <a:endParaRPr lang="en-US" altLang="zh-CN" sz="1800" kern="100" dirty="0">
              <a:latin typeface="+mn-lt"/>
              <a:ea typeface="+mn-ea"/>
              <a:cs typeface="+mn-ea"/>
              <a:sym typeface="+mn-lt"/>
            </a:endParaRPr>
          </a:p>
        </p:txBody>
      </p:sp>
      <p:sp>
        <p:nvSpPr>
          <p:cNvPr id="45" name="右箭头 31"/>
          <p:cNvSpPr/>
          <p:nvPr>
            <p:custDataLst>
              <p:tags r:id="rId8"/>
            </p:custDataLst>
          </p:nvPr>
        </p:nvSpPr>
        <p:spPr>
          <a:xfrm rot="5400000">
            <a:off x="5419725" y="3046730"/>
            <a:ext cx="381000" cy="682625"/>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圆角 34"/>
          <p:cNvSpPr/>
          <p:nvPr/>
        </p:nvSpPr>
        <p:spPr>
          <a:xfrm>
            <a:off x="7434549" y="1632028"/>
            <a:ext cx="3065755" cy="137300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标题 1"/>
          <p:cNvSpPr>
            <a:spLocks noGrp="1"/>
          </p:cNvSpPr>
          <p:nvPr>
            <p:ph type="title"/>
          </p:nvPr>
        </p:nvSpPr>
        <p:spPr>
          <a:xfrm>
            <a:off x="149127" y="365125"/>
            <a:ext cx="10829925" cy="996950"/>
          </a:xfrm>
        </p:spPr>
        <p:txBody>
          <a:bodyPr/>
          <a:lstStyle/>
          <a:p>
            <a:r>
              <a:rPr lang="en-US" altLang="zh-CN" sz="2800" dirty="0">
                <a:latin typeface="+mn-lt"/>
                <a:ea typeface="+mn-ea"/>
                <a:cs typeface="+mn-ea"/>
                <a:sym typeface="+mn-lt"/>
              </a:rPr>
              <a:t>Methodologies</a:t>
            </a:r>
            <a:endParaRPr lang="en-US" altLang="zh-CN" sz="2800" dirty="0">
              <a:latin typeface="+mn-lt"/>
              <a:ea typeface="+mn-ea"/>
              <a:cs typeface="+mn-ea"/>
              <a:sym typeface="+mn-lt"/>
            </a:endParaRPr>
          </a:p>
        </p:txBody>
      </p:sp>
      <p:sp>
        <p:nvSpPr>
          <p:cNvPr id="26" name="文本框 25"/>
          <p:cNvSpPr txBox="1"/>
          <p:nvPr/>
        </p:nvSpPr>
        <p:spPr>
          <a:xfrm>
            <a:off x="431800" y="1673860"/>
            <a:ext cx="6701155" cy="398780"/>
          </a:xfrm>
          <a:prstGeom prst="rect">
            <a:avLst/>
          </a:prstGeom>
          <a:noFill/>
          <a:ln>
            <a:noFill/>
          </a:ln>
        </p:spPr>
        <p:txBody>
          <a:bodyPr vert="horz" wrap="square" lIns="91440" tIns="45720" rIns="91440" bIns="45720" numCol="1" anchor="t" anchorCtr="0" compatLnSpc="1">
            <a:spAutoFit/>
          </a:bodyPr>
          <a:lstStyle/>
          <a:p>
            <a:pPr marL="342900" indent="-342900" algn="just">
              <a:lnSpc>
                <a:spcPct val="100000"/>
              </a:lnSpc>
              <a:spcBef>
                <a:spcPts val="0"/>
              </a:spcBef>
              <a:spcAft>
                <a:spcPts val="600"/>
              </a:spcAft>
              <a:buFont typeface="Wingdings" panose="05000000000000000000" charset="0"/>
              <a:buChar char="n"/>
            </a:pPr>
            <a:r>
              <a:rPr lang="en-US" altLang="zh-CN" sz="2000" b="1" kern="100" dirty="0">
                <a:latin typeface="+mn-lt"/>
                <a:ea typeface="+mn-ea"/>
                <a:cs typeface="+mn-ea"/>
                <a:sym typeface="+mn-lt"/>
              </a:rPr>
              <a:t>After calculating the cumulative abnormal returns , </a:t>
            </a:r>
            <a:endParaRPr lang="zh-CN" sz="2000" kern="100" dirty="0">
              <a:latin typeface="+mn-lt"/>
              <a:ea typeface="+mn-ea"/>
              <a:cs typeface="+mn-ea"/>
              <a:sym typeface="+mn-lt"/>
            </a:endParaRPr>
          </a:p>
        </p:txBody>
      </p:sp>
      <p:sp>
        <p:nvSpPr>
          <p:cNvPr id="2" name="右箭头 19"/>
          <p:cNvSpPr/>
          <p:nvPr>
            <p:custDataLst>
              <p:tags r:id="rId1"/>
            </p:custDataLst>
          </p:nvPr>
        </p:nvSpPr>
        <p:spPr>
          <a:xfrm rot="5400000">
            <a:off x="1417320" y="2383155"/>
            <a:ext cx="375920" cy="630555"/>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7" name="文本框 6"/>
          <p:cNvSpPr txBox="1"/>
          <p:nvPr/>
        </p:nvSpPr>
        <p:spPr bwMode="auto">
          <a:xfrm>
            <a:off x="253365" y="6082030"/>
            <a:ext cx="11402695" cy="706755"/>
          </a:xfrm>
          <a:prstGeom prst="rect">
            <a:avLst/>
          </a:prstGeom>
          <a:noFill/>
          <a:ln>
            <a:noFill/>
          </a:ln>
        </p:spPr>
        <p:txBody>
          <a:bodyPr wrap="square">
            <a:spAutoFit/>
          </a:bodyPr>
          <a:lstStyle/>
          <a:p>
            <a:pPr marL="342900" marR="0" indent="-342900" algn="just">
              <a:spcBef>
                <a:spcPts val="0"/>
              </a:spcBef>
              <a:spcAft>
                <a:spcPts val="600"/>
              </a:spcAft>
              <a:buFont typeface="Wingdings" panose="05000000000000000000" charset="0"/>
              <a:buChar char="n"/>
            </a:pPr>
            <a:r>
              <a:rPr lang="en-US" altLang="zh-CN" sz="2000" b="1" kern="100" dirty="0">
                <a:latin typeface="+mn-lt"/>
                <a:ea typeface="+mn-ea"/>
                <a:cs typeface="+mn-ea"/>
                <a:sym typeface="+mn-lt"/>
              </a:rPr>
              <a:t>A regression equation model is constructed to identify the driving factors that have the highest impact on cumulative abnormal returns</a:t>
            </a:r>
            <a:endParaRPr lang="zh-CN" altLang="en-US" sz="2000" b="1" kern="100" dirty="0">
              <a:latin typeface="+mn-lt"/>
              <a:ea typeface="+mn-ea"/>
              <a:cs typeface="+mn-ea"/>
              <a:sym typeface="+mn-lt"/>
            </a:endParaRPr>
          </a:p>
        </p:txBody>
      </p:sp>
      <p:sp>
        <p:nvSpPr>
          <p:cNvPr id="29" name="文本框 28"/>
          <p:cNvSpPr txBox="1"/>
          <p:nvPr/>
        </p:nvSpPr>
        <p:spPr>
          <a:xfrm>
            <a:off x="775335" y="2683510"/>
            <a:ext cx="4309621" cy="658835"/>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2800" i="1" dirty="0" err="1">
                <a:latin typeface="+mn-lt"/>
                <a:ea typeface="+mn-ea"/>
                <a:cs typeface="+mn-ea"/>
                <a:sym typeface="+mn-lt"/>
              </a:rPr>
              <a:t>peakCAR</a:t>
            </a:r>
            <a:r>
              <a:rPr lang="en-US" altLang="zh-CN" sz="2800" i="1" dirty="0">
                <a:latin typeface="+mn-lt"/>
                <a:ea typeface="+mn-ea"/>
                <a:cs typeface="+mn-ea"/>
                <a:sym typeface="+mn-lt"/>
              </a:rPr>
              <a:t> = fundamental </a:t>
            </a:r>
            <a:endParaRPr lang="en-US" altLang="zh-CN" sz="2800" i="1" dirty="0">
              <a:latin typeface="+mn-lt"/>
              <a:ea typeface="+mn-ea"/>
              <a:cs typeface="+mn-ea"/>
              <a:sym typeface="+mn-lt"/>
            </a:endParaRPr>
          </a:p>
        </p:txBody>
      </p:sp>
      <p:sp>
        <p:nvSpPr>
          <p:cNvPr id="30" name="文本框 29"/>
          <p:cNvSpPr txBox="1"/>
          <p:nvPr/>
        </p:nvSpPr>
        <p:spPr>
          <a:xfrm>
            <a:off x="2352675" y="3339465"/>
            <a:ext cx="2732281" cy="671851"/>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2800" i="1" dirty="0">
                <a:latin typeface="+mn-lt"/>
                <a:ea typeface="+mn-ea"/>
                <a:cs typeface="+mn-ea"/>
                <a:sym typeface="+mn-lt"/>
              </a:rPr>
              <a:t>+ speculate </a:t>
            </a:r>
            <a:endParaRPr lang="en-US" altLang="zh-CN" sz="2800" b="1" i="1" dirty="0">
              <a:latin typeface="+mn-lt"/>
              <a:ea typeface="+mn-ea"/>
              <a:cs typeface="+mn-ea"/>
              <a:sym typeface="+mn-lt"/>
            </a:endParaRPr>
          </a:p>
        </p:txBody>
      </p:sp>
      <p:sp>
        <p:nvSpPr>
          <p:cNvPr id="31" name="文本框 30"/>
          <p:cNvSpPr txBox="1"/>
          <p:nvPr/>
        </p:nvSpPr>
        <p:spPr>
          <a:xfrm>
            <a:off x="2352675" y="4012565"/>
            <a:ext cx="2732281" cy="671851"/>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2800" i="1" dirty="0">
                <a:latin typeface="+mn-lt"/>
                <a:ea typeface="+mn-ea"/>
                <a:cs typeface="+mn-ea"/>
                <a:sym typeface="+mn-lt"/>
              </a:rPr>
              <a:t>+ climate </a:t>
            </a:r>
            <a:endParaRPr lang="en-US" altLang="zh-CN" sz="2800" b="1" i="1" dirty="0">
              <a:latin typeface="+mn-lt"/>
              <a:ea typeface="+mn-ea"/>
              <a:cs typeface="+mn-ea"/>
              <a:sym typeface="+mn-lt"/>
            </a:endParaRPr>
          </a:p>
        </p:txBody>
      </p:sp>
      <p:sp>
        <p:nvSpPr>
          <p:cNvPr id="32" name="文本框 31"/>
          <p:cNvSpPr txBox="1"/>
          <p:nvPr/>
        </p:nvSpPr>
        <p:spPr>
          <a:xfrm>
            <a:off x="2352675" y="4633595"/>
            <a:ext cx="2732281" cy="671851"/>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2800" i="1" dirty="0">
                <a:latin typeface="+mn-lt"/>
                <a:ea typeface="+mn-ea"/>
                <a:cs typeface="+mn-ea"/>
                <a:sym typeface="+mn-lt"/>
              </a:rPr>
              <a:t>+ event</a:t>
            </a:r>
            <a:endParaRPr lang="en-US" altLang="zh-CN" sz="2800" b="1" i="1" dirty="0">
              <a:latin typeface="+mn-lt"/>
              <a:ea typeface="+mn-ea"/>
              <a:cs typeface="+mn-ea"/>
              <a:sym typeface="+mn-lt"/>
            </a:endParaRPr>
          </a:p>
        </p:txBody>
      </p:sp>
      <p:sp>
        <p:nvSpPr>
          <p:cNvPr id="37" name="文本框 36"/>
          <p:cNvSpPr txBox="1"/>
          <p:nvPr>
            <p:custDataLst>
              <p:tags r:id="rId2"/>
            </p:custDataLst>
          </p:nvPr>
        </p:nvSpPr>
        <p:spPr>
          <a:xfrm>
            <a:off x="8644488" y="2149151"/>
            <a:ext cx="1800000" cy="450000"/>
          </a:xfrm>
          <a:prstGeom prst="rect">
            <a:avLst/>
          </a:prstGeom>
          <a:noFill/>
          <a:ln>
            <a:noFill/>
          </a:ln>
        </p:spPr>
        <p:txBody>
          <a:bodyPr vert="horz" wrap="square" lIns="91440" tIns="45720" rIns="91440" bIns="45720" numCol="1" anchor="t" anchorCtr="0" compatLnSpc="1">
            <a:noAutofit/>
          </a:bodyPr>
          <a:lstStyle/>
          <a:p>
            <a:pPr algn="just">
              <a:lnSpc>
                <a:spcPct val="150000"/>
              </a:lnSpc>
              <a:spcBef>
                <a:spcPts val="1000"/>
              </a:spcBef>
              <a:spcAft>
                <a:spcPts val="500"/>
              </a:spcAft>
              <a:buClrTx/>
              <a:buSzTx/>
              <a:buFontTx/>
            </a:pPr>
            <a:r>
              <a:rPr lang="en-US" altLang="zh-CN" i="1" dirty="0" err="1">
                <a:solidFill>
                  <a:srgbClr val="000000"/>
                </a:solidFill>
                <a:effectLst/>
                <a:latin typeface="+mn-lt"/>
                <a:ea typeface="+mn-ea"/>
                <a:cs typeface="+mn-ea"/>
                <a:sym typeface="+mn-lt"/>
              </a:rPr>
              <a:t>oilRet</a:t>
            </a:r>
            <a:r>
              <a:rPr lang="en-US" altLang="zh-CN" i="1" dirty="0">
                <a:solidFill>
                  <a:srgbClr val="000000"/>
                </a:solidFill>
                <a:effectLst/>
                <a:latin typeface="+mn-lt"/>
                <a:ea typeface="+mn-ea"/>
                <a:cs typeface="+mn-ea"/>
                <a:sym typeface="+mn-lt"/>
              </a:rPr>
              <a:t> </a:t>
            </a:r>
            <a:endParaRPr lang="zh-CN" sz="2000" dirty="0">
              <a:latin typeface="+mn-lt"/>
              <a:ea typeface="+mn-ea"/>
              <a:cs typeface="+mn-ea"/>
              <a:sym typeface="+mn-lt"/>
            </a:endParaRPr>
          </a:p>
        </p:txBody>
      </p:sp>
      <p:sp>
        <p:nvSpPr>
          <p:cNvPr id="38" name="文本框 37"/>
          <p:cNvSpPr txBox="1"/>
          <p:nvPr>
            <p:custDataLst>
              <p:tags r:id="rId3"/>
            </p:custDataLst>
          </p:nvPr>
        </p:nvSpPr>
        <p:spPr>
          <a:xfrm>
            <a:off x="8644488" y="1528185"/>
            <a:ext cx="1800000" cy="450000"/>
          </a:xfrm>
          <a:prstGeom prst="rect">
            <a:avLst/>
          </a:prstGeom>
          <a:noFill/>
          <a:ln>
            <a:noFill/>
          </a:ln>
        </p:spPr>
        <p:txBody>
          <a:bodyPr vert="horz" wrap="square" lIns="91440" tIns="45720" rIns="91440" bIns="45720" numCol="1" anchor="t" anchorCtr="0" compatLnSpc="1">
            <a:noAutofit/>
          </a:bodyPr>
          <a:lstStyle/>
          <a:p>
            <a:pPr algn="just">
              <a:lnSpc>
                <a:spcPct val="150000"/>
              </a:lnSpc>
              <a:spcBef>
                <a:spcPts val="1000"/>
              </a:spcBef>
              <a:spcAft>
                <a:spcPts val="500"/>
              </a:spcAft>
            </a:pPr>
            <a:r>
              <a:rPr lang="en-US" altLang="zh-CN" sz="1800" i="1" dirty="0">
                <a:solidFill>
                  <a:srgbClr val="000000"/>
                </a:solidFill>
                <a:effectLst/>
                <a:latin typeface="+mn-lt"/>
                <a:ea typeface="+mn-ea"/>
                <a:cs typeface="+mn-ea"/>
                <a:sym typeface="+mn-lt"/>
              </a:rPr>
              <a:t>gap </a:t>
            </a:r>
            <a:endParaRPr lang="zh-CN" altLang="en-US" sz="2000" dirty="0">
              <a:latin typeface="+mn-lt"/>
              <a:ea typeface="+mn-ea"/>
              <a:cs typeface="+mn-ea"/>
              <a:sym typeface="+mn-lt"/>
            </a:endParaRPr>
          </a:p>
        </p:txBody>
      </p:sp>
      <p:sp>
        <p:nvSpPr>
          <p:cNvPr id="39" name="文本框 38"/>
          <p:cNvSpPr txBox="1"/>
          <p:nvPr>
            <p:custDataLst>
              <p:tags r:id="rId4"/>
            </p:custDataLst>
          </p:nvPr>
        </p:nvSpPr>
        <p:spPr>
          <a:xfrm>
            <a:off x="8644488" y="1876768"/>
            <a:ext cx="1800000" cy="450000"/>
          </a:xfrm>
          <a:prstGeom prst="rect">
            <a:avLst/>
          </a:prstGeom>
          <a:noFill/>
          <a:ln>
            <a:noFill/>
          </a:ln>
        </p:spPr>
        <p:txBody>
          <a:bodyPr vert="horz" wrap="square" lIns="91440" tIns="45720" rIns="91440" bIns="45720" numCol="1" anchor="t" anchorCtr="0" compatLnSpc="1">
            <a:noAutofit/>
          </a:bodyPr>
          <a:lstStyle/>
          <a:p>
            <a:pPr algn="just">
              <a:lnSpc>
                <a:spcPct val="150000"/>
              </a:lnSpc>
              <a:spcBef>
                <a:spcPts val="1000"/>
              </a:spcBef>
              <a:spcAft>
                <a:spcPts val="500"/>
              </a:spcAft>
            </a:pPr>
            <a:r>
              <a:rPr lang="en-US" altLang="zh-CN" sz="1800" i="1" dirty="0">
                <a:solidFill>
                  <a:srgbClr val="000000"/>
                </a:solidFill>
                <a:effectLst/>
                <a:latin typeface="+mn-lt"/>
                <a:ea typeface="+mn-ea"/>
                <a:cs typeface="+mn-ea"/>
                <a:sym typeface="+mn-lt"/>
              </a:rPr>
              <a:t>dependency </a:t>
            </a:r>
            <a:endParaRPr lang="zh-CN" altLang="en-US" sz="2000" dirty="0">
              <a:latin typeface="+mn-lt"/>
              <a:ea typeface="+mn-ea"/>
              <a:cs typeface="+mn-ea"/>
              <a:sym typeface="+mn-lt"/>
            </a:endParaRPr>
          </a:p>
        </p:txBody>
      </p:sp>
      <p:sp>
        <p:nvSpPr>
          <p:cNvPr id="40" name="文本框 39"/>
          <p:cNvSpPr txBox="1"/>
          <p:nvPr>
            <p:custDataLst>
              <p:tags r:id="rId5"/>
            </p:custDataLst>
          </p:nvPr>
        </p:nvSpPr>
        <p:spPr>
          <a:xfrm>
            <a:off x="8644488" y="2510435"/>
            <a:ext cx="1800000" cy="450000"/>
          </a:xfrm>
          <a:prstGeom prst="rect">
            <a:avLst/>
          </a:prstGeom>
          <a:noFill/>
          <a:ln>
            <a:noFill/>
          </a:ln>
        </p:spPr>
        <p:txBody>
          <a:bodyPr vert="horz" wrap="square" lIns="91440" tIns="45720" rIns="91440" bIns="45720" numCol="1" anchor="t" anchorCtr="0" compatLnSpc="1">
            <a:noAutofit/>
          </a:bodyPr>
          <a:lstStyle/>
          <a:p>
            <a:pPr algn="just">
              <a:lnSpc>
                <a:spcPct val="150000"/>
              </a:lnSpc>
              <a:spcBef>
                <a:spcPts val="1000"/>
              </a:spcBef>
              <a:spcAft>
                <a:spcPts val="500"/>
              </a:spcAft>
            </a:pPr>
            <a:r>
              <a:rPr lang="en-US" altLang="zh-CN" sz="1800" i="1" dirty="0">
                <a:solidFill>
                  <a:srgbClr val="000000"/>
                </a:solidFill>
                <a:effectLst/>
                <a:latin typeface="+mn-lt"/>
                <a:ea typeface="+mn-ea"/>
                <a:cs typeface="+mn-ea"/>
                <a:sym typeface="+mn-lt"/>
              </a:rPr>
              <a:t>GDP </a:t>
            </a:r>
            <a:r>
              <a:rPr lang="en-US" altLang="zh-CN" sz="1800" dirty="0">
                <a:solidFill>
                  <a:srgbClr val="000000"/>
                </a:solidFill>
                <a:effectLst/>
                <a:latin typeface="+mn-lt"/>
                <a:ea typeface="+mn-ea"/>
                <a:cs typeface="+mn-ea"/>
                <a:sym typeface="+mn-lt"/>
              </a:rPr>
              <a:t>× </a:t>
            </a:r>
            <a:r>
              <a:rPr lang="en-US" altLang="zh-CN" sz="1800" i="1" dirty="0">
                <a:solidFill>
                  <a:srgbClr val="000000"/>
                </a:solidFill>
                <a:effectLst/>
                <a:latin typeface="+mn-lt"/>
                <a:ea typeface="+mn-ea"/>
                <a:cs typeface="+mn-ea"/>
                <a:sym typeface="+mn-lt"/>
              </a:rPr>
              <a:t>dep</a:t>
            </a:r>
            <a:endParaRPr lang="zh-CN" altLang="en-US" sz="2000" dirty="0">
              <a:latin typeface="+mn-lt"/>
              <a:ea typeface="+mn-ea"/>
              <a:cs typeface="+mn-ea"/>
              <a:sym typeface="+mn-lt"/>
            </a:endParaRPr>
          </a:p>
        </p:txBody>
      </p:sp>
      <p:sp>
        <p:nvSpPr>
          <p:cNvPr id="41" name="文本框 40"/>
          <p:cNvSpPr txBox="1"/>
          <p:nvPr>
            <p:custDataLst>
              <p:tags r:id="rId6"/>
            </p:custDataLst>
          </p:nvPr>
        </p:nvSpPr>
        <p:spPr>
          <a:xfrm>
            <a:off x="8662011" y="3397436"/>
            <a:ext cx="2349524" cy="463588"/>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1800" i="1" dirty="0">
                <a:solidFill>
                  <a:srgbClr val="000000"/>
                </a:solidFill>
                <a:effectLst/>
                <a:latin typeface="+mn-lt"/>
                <a:ea typeface="+mn-ea"/>
                <a:cs typeface="+mn-ea"/>
                <a:sym typeface="+mn-lt"/>
              </a:rPr>
              <a:t>SVI</a:t>
            </a:r>
            <a:endParaRPr lang="zh-CN" altLang="en-US" sz="2000" dirty="0">
              <a:latin typeface="+mn-lt"/>
              <a:ea typeface="+mn-ea"/>
              <a:cs typeface="+mn-ea"/>
              <a:sym typeface="+mn-lt"/>
            </a:endParaRPr>
          </a:p>
        </p:txBody>
      </p:sp>
      <p:sp>
        <p:nvSpPr>
          <p:cNvPr id="42" name="文本框 41"/>
          <p:cNvSpPr txBox="1"/>
          <p:nvPr>
            <p:custDataLst>
              <p:tags r:id="rId7"/>
            </p:custDataLst>
          </p:nvPr>
        </p:nvSpPr>
        <p:spPr>
          <a:xfrm>
            <a:off x="8662011" y="3058761"/>
            <a:ext cx="1800000" cy="463588"/>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1800" i="1" dirty="0">
                <a:solidFill>
                  <a:srgbClr val="000000"/>
                </a:solidFill>
                <a:effectLst/>
                <a:latin typeface="+mn-lt"/>
                <a:ea typeface="+mn-ea"/>
                <a:cs typeface="+mn-ea"/>
                <a:sym typeface="+mn-lt"/>
              </a:rPr>
              <a:t>VIX </a:t>
            </a:r>
            <a:endParaRPr lang="zh-CN" altLang="en-US" sz="2000" dirty="0">
              <a:latin typeface="+mn-lt"/>
              <a:ea typeface="+mn-ea"/>
              <a:cs typeface="+mn-ea"/>
              <a:sym typeface="+mn-lt"/>
            </a:endParaRPr>
          </a:p>
        </p:txBody>
      </p:sp>
      <p:sp>
        <p:nvSpPr>
          <p:cNvPr id="43" name="文本框 42"/>
          <p:cNvSpPr txBox="1"/>
          <p:nvPr>
            <p:custDataLst>
              <p:tags r:id="rId8"/>
            </p:custDataLst>
          </p:nvPr>
        </p:nvSpPr>
        <p:spPr>
          <a:xfrm>
            <a:off x="8255314" y="4286838"/>
            <a:ext cx="2349524" cy="456535"/>
          </a:xfrm>
          <a:prstGeom prst="rect">
            <a:avLst/>
          </a:prstGeom>
          <a:noFill/>
          <a:ln>
            <a:noFill/>
          </a:ln>
        </p:spPr>
        <p:txBody>
          <a:bodyPr vert="horz" wrap="square" lIns="91440" tIns="45720" rIns="91440" bIns="45720" numCol="1" anchor="t" anchorCtr="0" compatLnSpc="1">
            <a:spAutoFit/>
          </a:bodyPr>
          <a:lstStyle>
            <a:defPPr>
              <a:defRPr lang="zh-CN"/>
            </a:defPPr>
            <a:lvl1pPr algn="just">
              <a:lnSpc>
                <a:spcPct val="150000"/>
              </a:lnSpc>
              <a:spcBef>
                <a:spcPts val="1000"/>
              </a:spcBef>
              <a:spcAft>
                <a:spcPts val="500"/>
              </a:spcAft>
              <a:defRPr sz="2000" b="1">
                <a:solidFill>
                  <a:srgbClr val="0070C4"/>
                </a:solidFill>
                <a:latin typeface="微软雅黑" panose="020B0503020204020204" charset="-122"/>
                <a:ea typeface="微软雅黑" panose="020B0503020204020204" charset="-122"/>
                <a:cs typeface="微软雅黑" panose="020B0503020204020204" charset="-122"/>
              </a:defRPr>
            </a:lvl1pPr>
          </a:lstStyle>
          <a:p>
            <a:r>
              <a:rPr lang="en-US" altLang="zh-CN" sz="1800" i="1" dirty="0">
                <a:latin typeface="+mn-lt"/>
                <a:ea typeface="+mn-ea"/>
                <a:cs typeface="+mn-ea"/>
                <a:sym typeface="+mn-lt"/>
              </a:rPr>
              <a:t>Climate</a:t>
            </a:r>
            <a:r>
              <a:rPr lang="en-US" altLang="zh-CN" sz="1800" dirty="0">
                <a:latin typeface="+mn-lt"/>
                <a:ea typeface="+mn-ea"/>
                <a:cs typeface="+mn-ea"/>
                <a:sym typeface="+mn-lt"/>
              </a:rPr>
              <a:t> </a:t>
            </a:r>
            <a:r>
              <a:rPr lang="en-US" altLang="zh-CN" sz="1800" i="1" dirty="0">
                <a:latin typeface="+mn-lt"/>
                <a:ea typeface="+mn-ea"/>
                <a:cs typeface="+mn-ea"/>
                <a:sym typeface="+mn-lt"/>
              </a:rPr>
              <a:t>readiness</a:t>
            </a:r>
            <a:endParaRPr lang="zh-CN" altLang="en-US" sz="1800" i="1" dirty="0">
              <a:latin typeface="+mn-lt"/>
              <a:ea typeface="+mn-ea"/>
              <a:cs typeface="+mn-ea"/>
              <a:sym typeface="+mn-lt"/>
            </a:endParaRPr>
          </a:p>
        </p:txBody>
      </p:sp>
      <p:sp>
        <p:nvSpPr>
          <p:cNvPr id="44" name="文本框 43"/>
          <p:cNvSpPr txBox="1"/>
          <p:nvPr>
            <p:custDataLst>
              <p:tags r:id="rId9"/>
            </p:custDataLst>
          </p:nvPr>
        </p:nvSpPr>
        <p:spPr>
          <a:xfrm>
            <a:off x="8633337" y="5401698"/>
            <a:ext cx="1800000" cy="464871"/>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b="1" i="1" dirty="0">
                <a:solidFill>
                  <a:srgbClr val="0070C4"/>
                </a:solidFill>
                <a:latin typeface="+mn-lt"/>
                <a:ea typeface="+mn-ea"/>
                <a:cs typeface="+mn-ea"/>
                <a:sym typeface="+mn-lt"/>
              </a:rPr>
              <a:t>damage</a:t>
            </a:r>
            <a:endParaRPr lang="zh-CN" altLang="en-US" b="1" i="1" dirty="0">
              <a:solidFill>
                <a:srgbClr val="0070C4"/>
              </a:solidFill>
              <a:latin typeface="+mn-lt"/>
              <a:ea typeface="+mn-ea"/>
              <a:cs typeface="+mn-ea"/>
              <a:sym typeface="+mn-lt"/>
            </a:endParaRPr>
          </a:p>
        </p:txBody>
      </p:sp>
      <p:sp>
        <p:nvSpPr>
          <p:cNvPr id="45" name="文本框 44"/>
          <p:cNvSpPr txBox="1"/>
          <p:nvPr>
            <p:custDataLst>
              <p:tags r:id="rId10"/>
            </p:custDataLst>
          </p:nvPr>
        </p:nvSpPr>
        <p:spPr>
          <a:xfrm>
            <a:off x="8644488" y="5064137"/>
            <a:ext cx="1800000" cy="463588"/>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1800" i="1" dirty="0">
                <a:solidFill>
                  <a:srgbClr val="000000"/>
                </a:solidFill>
                <a:effectLst/>
                <a:latin typeface="+mn-lt"/>
                <a:ea typeface="+mn-ea"/>
                <a:cs typeface="+mn-ea"/>
                <a:sym typeface="+mn-lt"/>
              </a:rPr>
              <a:t>lasting </a:t>
            </a:r>
            <a:endParaRPr lang="zh-CN" altLang="en-US" sz="2000" dirty="0">
              <a:latin typeface="+mn-lt"/>
              <a:ea typeface="+mn-ea"/>
              <a:cs typeface="+mn-ea"/>
              <a:sym typeface="+mn-lt"/>
            </a:endParaRPr>
          </a:p>
        </p:txBody>
      </p:sp>
      <p:cxnSp>
        <p:nvCxnSpPr>
          <p:cNvPr id="3" name="直接连接符 2"/>
          <p:cNvCxnSpPr>
            <a:stCxn id="29" idx="3"/>
            <a:endCxn id="50" idx="1"/>
          </p:cNvCxnSpPr>
          <p:nvPr>
            <p:custDataLst>
              <p:tags r:id="rId11"/>
            </p:custDataLst>
          </p:nvPr>
        </p:nvCxnSpPr>
        <p:spPr>
          <a:xfrm flipV="1">
            <a:off x="5084956" y="2373290"/>
            <a:ext cx="1550447" cy="63963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30" idx="3"/>
            <a:endCxn id="51" idx="1"/>
          </p:cNvCxnSpPr>
          <p:nvPr>
            <p:custDataLst>
              <p:tags r:id="rId12"/>
            </p:custDataLst>
          </p:nvPr>
        </p:nvCxnSpPr>
        <p:spPr>
          <a:xfrm flipV="1">
            <a:off x="5084956" y="3550676"/>
            <a:ext cx="1550447" cy="1247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31" idx="3"/>
            <a:endCxn id="52" idx="1"/>
          </p:cNvCxnSpPr>
          <p:nvPr>
            <p:custDataLst>
              <p:tags r:id="rId13"/>
            </p:custDataLst>
          </p:nvPr>
        </p:nvCxnSpPr>
        <p:spPr>
          <a:xfrm>
            <a:off x="5084956" y="4348491"/>
            <a:ext cx="1550447" cy="20729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32" idx="3"/>
            <a:endCxn id="53" idx="1"/>
          </p:cNvCxnSpPr>
          <p:nvPr>
            <p:custDataLst>
              <p:tags r:id="rId14"/>
            </p:custDataLst>
          </p:nvPr>
        </p:nvCxnSpPr>
        <p:spPr>
          <a:xfrm>
            <a:off x="5084956" y="4969521"/>
            <a:ext cx="1550447" cy="60131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7" name="矩形: 圆角 46"/>
          <p:cNvSpPr/>
          <p:nvPr/>
        </p:nvSpPr>
        <p:spPr>
          <a:xfrm>
            <a:off x="7424848" y="3178854"/>
            <a:ext cx="3065755" cy="73723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9" name="矩形: 圆角 48"/>
          <p:cNvSpPr/>
          <p:nvPr/>
        </p:nvSpPr>
        <p:spPr>
          <a:xfrm>
            <a:off x="7424847" y="4165693"/>
            <a:ext cx="3065755" cy="73723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4" name="矩形: 圆角 53"/>
          <p:cNvSpPr/>
          <p:nvPr/>
        </p:nvSpPr>
        <p:spPr>
          <a:xfrm>
            <a:off x="7434548" y="5142648"/>
            <a:ext cx="3065755" cy="8266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9" name="矩形 58"/>
          <p:cNvSpPr/>
          <p:nvPr/>
        </p:nvSpPr>
        <p:spPr>
          <a:xfrm>
            <a:off x="7274242" y="2126488"/>
            <a:ext cx="269558" cy="4842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文本框 50"/>
          <p:cNvSpPr txBox="1"/>
          <p:nvPr>
            <p:custDataLst>
              <p:tags r:id="rId15"/>
            </p:custDataLst>
          </p:nvPr>
        </p:nvSpPr>
        <p:spPr>
          <a:xfrm>
            <a:off x="6635403" y="3313186"/>
            <a:ext cx="1598295" cy="474980"/>
          </a:xfrm>
          <a:prstGeom prst="rect">
            <a:avLst/>
          </a:prstGeom>
          <a:solidFill>
            <a:schemeClr val="accent5">
              <a:lumMod val="40000"/>
              <a:lumOff val="60000"/>
            </a:schemeClr>
          </a:solidFill>
          <a:ln>
            <a:noFill/>
          </a:ln>
        </p:spPr>
        <p:txBody>
          <a:bodyPr vert="horz" wrap="square" lIns="91440" tIns="45720" rIns="91440" bIns="45720" numCol="1" anchor="t" anchorCtr="0" compatLnSpc="1">
            <a:noAutofit/>
          </a:bodyPr>
          <a:lstStyle/>
          <a:p>
            <a:pPr algn="ctr">
              <a:lnSpc>
                <a:spcPct val="100000"/>
              </a:lnSpc>
              <a:spcBef>
                <a:spcPts val="1000"/>
              </a:spcBef>
              <a:spcAft>
                <a:spcPts val="500"/>
              </a:spcAft>
              <a:buClrTx/>
              <a:buSzTx/>
              <a:buFontTx/>
            </a:pPr>
            <a:r>
              <a:rPr lang="en-US" altLang="zh-CN" sz="2400" i="1" dirty="0">
                <a:latin typeface="+mn-lt"/>
                <a:ea typeface="+mn-ea"/>
                <a:cs typeface="+mn-ea"/>
                <a:sym typeface="+mn-lt"/>
              </a:rPr>
              <a:t>speculate</a:t>
            </a:r>
            <a:endParaRPr lang="zh-CN" sz="2400" dirty="0">
              <a:latin typeface="+mn-lt"/>
              <a:ea typeface="+mn-ea"/>
              <a:cs typeface="+mn-ea"/>
              <a:sym typeface="+mn-lt"/>
            </a:endParaRPr>
          </a:p>
        </p:txBody>
      </p:sp>
      <p:sp>
        <p:nvSpPr>
          <p:cNvPr id="52" name="文本框 51"/>
          <p:cNvSpPr txBox="1"/>
          <p:nvPr>
            <p:custDataLst>
              <p:tags r:id="rId16"/>
            </p:custDataLst>
          </p:nvPr>
        </p:nvSpPr>
        <p:spPr>
          <a:xfrm>
            <a:off x="6635403" y="4318296"/>
            <a:ext cx="1598295" cy="474980"/>
          </a:xfrm>
          <a:prstGeom prst="rect">
            <a:avLst/>
          </a:prstGeom>
          <a:solidFill>
            <a:schemeClr val="accent5">
              <a:lumMod val="40000"/>
              <a:lumOff val="60000"/>
            </a:schemeClr>
          </a:solidFill>
          <a:ln>
            <a:noFill/>
          </a:ln>
        </p:spPr>
        <p:txBody>
          <a:bodyPr vert="horz" wrap="square" lIns="91440" tIns="45720" rIns="91440" bIns="45720" numCol="1" anchor="t" anchorCtr="0" compatLnSpc="1">
            <a:noAutofit/>
          </a:bodyPr>
          <a:lstStyle/>
          <a:p>
            <a:pPr algn="ctr">
              <a:lnSpc>
                <a:spcPct val="100000"/>
              </a:lnSpc>
              <a:spcBef>
                <a:spcPts val="1000"/>
              </a:spcBef>
              <a:spcAft>
                <a:spcPts val="500"/>
              </a:spcAft>
              <a:buClrTx/>
              <a:buSzTx/>
              <a:buFontTx/>
            </a:pPr>
            <a:r>
              <a:rPr lang="en-US" altLang="zh-CN" sz="2400" i="1" dirty="0">
                <a:latin typeface="+mn-lt"/>
                <a:ea typeface="+mn-ea"/>
                <a:cs typeface="+mn-ea"/>
                <a:sym typeface="+mn-lt"/>
              </a:rPr>
              <a:t>climate</a:t>
            </a:r>
            <a:endParaRPr lang="zh-CN" sz="2400" dirty="0">
              <a:latin typeface="+mn-lt"/>
              <a:ea typeface="+mn-ea"/>
              <a:cs typeface="+mn-ea"/>
              <a:sym typeface="+mn-lt"/>
            </a:endParaRPr>
          </a:p>
        </p:txBody>
      </p:sp>
      <p:sp>
        <p:nvSpPr>
          <p:cNvPr id="53" name="文本框 52"/>
          <p:cNvSpPr txBox="1"/>
          <p:nvPr>
            <p:custDataLst>
              <p:tags r:id="rId17"/>
            </p:custDataLst>
          </p:nvPr>
        </p:nvSpPr>
        <p:spPr>
          <a:xfrm>
            <a:off x="6635403" y="5333345"/>
            <a:ext cx="1598295" cy="474980"/>
          </a:xfrm>
          <a:prstGeom prst="rect">
            <a:avLst/>
          </a:prstGeom>
          <a:solidFill>
            <a:schemeClr val="accent5">
              <a:lumMod val="40000"/>
              <a:lumOff val="60000"/>
            </a:schemeClr>
          </a:solidFill>
          <a:ln>
            <a:noFill/>
          </a:ln>
        </p:spPr>
        <p:txBody>
          <a:bodyPr vert="horz" wrap="square" lIns="91440" tIns="45720" rIns="91440" bIns="45720" numCol="1" anchor="t" anchorCtr="0" compatLnSpc="1">
            <a:noAutofit/>
          </a:bodyPr>
          <a:lstStyle/>
          <a:p>
            <a:pPr algn="ctr">
              <a:lnSpc>
                <a:spcPct val="100000"/>
              </a:lnSpc>
              <a:spcBef>
                <a:spcPts val="1000"/>
              </a:spcBef>
              <a:spcAft>
                <a:spcPts val="500"/>
              </a:spcAft>
              <a:buClrTx/>
              <a:buSzTx/>
              <a:buFontTx/>
            </a:pPr>
            <a:r>
              <a:rPr lang="en-US" altLang="zh-CN" sz="2400" i="1" dirty="0">
                <a:latin typeface="+mn-lt"/>
                <a:ea typeface="+mn-ea"/>
                <a:cs typeface="+mn-ea"/>
                <a:sym typeface="+mn-lt"/>
              </a:rPr>
              <a:t>event</a:t>
            </a:r>
            <a:endParaRPr lang="zh-CN" sz="2400" dirty="0">
              <a:latin typeface="+mn-lt"/>
              <a:ea typeface="+mn-ea"/>
              <a:cs typeface="+mn-ea"/>
              <a:sym typeface="+mn-lt"/>
            </a:endParaRPr>
          </a:p>
        </p:txBody>
      </p:sp>
      <p:sp>
        <p:nvSpPr>
          <p:cNvPr id="50" name="文本框 49"/>
          <p:cNvSpPr txBox="1"/>
          <p:nvPr>
            <p:custDataLst>
              <p:tags r:id="rId18"/>
            </p:custDataLst>
          </p:nvPr>
        </p:nvSpPr>
        <p:spPr>
          <a:xfrm>
            <a:off x="6635403" y="2135800"/>
            <a:ext cx="1601472" cy="474980"/>
          </a:xfrm>
          <a:prstGeom prst="rect">
            <a:avLst/>
          </a:prstGeom>
          <a:solidFill>
            <a:srgbClr val="B4C7E7"/>
          </a:solidFill>
          <a:ln>
            <a:noFill/>
          </a:ln>
        </p:spPr>
        <p:txBody>
          <a:bodyPr vert="horz" wrap="square" lIns="91440" tIns="45720" rIns="91440" bIns="45720" numCol="1" anchor="t" anchorCtr="0" compatLnSpc="1">
            <a:noAutofit/>
          </a:bodyPr>
          <a:lstStyle/>
          <a:p>
            <a:pPr algn="ctr">
              <a:lnSpc>
                <a:spcPct val="100000"/>
              </a:lnSpc>
              <a:spcBef>
                <a:spcPts val="1000"/>
              </a:spcBef>
              <a:spcAft>
                <a:spcPts val="500"/>
              </a:spcAft>
              <a:buClrTx/>
              <a:buSzTx/>
              <a:buFontTx/>
            </a:pPr>
            <a:r>
              <a:rPr lang="en-US" altLang="zh-CN" sz="2000" i="1" dirty="0">
                <a:latin typeface="+mn-lt"/>
                <a:ea typeface="+mn-ea"/>
                <a:cs typeface="+mn-ea"/>
                <a:sym typeface="+mn-lt"/>
              </a:rPr>
              <a:t>fundamental</a:t>
            </a:r>
            <a:endParaRPr lang="zh-CN" sz="2000" dirty="0">
              <a:latin typeface="+mn-lt"/>
              <a:ea typeface="+mn-ea"/>
              <a:cs typeface="+mn-ea"/>
              <a:sym typeface="+mn-lt"/>
            </a:endParaRPr>
          </a:p>
        </p:txBody>
      </p:sp>
      <p:sp>
        <p:nvSpPr>
          <p:cNvPr id="4" name="灯片编号占位符 3"/>
          <p:cNvSpPr>
            <a:spLocks noGrp="1"/>
          </p:cNvSpPr>
          <p:nvPr>
            <p:ph type="sldNum" sz="quarter" idx="10"/>
            <p:custDataLst>
              <p:tags r:id="rId19"/>
            </p:custDataLst>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6" name="文本框 5"/>
          <p:cNvSpPr txBox="1"/>
          <p:nvPr/>
        </p:nvSpPr>
        <p:spPr>
          <a:xfrm>
            <a:off x="10637577" y="2281989"/>
            <a:ext cx="1511817" cy="1415195"/>
          </a:xfrm>
          <a:prstGeom prst="rect">
            <a:avLst/>
          </a:prstGeom>
          <a:noFill/>
          <a:ln>
            <a:noFill/>
          </a:ln>
          <a:extLst>
            <a:ext uri="{909E8E84-426E-40DD-AFC4-6F175D3DCCD1}">
              <a14:hiddenFill xmlns:a14="http://schemas.microsoft.com/office/drawing/2010/main">
                <a:solidFill>
                  <a:srgbClr val="B4C7E7"/>
                </a:solidFill>
              </a14:hiddenFill>
            </a:ext>
          </a:extLst>
        </p:spPr>
        <p:txBody>
          <a:bodyPr vert="horz" wrap="square" lIns="91440" tIns="45720" rIns="91440" bIns="45720" numCol="1" anchor="t" anchorCtr="0" compatLnSpc="1">
            <a:noAutofit/>
          </a:bodyPr>
          <a:lstStyle/>
          <a:p>
            <a:pPr algn="ctr">
              <a:lnSpc>
                <a:spcPct val="100000"/>
              </a:lnSpc>
              <a:spcBef>
                <a:spcPts val="1000"/>
              </a:spcBef>
              <a:spcAft>
                <a:spcPts val="500"/>
              </a:spcAft>
            </a:pPr>
            <a:r>
              <a:rPr kumimoji="0" lang="en-US" altLang="zh-CN" sz="1600" b="1" dirty="0">
                <a:solidFill>
                  <a:srgbClr val="333399"/>
                </a:solidFill>
                <a:latin typeface="+mn-lt"/>
                <a:ea typeface="+mn-ea"/>
                <a:cs typeface="+mn-ea"/>
                <a:sym typeface="+mn-lt"/>
              </a:rPr>
              <a:t>Traditional influencing factor of Natural Gas Prices</a:t>
            </a:r>
            <a:endParaRPr kumimoji="0" lang="zh-CN" altLang="en-US" sz="1600" b="1" dirty="0">
              <a:solidFill>
                <a:srgbClr val="333399"/>
              </a:solidFill>
              <a:latin typeface="+mn-lt"/>
              <a:ea typeface="+mn-ea"/>
              <a:cs typeface="+mn-ea"/>
              <a:sym typeface="+mn-lt"/>
            </a:endParaRPr>
          </a:p>
        </p:txBody>
      </p:sp>
      <p:sp>
        <p:nvSpPr>
          <p:cNvPr id="9" name="文本框 8"/>
          <p:cNvSpPr txBox="1"/>
          <p:nvPr>
            <p:custDataLst>
              <p:tags r:id="rId20"/>
            </p:custDataLst>
          </p:nvPr>
        </p:nvSpPr>
        <p:spPr>
          <a:xfrm>
            <a:off x="10946765" y="4662805"/>
            <a:ext cx="966470" cy="676275"/>
          </a:xfrm>
          <a:prstGeom prst="rect">
            <a:avLst/>
          </a:prstGeom>
          <a:noFill/>
          <a:ln>
            <a:noFill/>
          </a:ln>
          <a:extLst>
            <a:ext uri="{909E8E84-426E-40DD-AFC4-6F175D3DCCD1}">
              <a14:hiddenFill xmlns:a14="http://schemas.microsoft.com/office/drawing/2010/main">
                <a:solidFill>
                  <a:srgbClr val="B4C7E7"/>
                </a:solidFill>
              </a14:hiddenFill>
            </a:ext>
          </a:extLst>
        </p:spPr>
        <p:txBody>
          <a:bodyPr vert="horz" wrap="square" lIns="91440" tIns="45720" rIns="91440" bIns="45720" numCol="1" anchor="t" anchorCtr="0" compatLnSpc="1">
            <a:noAutofit/>
          </a:bodyPr>
          <a:lstStyle>
            <a:defPPr>
              <a:defRPr lang="zh-CN"/>
            </a:defPPr>
            <a:lvl1pPr algn="ctr">
              <a:lnSpc>
                <a:spcPct val="100000"/>
              </a:lnSpc>
              <a:spcBef>
                <a:spcPts val="1000"/>
              </a:spcBef>
              <a:spcAft>
                <a:spcPts val="500"/>
              </a:spcAft>
              <a:defRPr kumimoji="0" sz="1600" b="1">
                <a:solidFill>
                  <a:srgbClr val="333399"/>
                </a:solidFill>
                <a:latin typeface="微软雅黑" panose="020B0503020204020204" charset="-122"/>
                <a:ea typeface="微软雅黑" panose="020B0503020204020204" charset="-122"/>
                <a:cs typeface="+mn-cs"/>
              </a:defRPr>
            </a:lvl1pPr>
          </a:lstStyle>
          <a:p>
            <a:r>
              <a:rPr lang="en-US" altLang="zh-CN" dirty="0">
                <a:latin typeface="+mn-lt"/>
                <a:ea typeface="+mn-ea"/>
                <a:cs typeface="+mn-ea"/>
                <a:sym typeface="+mn-lt"/>
              </a:rPr>
              <a:t>New factors</a:t>
            </a:r>
            <a:endParaRPr lang="zh-CN" altLang="en-US" dirty="0">
              <a:latin typeface="+mn-lt"/>
              <a:ea typeface="+mn-ea"/>
              <a:cs typeface="+mn-ea"/>
              <a:sym typeface="+mn-lt"/>
            </a:endParaRPr>
          </a:p>
        </p:txBody>
      </p:sp>
      <p:sp>
        <p:nvSpPr>
          <p:cNvPr id="12" name="右大括号 11"/>
          <p:cNvSpPr/>
          <p:nvPr/>
        </p:nvSpPr>
        <p:spPr>
          <a:xfrm>
            <a:off x="10670188" y="2044700"/>
            <a:ext cx="75565" cy="17145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右大括号 12"/>
          <p:cNvSpPr/>
          <p:nvPr>
            <p:custDataLst>
              <p:tags r:id="rId21"/>
            </p:custDataLst>
          </p:nvPr>
        </p:nvSpPr>
        <p:spPr>
          <a:xfrm>
            <a:off x="10694953" y="4396105"/>
            <a:ext cx="76200" cy="130175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5" name="右箭头 19"/>
          <p:cNvSpPr/>
          <p:nvPr>
            <p:custDataLst>
              <p:tags r:id="rId22"/>
            </p:custDataLst>
          </p:nvPr>
        </p:nvSpPr>
        <p:spPr>
          <a:xfrm rot="16200000">
            <a:off x="1489075" y="5208270"/>
            <a:ext cx="577850" cy="739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ea"/>
              </a:rPr>
              <a:t>Results</a:t>
            </a:r>
            <a:endParaRPr lang="en-US" altLang="zh-CN" sz="2800" dirty="0">
              <a:latin typeface="+mn-lt"/>
              <a:ea typeface="+mn-ea"/>
              <a:cs typeface="+mn-ea"/>
              <a:sym typeface="+mn-ea"/>
            </a:endParaRPr>
          </a:p>
        </p:txBody>
      </p:sp>
      <p:sp>
        <p:nvSpPr>
          <p:cNvPr id="3" name="内容占位符 2"/>
          <p:cNvSpPr>
            <a:spLocks noGrp="1"/>
          </p:cNvSpPr>
          <p:nvPr>
            <p:ph idx="1"/>
          </p:nvPr>
        </p:nvSpPr>
        <p:spPr>
          <a:xfrm>
            <a:off x="443865" y="2209800"/>
            <a:ext cx="11422380" cy="2267585"/>
          </a:xfrm>
        </p:spPr>
        <p:txBody>
          <a:bodyPr/>
          <a:p>
            <a:r>
              <a:rPr lang="zh-CN" sz="2200">
                <a:latin typeface="+mn-lt"/>
                <a:ea typeface="+mn-ea"/>
                <a:cs typeface="+mn-ea"/>
                <a:sym typeface="+mn-lt"/>
              </a:rPr>
              <a:t>Percentage of the number of events with a </a:t>
            </a:r>
            <a:r>
              <a:rPr kumimoji="0" lang="zh-CN" altLang="en-US" sz="2200" dirty="0">
                <a:solidFill>
                  <a:srgbClr val="333399"/>
                </a:solidFill>
                <a:latin typeface="+mn-lt"/>
                <a:ea typeface="+mn-ea"/>
                <a:cs typeface="+mn-ea"/>
                <a:sym typeface="+mn-lt"/>
              </a:rPr>
              <a:t>significant impact</a:t>
            </a:r>
            <a:endParaRPr kumimoji="0" lang="zh-CN" altLang="en-US" sz="2200" dirty="0">
              <a:solidFill>
                <a:srgbClr val="333399"/>
              </a:solidFill>
              <a:latin typeface="+mn-lt"/>
              <a:ea typeface="+mn-ea"/>
              <a:cs typeface="+mn-ea"/>
              <a:sym typeface="+mn-lt"/>
            </a:endParaRPr>
          </a:p>
          <a:p>
            <a:pPr lvl="1">
              <a:buFont typeface="Arial" panose="020B0604020202020204" pitchFamily="34" charset="0"/>
              <a:buChar char="•"/>
            </a:pPr>
            <a:r>
              <a:rPr kumimoji="0" lang="en-US" altLang="zh-CN" sz="1800" b="1" dirty="0">
                <a:solidFill>
                  <a:schemeClr val="tx1"/>
                </a:solidFill>
                <a:latin typeface="+mn-lt"/>
                <a:ea typeface="+mn-ea"/>
                <a:cs typeface="+mn-ea"/>
                <a:sym typeface="+mn-lt"/>
              </a:rPr>
              <a:t>We found that</a:t>
            </a:r>
            <a:r>
              <a:rPr kumimoji="0" lang="en-US" altLang="zh-CN" b="1" dirty="0">
                <a:solidFill>
                  <a:srgbClr val="333399"/>
                </a:solidFill>
                <a:latin typeface="+mn-lt"/>
                <a:ea typeface="+mn-ea"/>
                <a:cs typeface="+mn-ea"/>
                <a:sym typeface="+mn-lt"/>
              </a:rPr>
              <a:t> </a:t>
            </a:r>
            <a:r>
              <a:rPr kumimoji="0" lang="zh-CN" altLang="en-US" b="1" dirty="0">
                <a:solidFill>
                  <a:srgbClr val="333399"/>
                </a:solidFill>
                <a:latin typeface="+mn-lt"/>
                <a:ea typeface="+mn-ea"/>
                <a:cs typeface="+mn-ea"/>
                <a:sym typeface="+mn-lt"/>
              </a:rPr>
              <a:t>24% </a:t>
            </a:r>
            <a:r>
              <a:rPr kumimoji="0" lang="zh-CN" altLang="en-US" sz="1800" b="1" dirty="0">
                <a:solidFill>
                  <a:schemeClr val="tx1"/>
                </a:solidFill>
                <a:latin typeface="+mn-lt"/>
                <a:ea typeface="+mn-ea"/>
                <a:cs typeface="+mn-ea"/>
                <a:sym typeface="+mn-lt"/>
              </a:rPr>
              <a:t>of extreme climate events worldwide had a significant impact on natural gas prices</a:t>
            </a:r>
            <a:r>
              <a:rPr kumimoji="0" lang="en-US" altLang="zh-CN" sz="1800" b="1" dirty="0">
                <a:solidFill>
                  <a:schemeClr val="tx1"/>
                </a:solidFill>
                <a:latin typeface="+mn-lt"/>
                <a:ea typeface="+mn-ea"/>
                <a:cs typeface="+mn-ea"/>
                <a:sym typeface="+mn-lt"/>
              </a:rPr>
              <a:t>.</a:t>
            </a:r>
            <a:endParaRPr kumimoji="0" lang="en-US" altLang="zh-CN" sz="1800" b="1" dirty="0">
              <a:solidFill>
                <a:schemeClr val="tx1"/>
              </a:solidFill>
              <a:latin typeface="+mn-lt"/>
              <a:ea typeface="+mn-ea"/>
              <a:cs typeface="+mn-ea"/>
              <a:sym typeface="+mn-lt"/>
            </a:endParaRPr>
          </a:p>
          <a:p>
            <a:pPr lvl="1">
              <a:buFont typeface="Arial" panose="020B0604020202020204" pitchFamily="34" charset="0"/>
              <a:buChar char="•"/>
            </a:pPr>
            <a:endParaRPr kumimoji="0" lang="zh-CN" altLang="en-US" sz="1800" b="1" dirty="0">
              <a:solidFill>
                <a:schemeClr val="tx1"/>
              </a:solidFill>
              <a:latin typeface="+mn-lt"/>
              <a:ea typeface="+mn-ea"/>
              <a:cs typeface="+mn-ea"/>
              <a:sym typeface="+mn-lt"/>
            </a:endParaRPr>
          </a:p>
        </p:txBody>
      </p:sp>
      <p:sp>
        <p:nvSpPr>
          <p:cNvPr id="4" name="灯片编号占位符 3"/>
          <p:cNvSpPr>
            <a:spLocks noGrp="1"/>
          </p:cNvSpPr>
          <p:nvPr>
            <p:ph type="sldNum" sz="quarter" idx="10"/>
          </p:nvPr>
        </p:nvSpPr>
        <p:spPr/>
        <p:txBody>
          <a:bodyPr/>
          <a:p>
            <a:pPr>
              <a:defRPr/>
            </a:pPr>
            <a:fld id="{9B814365-6E4F-0B40-9623-132DA1E8EF3D}" type="slidenum">
              <a:rPr lang="zh-CN" altLang="en-US"/>
            </a:fld>
            <a:endParaRPr lang="zh-CN" altLang="en-US"/>
          </a:p>
        </p:txBody>
      </p:sp>
      <p:pic>
        <p:nvPicPr>
          <p:cNvPr id="5" name="图片 4"/>
          <p:cNvPicPr>
            <a:picLocks noChangeAspect="1"/>
          </p:cNvPicPr>
          <p:nvPr>
            <p:custDataLst>
              <p:tags r:id="rId1"/>
            </p:custDataLst>
          </p:nvPr>
        </p:nvPicPr>
        <p:blipFill>
          <a:blip r:embed="rId2"/>
          <a:stretch>
            <a:fillRect/>
          </a:stretch>
        </p:blipFill>
        <p:spPr>
          <a:xfrm>
            <a:off x="5459095" y="4046855"/>
            <a:ext cx="6266180" cy="2505075"/>
          </a:xfrm>
          <a:prstGeom prst="rect">
            <a:avLst/>
          </a:prstGeom>
        </p:spPr>
      </p:pic>
      <p:sp>
        <p:nvSpPr>
          <p:cNvPr id="7" name="文本框 6"/>
          <p:cNvSpPr txBox="1"/>
          <p:nvPr>
            <p:custDataLst>
              <p:tags r:id="rId3"/>
            </p:custDataLst>
          </p:nvPr>
        </p:nvSpPr>
        <p:spPr>
          <a:xfrm>
            <a:off x="173355" y="1555750"/>
            <a:ext cx="11272520" cy="460375"/>
          </a:xfrm>
          <a:prstGeom prst="rect">
            <a:avLst/>
          </a:prstGeom>
          <a:noFill/>
          <a:ln>
            <a:noFill/>
          </a:ln>
        </p:spPr>
        <p:txBody>
          <a:bodyPr vert="horz" wrap="square" lIns="91440" tIns="45720" rIns="91440" bIns="45720" numCol="1" anchor="t" anchorCtr="0" compatLnSpc="1">
            <a:spAutoFit/>
          </a:bodyPr>
          <a:p>
            <a:pPr marL="0" indent="0" algn="l">
              <a:buFont typeface="Wingdings" panose="05000000000000000000" charset="0"/>
              <a:buNone/>
            </a:pPr>
            <a:r>
              <a:rPr lang="en-US" altLang="zh-CN" sz="2400" b="1" dirty="0">
                <a:solidFill>
                  <a:srgbClr val="C00000"/>
                </a:solidFill>
                <a:latin typeface="+mn-lt"/>
                <a:ea typeface="+mn-ea"/>
                <a:cs typeface="+mn-ea"/>
                <a:sym typeface="+mn-lt"/>
              </a:rPr>
              <a:t>Question 1: </a:t>
            </a:r>
            <a:r>
              <a:rPr lang="en-US" altLang="zh-CN" sz="2400" b="1" dirty="0">
                <a:latin typeface="+mn-lt"/>
                <a:ea typeface="+mn-ea"/>
                <a:cs typeface="+mn-ea"/>
                <a:sym typeface="+mn-lt"/>
              </a:rPr>
              <a:t>Does economic loss always lead to abnormal returns?</a:t>
            </a:r>
            <a:endParaRPr lang="en-US" altLang="zh-CN" sz="2400" b="1" dirty="0">
              <a:latin typeface="+mn-lt"/>
              <a:ea typeface="+mn-ea"/>
              <a:cs typeface="+mn-ea"/>
              <a:sym typeface="+mn-lt"/>
            </a:endParaRPr>
          </a:p>
        </p:txBody>
      </p:sp>
      <p:sp>
        <p:nvSpPr>
          <p:cNvPr id="6" name="内容占位符 2"/>
          <p:cNvSpPr>
            <a:spLocks noGrp="1"/>
          </p:cNvSpPr>
          <p:nvPr>
            <p:custDataLst>
              <p:tags r:id="rId4"/>
            </p:custDataLst>
          </p:nvPr>
        </p:nvSpPr>
        <p:spPr>
          <a:xfrm>
            <a:off x="443865" y="3892550"/>
            <a:ext cx="4439920" cy="2267585"/>
          </a:xfrm>
          <a:prstGeom prst="rect">
            <a:avLst/>
          </a:prstGeom>
          <a:noFill/>
          <a:ln>
            <a:noFill/>
          </a:ln>
        </p:spPr>
        <p:txBody>
          <a:bodyPr vert="horz" wrap="square" lIns="91440" tIns="45720" rIns="91440" bIns="45720" numCol="1" anchor="t" anchorCtr="0" compatLnSpc="1"/>
          <a:lstStyle>
            <a:lvl1pPr marL="228600" indent="-228600" algn="l" rtl="0" fontAlgn="base">
              <a:lnSpc>
                <a:spcPct val="125000"/>
              </a:lnSpc>
              <a:spcBef>
                <a:spcPts val="600"/>
              </a:spcBef>
              <a:spcAft>
                <a:spcPct val="0"/>
              </a:spcAft>
              <a:buSzPct val="70000"/>
              <a:buFont typeface="Wingdings" panose="05000000000000000000" pitchFamily="2" charset="2"/>
              <a:buChar char="n"/>
              <a:defRPr kumimoji="1" sz="2400" b="1" kern="1200">
                <a:solidFill>
                  <a:schemeClr val="tx1"/>
                </a:solidFill>
                <a:latin typeface="微软雅黑" panose="020B0503020204020204" charset="-122"/>
                <a:ea typeface="微软雅黑" panose="020B0503020204020204" charset="-122"/>
                <a:cs typeface="微软雅黑" panose="020B0503020204020204" charset="-122"/>
              </a:defRPr>
            </a:lvl1pPr>
            <a:lvl2pPr marL="685800" indent="-228600" algn="l" rtl="0" fontAlgn="base">
              <a:lnSpc>
                <a:spcPct val="125000"/>
              </a:lnSpc>
              <a:spcBef>
                <a:spcPts val="600"/>
              </a:spcBef>
              <a:spcAft>
                <a:spcPct val="0"/>
              </a:spcAft>
              <a:buSzPct val="70000"/>
              <a:buFont typeface="Arial" panose="020B0604020202020204" pitchFamily="34" charset="0"/>
              <a:buChar char="•"/>
              <a:defRPr kumimoji="1" sz="2000" kern="1200">
                <a:solidFill>
                  <a:schemeClr val="tx1"/>
                </a:solidFill>
                <a:latin typeface="微软雅黑" panose="020B0503020204020204" charset="-122"/>
                <a:ea typeface="微软雅黑" panose="020B0503020204020204" charset="-122"/>
                <a:cs typeface="微软雅黑" panose="020B0503020204020204" charset="-122"/>
              </a:defRPr>
            </a:lvl2pPr>
            <a:lvl3pPr marL="1143000" indent="-228600" algn="l" rtl="0" fontAlgn="base">
              <a:lnSpc>
                <a:spcPct val="90000"/>
              </a:lnSpc>
              <a:spcBef>
                <a:spcPts val="500"/>
              </a:spcBef>
              <a:spcAft>
                <a:spcPct val="0"/>
              </a:spcAft>
              <a:buSzPct val="70000"/>
              <a:buFont typeface="Wingdings" panose="05000000000000000000" pitchFamily="2" charset="2"/>
              <a:buChar char="p"/>
              <a:defRPr kumimoji="1" sz="2000" kern="1200">
                <a:solidFill>
                  <a:schemeClr val="tx1"/>
                </a:solidFill>
                <a:latin typeface="微软雅黑" panose="020B0503020204020204" charset="-122"/>
                <a:ea typeface="微软雅黑" panose="020B0503020204020204" charset="-122"/>
                <a:cs typeface="微软雅黑" panose="020B0503020204020204" charset="-122"/>
              </a:defRPr>
            </a:lvl3pPr>
            <a:lvl4pPr marL="1600200" indent="-228600" algn="l" rtl="0" fontAlgn="base">
              <a:lnSpc>
                <a:spcPct val="90000"/>
              </a:lnSpc>
              <a:spcBef>
                <a:spcPts val="500"/>
              </a:spcBef>
              <a:spcAft>
                <a:spcPct val="0"/>
              </a:spcAft>
              <a:buSzPct val="70000"/>
              <a:buFont typeface="Wingdings" panose="05000000000000000000" pitchFamily="2" charset="2"/>
              <a:buChar char="p"/>
              <a:defRPr kumimoji="1" kern="1200">
                <a:solidFill>
                  <a:schemeClr val="tx1"/>
                </a:solidFill>
                <a:latin typeface="华文中宋" panose="02010600040101010101" pitchFamily="2" charset="-122"/>
                <a:ea typeface="华文中宋" panose="02010600040101010101" pitchFamily="2" charset="-122"/>
                <a:cs typeface="华文中宋" panose="02010600040101010101" pitchFamily="2" charset="-122"/>
              </a:defRPr>
            </a:lvl4pPr>
            <a:lvl5pPr marL="2057400" indent="-228600" algn="l" rtl="0" fontAlgn="base">
              <a:lnSpc>
                <a:spcPct val="90000"/>
              </a:lnSpc>
              <a:spcBef>
                <a:spcPts val="500"/>
              </a:spcBef>
              <a:spcAft>
                <a:spcPct val="0"/>
              </a:spcAft>
              <a:buSzPct val="70000"/>
              <a:buFont typeface="Wingdings" panose="05000000000000000000" pitchFamily="2" charset="2"/>
              <a:buChar char="p"/>
              <a:defRPr kumimoji="1" kern="1200">
                <a:solidFill>
                  <a:schemeClr val="tx1"/>
                </a:solidFill>
                <a:latin typeface="华文中宋" panose="02010600040101010101" pitchFamily="2" charset="-122"/>
                <a:ea typeface="华文中宋" panose="02010600040101010101" pitchFamily="2" charset="-122"/>
                <a:cs typeface="华文中宋" panose="0201060004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buFont typeface="Arial" panose="020B0604020202020204" pitchFamily="34" charset="0"/>
              <a:buChar char="•"/>
            </a:pPr>
            <a:r>
              <a:rPr kumimoji="0" lang="zh-CN" altLang="en-US" sz="1800" b="1" dirty="0">
                <a:solidFill>
                  <a:srgbClr val="333399"/>
                </a:solidFill>
                <a:latin typeface="+mn-lt"/>
                <a:ea typeface="+mn-ea"/>
                <a:cs typeface="+mn-ea"/>
                <a:sym typeface="+mn-lt"/>
              </a:rPr>
              <a:t>Storms</a:t>
            </a:r>
            <a:r>
              <a:rPr kumimoji="0" lang="zh-CN" altLang="en-US" sz="1800" b="1" dirty="0">
                <a:solidFill>
                  <a:schemeClr val="tx1"/>
                </a:solidFill>
                <a:latin typeface="+mn-lt"/>
                <a:ea typeface="+mn-ea"/>
                <a:cs typeface="+mn-ea"/>
                <a:sym typeface="+mn-lt"/>
              </a:rPr>
              <a:t> account for a significant proportion of </a:t>
            </a:r>
            <a:r>
              <a:rPr kumimoji="0" lang="en-US" altLang="zh-CN" sz="2000" b="1" dirty="0">
                <a:solidFill>
                  <a:srgbClr val="333399"/>
                </a:solidFill>
                <a:latin typeface="+mn-lt"/>
                <a:ea typeface="+mn-ea"/>
                <a:cs typeface="+mn-ea"/>
                <a:sym typeface="+mn-lt"/>
              </a:rPr>
              <a:t>28%</a:t>
            </a:r>
            <a:r>
              <a:rPr kumimoji="0" lang="zh-CN" altLang="en-US" sz="1800" b="1" dirty="0">
                <a:solidFill>
                  <a:schemeClr val="tx1"/>
                </a:solidFill>
                <a:latin typeface="+mn-lt"/>
                <a:ea typeface="+mn-ea"/>
                <a:cs typeface="+mn-ea"/>
                <a:sym typeface="+mn-lt"/>
              </a:rPr>
              <a:t>, while </a:t>
            </a:r>
            <a:r>
              <a:rPr kumimoji="0" lang="zh-CN" altLang="en-US" sz="1800" b="1" dirty="0">
                <a:solidFill>
                  <a:srgbClr val="333399"/>
                </a:solidFill>
                <a:latin typeface="+mn-lt"/>
                <a:ea typeface="+mn-ea"/>
                <a:cs typeface="+mn-ea"/>
                <a:sym typeface="+mn-lt"/>
              </a:rPr>
              <a:t>wildfires</a:t>
            </a:r>
            <a:r>
              <a:rPr kumimoji="0" lang="zh-CN" altLang="en-US" sz="1800" b="1" dirty="0">
                <a:solidFill>
                  <a:schemeClr val="tx1"/>
                </a:solidFill>
                <a:latin typeface="+mn-lt"/>
                <a:ea typeface="+mn-ea"/>
                <a:cs typeface="+mn-ea"/>
                <a:sym typeface="+mn-lt"/>
              </a:rPr>
              <a:t> account for a lower percentage of </a:t>
            </a:r>
            <a:r>
              <a:rPr kumimoji="0" lang="en-US" altLang="zh-CN" sz="2000" b="1" dirty="0">
                <a:solidFill>
                  <a:srgbClr val="333399"/>
                </a:solidFill>
                <a:latin typeface="+mn-lt"/>
                <a:ea typeface="+mn-ea"/>
                <a:cs typeface="+mn-ea"/>
                <a:sym typeface="+mn-lt"/>
              </a:rPr>
              <a:t>13% </a:t>
            </a:r>
            <a:r>
              <a:rPr kumimoji="0" lang="zh-CN" altLang="en-US" sz="1800" b="1" dirty="0">
                <a:solidFill>
                  <a:schemeClr val="tx1"/>
                </a:solidFill>
                <a:latin typeface="+mn-lt"/>
                <a:ea typeface="+mn-ea"/>
                <a:cs typeface="+mn-ea"/>
                <a:sym typeface="+mn-lt"/>
              </a:rPr>
              <a:t>in their impact on the natural gas market.</a:t>
            </a:r>
            <a:endParaRPr kumimoji="0" lang="zh-CN" altLang="en-US" sz="1800" b="1" dirty="0">
              <a:solidFill>
                <a:schemeClr val="tx1"/>
              </a:solidFill>
              <a:latin typeface="+mn-lt"/>
              <a:ea typeface="+mn-ea"/>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10" name="标题 1"/>
          <p:cNvSpPr>
            <a:spLocks noGrp="1"/>
          </p:cNvSpPr>
          <p:nvPr>
            <p:ph type="title"/>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Results</a:t>
            </a:r>
            <a:endParaRPr lang="en-US" altLang="zh-CN" sz="2800" dirty="0">
              <a:latin typeface="+mn-lt"/>
              <a:ea typeface="+mn-ea"/>
              <a:cs typeface="+mn-ea"/>
              <a:sym typeface="+mn-lt"/>
            </a:endParaRPr>
          </a:p>
        </p:txBody>
      </p:sp>
      <p:sp>
        <p:nvSpPr>
          <p:cNvPr id="2" name="文本框 1"/>
          <p:cNvSpPr txBox="1"/>
          <p:nvPr/>
        </p:nvSpPr>
        <p:spPr>
          <a:xfrm>
            <a:off x="1144270" y="2742565"/>
            <a:ext cx="3444240" cy="3080385"/>
          </a:xfrm>
          <a:prstGeom prst="rect">
            <a:avLst/>
          </a:prstGeom>
          <a:noFill/>
          <a:ln>
            <a:noFill/>
          </a:ln>
        </p:spPr>
        <p:txBody>
          <a:bodyPr vert="horz" wrap="square" lIns="91440" tIns="45720" rIns="91440" bIns="45720" numCol="1" anchor="t" anchorCtr="0" compatLnSpc="1"/>
          <a:lstStyle/>
          <a:p>
            <a:pPr algn="ctr">
              <a:lnSpc>
                <a:spcPct val="125000"/>
              </a:lnSpc>
              <a:spcBef>
                <a:spcPts val="0"/>
              </a:spcBef>
              <a:spcAft>
                <a:spcPts val="0"/>
              </a:spcAft>
            </a:pPr>
            <a:r>
              <a:rPr lang="zh-CN" altLang="en-US" sz="2400" b="1" dirty="0">
                <a:latin typeface="+mn-lt"/>
                <a:ea typeface="+mn-ea"/>
                <a:cs typeface="+mn-ea"/>
                <a:sym typeface="+mn-lt"/>
              </a:rPr>
              <a:t>Three types of heterogeneity in the impacts of extreme climate events</a:t>
            </a:r>
            <a:endParaRPr lang="zh-CN" altLang="en-US" sz="2400" b="1" dirty="0">
              <a:latin typeface="+mn-lt"/>
              <a:ea typeface="+mn-ea"/>
              <a:cs typeface="+mn-ea"/>
              <a:sym typeface="+mn-lt"/>
            </a:endParaRPr>
          </a:p>
        </p:txBody>
      </p:sp>
      <p:pic>
        <p:nvPicPr>
          <p:cNvPr id="24" name="图形 23" descr="v 形箭头"/>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365115" y="2222500"/>
            <a:ext cx="838200" cy="905510"/>
          </a:xfrm>
          <a:prstGeom prst="rect">
            <a:avLst/>
          </a:prstGeom>
        </p:spPr>
      </p:pic>
      <p:sp>
        <p:nvSpPr>
          <p:cNvPr id="7" name="文本框 6"/>
          <p:cNvSpPr txBox="1"/>
          <p:nvPr/>
        </p:nvSpPr>
        <p:spPr>
          <a:xfrm>
            <a:off x="6300470" y="2284422"/>
            <a:ext cx="5353050" cy="51689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zh-CN" altLang="en-US" sz="2400" b="1" dirty="0">
                <a:latin typeface="+mn-lt"/>
                <a:ea typeface="+mn-ea"/>
                <a:cs typeface="+mn-ea"/>
                <a:sym typeface="+mn-lt"/>
              </a:rPr>
              <a:t>Heterogeneity in event type</a:t>
            </a:r>
            <a:r>
              <a:rPr lang="en-US" altLang="zh-CN" sz="2400" b="1" dirty="0">
                <a:latin typeface="+mn-lt"/>
                <a:ea typeface="+mn-ea"/>
                <a:cs typeface="+mn-ea"/>
                <a:sym typeface="+mn-lt"/>
              </a:rPr>
              <a:t>s</a:t>
            </a:r>
            <a:endParaRPr lang="en-US" altLang="zh-CN" sz="2400" b="1" dirty="0">
              <a:latin typeface="+mn-lt"/>
              <a:ea typeface="+mn-ea"/>
              <a:cs typeface="+mn-ea"/>
              <a:sym typeface="+mn-lt"/>
            </a:endParaRPr>
          </a:p>
        </p:txBody>
      </p:sp>
      <p:pic>
        <p:nvPicPr>
          <p:cNvPr id="9" name="图形 23" descr="v 形箭头"/>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365115" y="3561080"/>
            <a:ext cx="838200" cy="905510"/>
          </a:xfrm>
          <a:prstGeom prst="rect">
            <a:avLst/>
          </a:prstGeom>
        </p:spPr>
      </p:pic>
      <p:sp>
        <p:nvSpPr>
          <p:cNvPr id="11" name="文本框 10"/>
          <p:cNvSpPr txBox="1"/>
          <p:nvPr/>
        </p:nvSpPr>
        <p:spPr>
          <a:xfrm>
            <a:off x="6300470" y="3623002"/>
            <a:ext cx="5688330" cy="51689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zh-CN" altLang="en-US" sz="2400" b="1" dirty="0">
                <a:latin typeface="+mn-lt"/>
                <a:ea typeface="+mn-ea"/>
                <a:cs typeface="+mn-ea"/>
                <a:sym typeface="+mn-lt"/>
              </a:rPr>
              <a:t>Heterogeneity in locations</a:t>
            </a:r>
            <a:endParaRPr lang="zh-CN" altLang="en-US" sz="2400" b="1" dirty="0">
              <a:latin typeface="+mn-lt"/>
              <a:ea typeface="+mn-ea"/>
              <a:cs typeface="+mn-ea"/>
              <a:sym typeface="+mn-lt"/>
            </a:endParaRPr>
          </a:p>
        </p:txBody>
      </p:sp>
      <p:pic>
        <p:nvPicPr>
          <p:cNvPr id="12" name="图形 23" descr="v 形箭头"/>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365115" y="4982845"/>
            <a:ext cx="838200" cy="905510"/>
          </a:xfrm>
          <a:prstGeom prst="rect">
            <a:avLst/>
          </a:prstGeom>
        </p:spPr>
      </p:pic>
      <p:sp>
        <p:nvSpPr>
          <p:cNvPr id="13" name="文本框 12"/>
          <p:cNvSpPr txBox="1"/>
          <p:nvPr/>
        </p:nvSpPr>
        <p:spPr>
          <a:xfrm>
            <a:off x="6300470" y="5044767"/>
            <a:ext cx="5223510" cy="51689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zh-CN" altLang="en-US" sz="2400" b="1" dirty="0">
                <a:latin typeface="+mn-lt"/>
                <a:ea typeface="+mn-ea"/>
                <a:cs typeface="+mn-ea"/>
                <a:sym typeface="+mn-lt"/>
              </a:rPr>
              <a:t>Heterogeneity in timings</a:t>
            </a:r>
            <a:endParaRPr lang="zh-CN" altLang="en-US" sz="2400" b="1"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2500"/>
                                  </p:stCondLst>
                                  <p:childTnLst>
                                    <p:animMotion origin="layout" path="M -0.0263542 -0.011111 L -0.403594 -0.227315 " pathEditMode="relative" rAng="0" ptsTypes="">
                                      <p:cBhvr>
                                        <p:cTn id="6" dur="1000" fill="hold"/>
                                        <p:tgtEl>
                                          <p:spTgt spid="7"/>
                                        </p:tgtEl>
                                        <p:attrNameLst>
                                          <p:attrName>ppt_x</p:attrName>
                                          <p:attrName>ppt_y</p:attrName>
                                        </p:attrNameLst>
                                      </p:cBhvr>
                                      <p:rCtr x="-18800" y="-10800"/>
                                    </p:animMotion>
                                  </p:childTnLst>
                                </p:cTn>
                              </p:par>
                            </p:childTnLst>
                          </p:cTn>
                        </p:par>
                        <p:par>
                          <p:cTn id="7" fill="hold">
                            <p:stCondLst>
                              <p:cond delay="3500"/>
                            </p:stCondLst>
                            <p:childTnLst>
                              <p:par>
                                <p:cTn id="8" presetID="1" presetClass="exit" presetSubtype="0" fill="hold" grpId="2" nodeType="afterEffect">
                                  <p:stCondLst>
                                    <p:cond delay="0"/>
                                  </p:stCondLst>
                                  <p:childTnLst>
                                    <p:set>
                                      <p:cBhvr>
                                        <p:cTn id="9" dur="1" fill="hold">
                                          <p:stCondLst>
                                            <p:cond delay="0"/>
                                          </p:stCondLst>
                                        </p:cTn>
                                        <p:tgtEl>
                                          <p:spTgt spid="13"/>
                                        </p:tgtEl>
                                        <p:attrNameLst>
                                          <p:attrName>style.visibility</p:attrName>
                                        </p:attrNameLst>
                                      </p:cBhvr>
                                      <p:to>
                                        <p:strVal val="hidden"/>
                                      </p:to>
                                    </p:set>
                                  </p:childTnLst>
                                </p:cTn>
                              </p:par>
                              <p:par>
                                <p:cTn id="10" presetID="1" presetClass="exit" presetSubtype="0" fill="hold" grpId="2" nodeType="withEffect">
                                  <p:stCondLst>
                                    <p:cond delay="0"/>
                                  </p:stCondLst>
                                  <p:childTnLst>
                                    <p:set>
                                      <p:cBhvr>
                                        <p:cTn id="11" dur="1" fill="hold">
                                          <p:stCondLst>
                                            <p:cond delay="0"/>
                                          </p:stCondLst>
                                        </p:cTn>
                                        <p:tgtEl>
                                          <p:spTgt spid="11"/>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9"/>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24"/>
                                        </p:tgtEl>
                                        <p:attrNameLst>
                                          <p:attrName>style.visibility</p:attrName>
                                        </p:attrNameLst>
                                      </p:cBhvr>
                                      <p:to>
                                        <p:strVal val="hidden"/>
                                      </p:to>
                                    </p:set>
                                  </p:childTnLst>
                                </p:cTn>
                              </p:par>
                              <p:par>
                                <p:cTn id="16" presetID="1" presetClass="exit"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hidden"/>
                                      </p:to>
                                    </p:set>
                                  </p:childTnLst>
                                </p:cTn>
                              </p:par>
                              <p:par>
                                <p:cTn id="18" presetID="1" presetClass="exit" presetSubtype="0" fill="hold" nodeType="withEffect">
                                  <p:stCondLst>
                                    <p:cond delay="0"/>
                                  </p:stCondLst>
                                  <p:childTnLst>
                                    <p:set>
                                      <p:cBhvr>
                                        <p:cTn id="19" dur="1" fill="hold">
                                          <p:stCondLst>
                                            <p:cond delay="0"/>
                                          </p:stCondLst>
                                        </p:cTn>
                                        <p:tgtEl>
                                          <p:spTgt spid="12"/>
                                        </p:tgtEl>
                                        <p:attrNameLst>
                                          <p:attrName>style.visibility</p:attrName>
                                        </p:attrNameLst>
                                      </p:cBhvr>
                                      <p:to>
                                        <p:strVal val="hidden"/>
                                      </p:to>
                                    </p:set>
                                  </p:childTnLst>
                                </p:cTn>
                              </p:par>
                              <p:par>
                                <p:cTn id="20" presetID="1" presetClass="exit"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7" grpId="0"/>
      <p:bldP spid="11" grpId="1"/>
      <p:bldP spid="11" grpId="2"/>
      <p:bldP spid="13" grpId="1"/>
      <p:bldP spid="13" grpId="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5" name="文本框 4"/>
          <p:cNvSpPr txBox="1"/>
          <p:nvPr/>
        </p:nvSpPr>
        <p:spPr bwMode="auto">
          <a:xfrm>
            <a:off x="546640" y="6433849"/>
            <a:ext cx="7103095" cy="338554"/>
          </a:xfrm>
          <a:prstGeom prst="rect">
            <a:avLst/>
          </a:prstGeom>
          <a:noFill/>
          <a:ln>
            <a:noFill/>
          </a:ln>
        </p:spPr>
        <p:txBody>
          <a:bodyPr wrap="square">
            <a:spAutoFit/>
          </a:bodyPr>
          <a:lstStyle/>
          <a:p>
            <a:pPr marL="0" marR="0" algn="just">
              <a:spcBef>
                <a:spcPts val="0"/>
              </a:spcBef>
              <a:spcAft>
                <a:spcPts val="0"/>
              </a:spcAft>
            </a:pPr>
            <a:r>
              <a:rPr lang="en-US" altLang="zh-CN" sz="1600" kern="100" dirty="0">
                <a:latin typeface="+mn-lt"/>
                <a:ea typeface="+mn-ea"/>
                <a:cs typeface="+mn-ea"/>
                <a:sym typeface="+mn-lt"/>
              </a:rPr>
              <a:t>Distribution of peak CAR due to extreme climate events in different periods</a:t>
            </a:r>
            <a:endParaRPr lang="en-US" altLang="zh-CN" sz="1600" kern="100" dirty="0">
              <a:latin typeface="+mn-lt"/>
              <a:ea typeface="+mn-ea"/>
              <a:cs typeface="+mn-ea"/>
              <a:sym typeface="+mn-lt"/>
            </a:endParaRPr>
          </a:p>
        </p:txBody>
      </p:sp>
      <p:pic>
        <p:nvPicPr>
          <p:cNvPr id="32" name="图片 32"/>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l="872" t="1000" r="1019" b="1993"/>
          <a:stretch>
            <a:fillRect/>
          </a:stretch>
        </p:blipFill>
        <p:spPr>
          <a:xfrm>
            <a:off x="731520" y="2313940"/>
            <a:ext cx="6818630" cy="4119880"/>
          </a:xfrm>
          <a:prstGeom prst="rect">
            <a:avLst/>
          </a:prstGeom>
          <a:noFill/>
          <a:ln>
            <a:noFill/>
          </a:ln>
        </p:spPr>
      </p:pic>
      <p:sp>
        <p:nvSpPr>
          <p:cNvPr id="2" name="矩形 1"/>
          <p:cNvSpPr/>
          <p:nvPr>
            <p:custDataLst>
              <p:tags r:id="rId3"/>
            </p:custDataLst>
          </p:nvPr>
        </p:nvSpPr>
        <p:spPr>
          <a:xfrm>
            <a:off x="3834130" y="5120005"/>
            <a:ext cx="3603625" cy="992505"/>
          </a:xfrm>
          <a:prstGeom prst="rect">
            <a:avLst/>
          </a:prstGeom>
          <a:noFill/>
          <a:ln>
            <a:solidFill>
              <a:srgbClr val="FF0000"/>
            </a:solidFill>
          </a:ln>
          <a:extLst>
            <a:ext uri="{909E8E84-426E-40DD-AFC4-6F175D3DCCD1}">
              <a14:hiddenFill xmlns:a14="http://schemas.microsoft.com/office/drawing/2010/main">
                <a:solidFill>
                  <a:schemeClr val="accent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标题 1"/>
          <p:cNvSpPr>
            <a:spLocks noGrp="1"/>
          </p:cNvSpPr>
          <p:nvPr>
            <p:ph type="title"/>
            <p:custDataLst>
              <p:tags r:id="rId4"/>
            </p:custDataLst>
          </p:nvPr>
        </p:nvSpPr>
        <p:spPr>
          <a:xfrm>
            <a:off x="211453" y="38195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Heterogeneity in event types</a:t>
            </a:r>
            <a:endParaRPr lang="en-US" altLang="zh-CN" sz="2800" dirty="0">
              <a:latin typeface="+mn-lt"/>
              <a:ea typeface="+mn-ea"/>
              <a:cs typeface="+mn-ea"/>
              <a:sym typeface="+mn-lt"/>
            </a:endParaRPr>
          </a:p>
        </p:txBody>
      </p:sp>
      <p:sp>
        <p:nvSpPr>
          <p:cNvPr id="3" name="文本框 2"/>
          <p:cNvSpPr txBox="1"/>
          <p:nvPr/>
        </p:nvSpPr>
        <p:spPr>
          <a:xfrm>
            <a:off x="0" y="1381760"/>
            <a:ext cx="436245" cy="1821180"/>
          </a:xfrm>
          <a:prstGeom prst="rect">
            <a:avLst/>
          </a:prstGeom>
          <a:solidFill>
            <a:srgbClr val="333399"/>
          </a:solidFill>
          <a:ln>
            <a:solidFill>
              <a:srgbClr val="333399"/>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event types</a:t>
            </a:r>
            <a:endParaRPr lang="en-US" altLang="zh-CN" sz="1600" dirty="0">
              <a:solidFill>
                <a:schemeClr val="bg1"/>
              </a:solidFill>
              <a:latin typeface="+mn-lt"/>
              <a:ea typeface="+mn-ea"/>
              <a:cs typeface="+mn-ea"/>
              <a:sym typeface="+mn-lt"/>
            </a:endParaRPr>
          </a:p>
        </p:txBody>
      </p:sp>
      <p:sp>
        <p:nvSpPr>
          <p:cNvPr id="11" name="文本框 10"/>
          <p:cNvSpPr txBox="1"/>
          <p:nvPr>
            <p:custDataLst>
              <p:tags r:id="rId5"/>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locations</a:t>
            </a:r>
            <a:endParaRPr lang="en-US" altLang="zh-CN" sz="1600" dirty="0">
              <a:solidFill>
                <a:schemeClr val="bg1"/>
              </a:solidFill>
              <a:latin typeface="+mn-lt"/>
              <a:ea typeface="+mn-ea"/>
              <a:cs typeface="+mn-ea"/>
              <a:sym typeface="+mn-lt"/>
            </a:endParaRPr>
          </a:p>
        </p:txBody>
      </p:sp>
      <p:sp>
        <p:nvSpPr>
          <p:cNvPr id="13" name="文本框 12"/>
          <p:cNvSpPr txBox="1"/>
          <p:nvPr>
            <p:custDataLst>
              <p:tags r:id="rId6"/>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timings</a:t>
            </a:r>
            <a:endParaRPr lang="zh-CN" altLang="en-US" sz="1600" b="1" dirty="0">
              <a:solidFill>
                <a:schemeClr val="bg1"/>
              </a:solidFill>
              <a:latin typeface="+mn-lt"/>
              <a:ea typeface="+mn-ea"/>
              <a:cs typeface="+mn-ea"/>
              <a:sym typeface="+mn-lt"/>
            </a:endParaRPr>
          </a:p>
        </p:txBody>
      </p:sp>
      <p:sp>
        <p:nvSpPr>
          <p:cNvPr id="14" name="文本框 13"/>
          <p:cNvSpPr txBox="1"/>
          <p:nvPr>
            <p:custDataLst>
              <p:tags r:id="rId7"/>
            </p:custDataLst>
          </p:nvPr>
        </p:nvSpPr>
        <p:spPr bwMode="auto">
          <a:xfrm>
            <a:off x="7550150" y="2559050"/>
            <a:ext cx="4118610" cy="3553460"/>
          </a:xfrm>
          <a:prstGeom prst="rect">
            <a:avLst/>
          </a:prstGeom>
          <a:noFill/>
          <a:ln>
            <a:noFill/>
          </a:ln>
        </p:spPr>
        <p:txBody>
          <a:bodyPr wrap="square">
            <a:spAutoFit/>
          </a:bodyPr>
          <a:lstStyle/>
          <a:p>
            <a:pPr marL="342900" indent="-342900" eaLnBrk="1" latinLnBrk="0" hangingPunct="1">
              <a:lnSpc>
                <a:spcPct val="125000"/>
              </a:lnSpc>
              <a:spcBef>
                <a:spcPts val="0"/>
              </a:spcBef>
              <a:buFont typeface="Arial" panose="020B0604020202020204" pitchFamily="34" charset="0"/>
              <a:buChar char="•"/>
            </a:pPr>
            <a:r>
              <a:rPr lang="en-US" altLang="zh-CN" sz="2000" b="0" i="0" dirty="0">
                <a:solidFill>
                  <a:srgbClr val="1F2937"/>
                </a:solidFill>
                <a:effectLst/>
                <a:latin typeface="Arial" panose="020B0604020202020204" pitchFamily="34" charset="0"/>
              </a:rPr>
              <a:t>Out of the 12 events that resulted in over 50% abnormal returns, </a:t>
            </a:r>
            <a:r>
              <a:rPr lang="en-US" altLang="zh-CN" sz="2000" b="1" i="0" dirty="0">
                <a:solidFill>
                  <a:srgbClr val="333399"/>
                </a:solidFill>
                <a:latin typeface="+mn-lt"/>
                <a:ea typeface="+mn-ea"/>
                <a:cs typeface="+mn-ea"/>
              </a:rPr>
              <a:t>7  were </a:t>
            </a:r>
            <a:r>
              <a:rPr lang="en-US" altLang="zh-CN" sz="2000" b="1" dirty="0">
                <a:solidFill>
                  <a:srgbClr val="333399"/>
                </a:solidFill>
                <a:latin typeface="+mn-lt"/>
                <a:ea typeface="+mn-ea"/>
                <a:cs typeface="+mn-ea"/>
              </a:rPr>
              <a:t>storms</a:t>
            </a:r>
            <a:endParaRPr lang="en-US" altLang="zh-CN" sz="2000" b="1" dirty="0">
              <a:solidFill>
                <a:srgbClr val="333399"/>
              </a:solidFill>
              <a:latin typeface="+mn-lt"/>
              <a:ea typeface="+mn-ea"/>
              <a:cs typeface="+mn-ea"/>
              <a:sym typeface="+mn-lt"/>
            </a:endParaRPr>
          </a:p>
          <a:p>
            <a:pPr marL="342900" indent="-342900" algn="l" eaLnBrk="1" latinLnBrk="0" hangingPunct="1">
              <a:lnSpc>
                <a:spcPct val="125000"/>
              </a:lnSpc>
              <a:spcBef>
                <a:spcPts val="0"/>
              </a:spcBef>
              <a:buClrTx/>
              <a:buSzTx/>
              <a:buFont typeface="Arial" panose="020B0604020202020204" pitchFamily="34" charset="0"/>
              <a:buChar char="•"/>
            </a:pPr>
            <a:r>
              <a:rPr lang="en-US" altLang="zh-CN" sz="2000" b="0" i="0" dirty="0">
                <a:solidFill>
                  <a:srgbClr val="1F2937"/>
                </a:solidFill>
                <a:effectLst/>
                <a:latin typeface="Arial" panose="020B0604020202020204" pitchFamily="34" charset="0"/>
              </a:rPr>
              <a:t>During the period of 2017 to 2021, the number of events that resulted in over 50% abnormal returns </a:t>
            </a:r>
            <a:r>
              <a:rPr lang="en-US" altLang="zh-CN" sz="2000" b="1" dirty="0">
                <a:solidFill>
                  <a:srgbClr val="333399"/>
                </a:solidFill>
                <a:latin typeface="+mn-lt"/>
                <a:ea typeface="+mn-ea"/>
                <a:cs typeface="+mn-ea"/>
              </a:rPr>
              <a:t>exceeded the cumulative total of previous years.</a:t>
            </a:r>
            <a:endParaRPr lang="zh-CN" altLang="en-US" sz="2000" b="1" dirty="0">
              <a:solidFill>
                <a:srgbClr val="333399"/>
              </a:solidFill>
              <a:latin typeface="+mn-lt"/>
              <a:ea typeface="+mn-ea"/>
              <a:cs typeface="+mn-ea"/>
              <a:sym typeface="+mn-lt"/>
            </a:endParaRPr>
          </a:p>
        </p:txBody>
      </p:sp>
      <p:sp>
        <p:nvSpPr>
          <p:cNvPr id="6" name="矩形 5"/>
          <p:cNvSpPr/>
          <p:nvPr/>
        </p:nvSpPr>
        <p:spPr>
          <a:xfrm>
            <a:off x="600710" y="1551305"/>
            <a:ext cx="11837670" cy="506730"/>
          </a:xfrm>
          <a:prstGeom prst="rect">
            <a:avLst/>
          </a:prstGeom>
          <a:noFill/>
          <a:ln>
            <a:noFill/>
          </a:ln>
        </p:spPr>
        <p:txBody>
          <a:bodyPr vert="horz" wrap="square" lIns="91440" tIns="45720" rIns="91440" bIns="45720" numCol="1" rtlCol="0" anchor="t" anchorCtr="0" compatLnSpc="1">
            <a:noAutofit/>
          </a:bodyPr>
          <a:p>
            <a:pPr marL="228600" lvl="0" indent="-228600" algn="l">
              <a:lnSpc>
                <a:spcPct val="125000"/>
              </a:lnSpc>
              <a:spcBef>
                <a:spcPts val="600"/>
              </a:spcBef>
              <a:buClrTx/>
              <a:buSzPct val="70000"/>
              <a:buFont typeface="Wingdings" panose="05000000000000000000" pitchFamily="2" charset="2"/>
              <a:buChar char="n"/>
            </a:pPr>
            <a:r>
              <a:rPr lang="zh-CN" sz="2200" b="1">
                <a:latin typeface="+mn-lt"/>
                <a:ea typeface="+mn-ea"/>
                <a:cs typeface="+mn-ea"/>
                <a:sym typeface="+mn-ea"/>
              </a:rPr>
              <a:t>We categorize</a:t>
            </a:r>
            <a:r>
              <a:rPr lang="en-US" altLang="zh-CN" sz="2200" b="1">
                <a:latin typeface="+mn-lt"/>
                <a:ea typeface="+mn-ea"/>
                <a:cs typeface="+mn-ea"/>
                <a:sym typeface="+mn-ea"/>
              </a:rPr>
              <a:t> the</a:t>
            </a:r>
            <a:r>
              <a:rPr lang="zh-CN" sz="2200" b="1">
                <a:latin typeface="+mn-lt"/>
                <a:ea typeface="+mn-ea"/>
                <a:cs typeface="+mn-ea"/>
                <a:sym typeface="+mn-ea"/>
              </a:rPr>
              <a:t> high market reaction events based on the timing of the incident.</a:t>
            </a:r>
            <a:endParaRPr lang="zh-CN" sz="1900" b="1">
              <a:latin typeface="+mn-lt"/>
              <a:ea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p14:dur="250" advClick="0"/>
    </mc:Choice>
    <mc:Fallback>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pic>
        <p:nvPicPr>
          <p:cNvPr id="6" name="图片 5" descr="Fig_6a_Americas"/>
          <p:cNvPicPr>
            <a:picLocks noChangeAspect="1"/>
          </p:cNvPicPr>
          <p:nvPr>
            <p:custDataLst>
              <p:tags r:id="rId1"/>
            </p:custDataLst>
          </p:nvPr>
        </p:nvPicPr>
        <p:blipFill>
          <a:blip r:embed="rId2"/>
          <a:stretch>
            <a:fillRect/>
          </a:stretch>
        </p:blipFill>
        <p:spPr>
          <a:xfrm>
            <a:off x="1324610" y="4215130"/>
            <a:ext cx="3430905" cy="2216785"/>
          </a:xfrm>
          <a:prstGeom prst="rect">
            <a:avLst/>
          </a:prstGeom>
        </p:spPr>
      </p:pic>
      <p:sp>
        <p:nvSpPr>
          <p:cNvPr id="20" name="文本框 19"/>
          <p:cNvSpPr txBox="1"/>
          <p:nvPr>
            <p:custDataLst>
              <p:tags r:id="rId3"/>
            </p:custDataLst>
          </p:nvPr>
        </p:nvSpPr>
        <p:spPr>
          <a:xfrm>
            <a:off x="6751955" y="4304030"/>
            <a:ext cx="4424680" cy="337185"/>
          </a:xfrm>
          <a:prstGeom prst="rect">
            <a:avLst/>
          </a:prstGeom>
          <a:noFill/>
        </p:spPr>
        <p:txBody>
          <a:bodyPr wrap="square" rtlCol="0" anchor="t">
            <a:spAutoFit/>
          </a:bodyPr>
          <a:lstStyle/>
          <a:p>
            <a:r>
              <a:rPr lang="zh-CN" altLang="en-US" sz="1600" kern="100" dirty="0">
                <a:latin typeface="+mn-lt"/>
                <a:ea typeface="+mn-ea"/>
                <a:cs typeface="+mn-ea"/>
                <a:sym typeface="+mn-lt"/>
              </a:rPr>
              <a:t>（</a:t>
            </a:r>
            <a:r>
              <a:rPr lang="en-US" altLang="zh-CN" sz="1600" kern="100" dirty="0">
                <a:latin typeface="+mn-lt"/>
                <a:ea typeface="+mn-ea"/>
                <a:cs typeface="+mn-ea"/>
                <a:sym typeface="+mn-lt"/>
              </a:rPr>
              <a:t>b) </a:t>
            </a:r>
            <a:r>
              <a:rPr lang="zh-CN" altLang="en-US" sz="1600" kern="100" dirty="0">
                <a:latin typeface="+mn-lt"/>
                <a:ea typeface="+mn-ea"/>
                <a:cs typeface="+mn-ea"/>
                <a:sym typeface="+mn-lt"/>
              </a:rPr>
              <a:t>发生于美洲的极端气候事件</a:t>
            </a:r>
            <a:endParaRPr lang="zh-CN" altLang="en-US" sz="1600" kern="100" dirty="0">
              <a:latin typeface="+mn-lt"/>
              <a:ea typeface="+mn-ea"/>
              <a:cs typeface="+mn-ea"/>
              <a:sym typeface="+mn-lt"/>
            </a:endParaRPr>
          </a:p>
        </p:txBody>
      </p:sp>
      <p:pic>
        <p:nvPicPr>
          <p:cNvPr id="22" name="图片 21" descr="Fig_6b_Europe"/>
          <p:cNvPicPr>
            <a:picLocks noChangeAspect="1"/>
          </p:cNvPicPr>
          <p:nvPr>
            <p:custDataLst>
              <p:tags r:id="rId4"/>
            </p:custDataLst>
          </p:nvPr>
        </p:nvPicPr>
        <p:blipFill>
          <a:blip r:embed="rId5"/>
          <a:stretch>
            <a:fillRect/>
          </a:stretch>
        </p:blipFill>
        <p:spPr>
          <a:xfrm>
            <a:off x="4701540" y="4215130"/>
            <a:ext cx="3431540" cy="2216785"/>
          </a:xfrm>
          <a:prstGeom prst="rect">
            <a:avLst/>
          </a:prstGeom>
        </p:spPr>
      </p:pic>
      <p:pic>
        <p:nvPicPr>
          <p:cNvPr id="23" name="图片 22" descr="Fig_6c_Asia"/>
          <p:cNvPicPr>
            <a:picLocks noChangeAspect="1"/>
          </p:cNvPicPr>
          <p:nvPr>
            <p:custDataLst>
              <p:tags r:id="rId6"/>
            </p:custDataLst>
          </p:nvPr>
        </p:nvPicPr>
        <p:blipFill>
          <a:blip r:embed="rId7"/>
          <a:stretch>
            <a:fillRect/>
          </a:stretch>
        </p:blipFill>
        <p:spPr>
          <a:xfrm>
            <a:off x="7950200" y="4241165"/>
            <a:ext cx="3430905" cy="2216785"/>
          </a:xfrm>
          <a:prstGeom prst="rect">
            <a:avLst/>
          </a:prstGeom>
        </p:spPr>
      </p:pic>
      <p:sp>
        <p:nvSpPr>
          <p:cNvPr id="25" name="文本框 24"/>
          <p:cNvSpPr txBox="1"/>
          <p:nvPr>
            <p:custDataLst>
              <p:tags r:id="rId8"/>
            </p:custDataLst>
          </p:nvPr>
        </p:nvSpPr>
        <p:spPr>
          <a:xfrm>
            <a:off x="2497455" y="6290945"/>
            <a:ext cx="1703705" cy="274955"/>
          </a:xfrm>
          <a:prstGeom prst="rect">
            <a:avLst/>
          </a:prstGeom>
          <a:noFill/>
        </p:spPr>
        <p:txBody>
          <a:bodyPr wrap="square" rtlCol="0" anchor="t">
            <a:spAutoFit/>
          </a:bodyPr>
          <a:lstStyle/>
          <a:p>
            <a:r>
              <a:rPr lang="zh-CN" altLang="en-US" sz="1200" kern="100" dirty="0">
                <a:latin typeface="+mn-lt"/>
                <a:ea typeface="+mn-ea"/>
                <a:cs typeface="+mn-ea"/>
                <a:sym typeface="+mn-lt"/>
              </a:rPr>
              <a:t>（</a:t>
            </a:r>
            <a:r>
              <a:rPr lang="en-US" altLang="zh-CN" sz="1200" kern="100" dirty="0">
                <a:latin typeface="+mn-lt"/>
                <a:ea typeface="+mn-ea"/>
                <a:cs typeface="+mn-ea"/>
                <a:sym typeface="+mn-lt"/>
              </a:rPr>
              <a:t>d) Americas</a:t>
            </a:r>
            <a:endParaRPr lang="zh-CN" altLang="en-US" sz="1200" kern="100" dirty="0">
              <a:latin typeface="+mn-lt"/>
              <a:ea typeface="+mn-ea"/>
              <a:cs typeface="+mn-ea"/>
              <a:sym typeface="+mn-lt"/>
            </a:endParaRPr>
          </a:p>
        </p:txBody>
      </p:sp>
      <p:sp>
        <p:nvSpPr>
          <p:cNvPr id="26" name="文本框 25"/>
          <p:cNvSpPr txBox="1"/>
          <p:nvPr>
            <p:custDataLst>
              <p:tags r:id="rId9"/>
            </p:custDataLst>
          </p:nvPr>
        </p:nvSpPr>
        <p:spPr>
          <a:xfrm>
            <a:off x="9114155" y="6344920"/>
            <a:ext cx="1443355" cy="274955"/>
          </a:xfrm>
          <a:prstGeom prst="rect">
            <a:avLst/>
          </a:prstGeom>
          <a:noFill/>
        </p:spPr>
        <p:txBody>
          <a:bodyPr wrap="square" rtlCol="0" anchor="t">
            <a:spAutoFit/>
          </a:bodyPr>
          <a:lstStyle/>
          <a:p>
            <a:r>
              <a:rPr lang="zh-CN" altLang="en-US" sz="1200" kern="100" dirty="0">
                <a:latin typeface="+mn-lt"/>
                <a:ea typeface="+mn-ea"/>
                <a:cs typeface="+mn-ea"/>
                <a:sym typeface="+mn-lt"/>
              </a:rPr>
              <a:t>（</a:t>
            </a:r>
            <a:r>
              <a:rPr lang="en-US" altLang="zh-CN" sz="1200" kern="100" dirty="0">
                <a:latin typeface="+mn-lt"/>
                <a:ea typeface="+mn-ea"/>
                <a:cs typeface="+mn-ea"/>
                <a:sym typeface="+mn-lt"/>
              </a:rPr>
              <a:t>f) Asia</a:t>
            </a:r>
            <a:endParaRPr lang="zh-CN" sz="1200" kern="100" dirty="0">
              <a:latin typeface="+mn-lt"/>
              <a:ea typeface="+mn-ea"/>
              <a:cs typeface="+mn-ea"/>
              <a:sym typeface="+mn-lt"/>
            </a:endParaRPr>
          </a:p>
        </p:txBody>
      </p:sp>
      <p:sp>
        <p:nvSpPr>
          <p:cNvPr id="27" name="文本框 26"/>
          <p:cNvSpPr txBox="1"/>
          <p:nvPr>
            <p:custDataLst>
              <p:tags r:id="rId10"/>
            </p:custDataLst>
          </p:nvPr>
        </p:nvSpPr>
        <p:spPr>
          <a:xfrm>
            <a:off x="5723255" y="6278880"/>
            <a:ext cx="1709420" cy="274955"/>
          </a:xfrm>
          <a:prstGeom prst="rect">
            <a:avLst/>
          </a:prstGeom>
          <a:noFill/>
        </p:spPr>
        <p:txBody>
          <a:bodyPr wrap="square" rtlCol="0" anchor="t">
            <a:spAutoFit/>
          </a:bodyPr>
          <a:lstStyle/>
          <a:p>
            <a:r>
              <a:rPr lang="zh-CN" altLang="en-US" sz="1200" kern="100" dirty="0">
                <a:latin typeface="+mn-lt"/>
                <a:ea typeface="+mn-ea"/>
                <a:cs typeface="+mn-ea"/>
                <a:sym typeface="+mn-lt"/>
              </a:rPr>
              <a:t>（</a:t>
            </a:r>
            <a:r>
              <a:rPr lang="en-US" altLang="zh-CN" sz="1200" kern="100" dirty="0">
                <a:latin typeface="+mn-lt"/>
                <a:ea typeface="+mn-ea"/>
                <a:cs typeface="+mn-ea"/>
                <a:sym typeface="+mn-lt"/>
              </a:rPr>
              <a:t>e) Europe</a:t>
            </a:r>
            <a:endParaRPr lang="zh-CN" sz="1200" kern="100" dirty="0">
              <a:latin typeface="+mn-lt"/>
              <a:ea typeface="+mn-ea"/>
              <a:cs typeface="+mn-ea"/>
              <a:sym typeface="+mn-lt"/>
            </a:endParaRPr>
          </a:p>
        </p:txBody>
      </p:sp>
      <p:sp>
        <p:nvSpPr>
          <p:cNvPr id="30" name="文本框 29"/>
          <p:cNvSpPr txBox="1"/>
          <p:nvPr/>
        </p:nvSpPr>
        <p:spPr bwMode="auto">
          <a:xfrm>
            <a:off x="1745353" y="4393071"/>
            <a:ext cx="2978427" cy="400110"/>
          </a:xfrm>
          <a:prstGeom prst="rect">
            <a:avLst/>
          </a:prstGeom>
          <a:noFill/>
          <a:ln>
            <a:noFill/>
          </a:ln>
        </p:spPr>
        <p:txBody>
          <a:bodyPr wrap="square">
            <a:spAutoFit/>
          </a:bodyPr>
          <a:lstStyle/>
          <a:p>
            <a:r>
              <a:rPr lang="en-US" altLang="zh-CN" sz="1000" kern="100" dirty="0">
                <a:latin typeface="+mn-lt"/>
                <a:ea typeface="+mn-ea"/>
                <a:cs typeface="+mn-ea"/>
                <a:sym typeface="+mn-lt"/>
              </a:rPr>
              <a:t>Significant on the first day of the incident, 0.45%</a:t>
            </a:r>
            <a:endParaRPr lang="en-US" altLang="zh-CN" sz="1000" kern="100" dirty="0">
              <a:latin typeface="+mn-lt"/>
              <a:ea typeface="+mn-ea"/>
              <a:cs typeface="+mn-ea"/>
              <a:sym typeface="+mn-lt"/>
            </a:endParaRPr>
          </a:p>
          <a:p>
            <a:r>
              <a:rPr lang="en-US" altLang="zh-CN" sz="1000" kern="100" dirty="0">
                <a:latin typeface="+mn-lt"/>
                <a:ea typeface="+mn-ea"/>
                <a:cs typeface="+mn-ea"/>
                <a:sym typeface="+mn-lt"/>
              </a:rPr>
              <a:t>Peak value of 1.85%</a:t>
            </a:r>
            <a:endParaRPr lang="en-US" altLang="zh-CN" sz="1000" kern="100" dirty="0">
              <a:latin typeface="+mn-lt"/>
              <a:ea typeface="+mn-ea"/>
              <a:cs typeface="+mn-ea"/>
              <a:sym typeface="+mn-lt"/>
            </a:endParaRPr>
          </a:p>
        </p:txBody>
      </p:sp>
      <p:sp>
        <p:nvSpPr>
          <p:cNvPr id="11" name="椭圆 10"/>
          <p:cNvSpPr/>
          <p:nvPr/>
        </p:nvSpPr>
        <p:spPr>
          <a:xfrm>
            <a:off x="1324610" y="5205095"/>
            <a:ext cx="909955" cy="614045"/>
          </a:xfrm>
          <a:prstGeom prst="ellipse">
            <a:avLst/>
          </a:prstGeom>
          <a:noFill/>
          <a:ln>
            <a:solidFill>
              <a:srgbClr val="FF0000"/>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9392920" y="5016500"/>
            <a:ext cx="1621155" cy="614045"/>
          </a:xfrm>
          <a:prstGeom prst="ellipse">
            <a:avLst/>
          </a:prstGeom>
          <a:noFill/>
          <a:ln>
            <a:solidFill>
              <a:srgbClr val="FF0000"/>
            </a:solidFill>
            <a:prstDash val="sys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bwMode="auto">
          <a:xfrm>
            <a:off x="5094322" y="4351061"/>
            <a:ext cx="2202534" cy="553998"/>
          </a:xfrm>
          <a:prstGeom prst="rect">
            <a:avLst/>
          </a:prstGeom>
          <a:noFill/>
          <a:ln>
            <a:noFill/>
          </a:ln>
        </p:spPr>
        <p:txBody>
          <a:bodyPr wrap="square">
            <a:spAutoFit/>
          </a:bodyPr>
          <a:lstStyle/>
          <a:p>
            <a:r>
              <a:rPr lang="en-US" altLang="zh-CN" sz="1000" kern="100" dirty="0">
                <a:latin typeface="+mn-lt"/>
                <a:ea typeface="+mn-ea"/>
                <a:cs typeface="+mn-ea"/>
                <a:sym typeface="+mn-lt"/>
              </a:rPr>
              <a:t>Significant on the second day of the incident, 0.99% </a:t>
            </a:r>
            <a:endParaRPr lang="en-US" altLang="zh-CN" sz="1000" kern="100" dirty="0">
              <a:latin typeface="+mn-lt"/>
              <a:ea typeface="+mn-ea"/>
              <a:cs typeface="+mn-ea"/>
              <a:sym typeface="+mn-lt"/>
            </a:endParaRPr>
          </a:p>
          <a:p>
            <a:r>
              <a:rPr lang="en-US" altLang="zh-CN" sz="1000" kern="100" dirty="0">
                <a:latin typeface="+mn-lt"/>
                <a:ea typeface="+mn-ea"/>
                <a:cs typeface="+mn-ea"/>
                <a:sym typeface="+mn-lt"/>
              </a:rPr>
              <a:t>Peak value of 2.00%</a:t>
            </a:r>
            <a:endParaRPr lang="en-US" altLang="zh-CN" sz="1000" kern="100" dirty="0">
              <a:effectLst/>
              <a:latin typeface="+mn-lt"/>
              <a:ea typeface="+mn-ea"/>
              <a:cs typeface="+mn-ea"/>
              <a:sym typeface="+mn-lt"/>
            </a:endParaRPr>
          </a:p>
        </p:txBody>
      </p:sp>
      <p:sp>
        <p:nvSpPr>
          <p:cNvPr id="18" name="标题 1"/>
          <p:cNvSpPr>
            <a:spLocks noGrp="1"/>
          </p:cNvSpPr>
          <p:nvPr>
            <p:ph type="title"/>
            <p:custDataLst>
              <p:tags r:id="rId11"/>
            </p:custDataLst>
          </p:nvPr>
        </p:nvSpPr>
        <p:spPr>
          <a:xfrm>
            <a:off x="211453" y="38195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Heterogeneity in locations</a:t>
            </a:r>
            <a:endParaRPr lang="en-US" altLang="zh-CN" sz="2800" dirty="0">
              <a:latin typeface="+mn-lt"/>
              <a:ea typeface="+mn-ea"/>
              <a:cs typeface="+mn-ea"/>
              <a:sym typeface="+mn-lt"/>
            </a:endParaRPr>
          </a:p>
        </p:txBody>
      </p:sp>
      <p:sp>
        <p:nvSpPr>
          <p:cNvPr id="28" name="文本框 27"/>
          <p:cNvSpPr txBox="1"/>
          <p:nvPr>
            <p:custDataLst>
              <p:tags r:id="rId12"/>
            </p:custDataLst>
          </p:nvPr>
        </p:nvSpPr>
        <p:spPr>
          <a:xfrm>
            <a:off x="3040062" y="6584901"/>
            <a:ext cx="7519349" cy="306553"/>
          </a:xfrm>
          <a:prstGeom prst="rect">
            <a:avLst/>
          </a:prstGeom>
          <a:noFill/>
        </p:spPr>
        <p:txBody>
          <a:bodyPr wrap="square" rtlCol="0" anchor="t">
            <a:spAutoFit/>
          </a:bodyPr>
          <a:lstStyle/>
          <a:p>
            <a:pPr algn="ctr"/>
            <a:r>
              <a:rPr lang="en-US" altLang="zh-CN" sz="1400" kern="100" dirty="0">
                <a:latin typeface="+mn-lt"/>
                <a:ea typeface="+mn-ea"/>
                <a:cs typeface="+mn-ea"/>
                <a:sym typeface="+mn-lt"/>
              </a:rPr>
              <a:t>Trends in CAR for extreme climate events by state</a:t>
            </a:r>
            <a:endParaRPr lang="zh-CN" altLang="en-US" sz="1400" kern="100" dirty="0">
              <a:latin typeface="+mn-lt"/>
              <a:ea typeface="+mn-ea"/>
              <a:cs typeface="+mn-ea"/>
              <a:sym typeface="+mn-lt"/>
            </a:endParaRPr>
          </a:p>
        </p:txBody>
      </p:sp>
      <p:sp>
        <p:nvSpPr>
          <p:cNvPr id="33" name="文本框 32"/>
          <p:cNvSpPr txBox="1"/>
          <p:nvPr>
            <p:custDataLst>
              <p:tags r:id="rId13"/>
            </p:custDataLst>
          </p:nvPr>
        </p:nvSpPr>
        <p:spPr>
          <a:xfrm>
            <a:off x="546735" y="1454150"/>
            <a:ext cx="11576685" cy="768350"/>
          </a:xfrm>
          <a:prstGeom prst="rect">
            <a:avLst/>
          </a:prstGeom>
          <a:noFill/>
          <a:ln w="9525">
            <a:noFill/>
          </a:ln>
        </p:spPr>
        <p:txBody>
          <a:bodyPr wrap="square">
            <a:spAutoFit/>
          </a:bodyPr>
          <a:lstStyle/>
          <a:p>
            <a:pPr marL="342900" lvl="0" indent="-342900" algn="l">
              <a:buClrTx/>
              <a:buSzPct val="70000"/>
              <a:buFont typeface="Wingdings" panose="05000000000000000000" charset="0"/>
              <a:buChar char="n"/>
            </a:pPr>
            <a:r>
              <a:rPr lang="en-US" altLang="zh-CN" sz="2200" b="1" dirty="0">
                <a:latin typeface="+mn-lt"/>
                <a:ea typeface="+mn-ea"/>
                <a:cs typeface="+mn-ea"/>
                <a:sym typeface="+mn-lt"/>
              </a:rPr>
              <a:t>Market response </a:t>
            </a:r>
            <a:r>
              <a:rPr lang="en-US" altLang="zh-CN" sz="2200" b="1" dirty="0">
                <a:latin typeface="+mn-lt"/>
                <a:ea typeface="+mn-ea"/>
                <a:cs typeface="+mn-ea"/>
                <a:sym typeface="+mn-lt"/>
              </a:rPr>
              <a:t>speed</a:t>
            </a:r>
            <a:r>
              <a:rPr lang="en-US" altLang="zh-CN" sz="2200" b="1" dirty="0">
                <a:latin typeface="+mn-lt"/>
                <a:ea typeface="+mn-ea"/>
                <a:cs typeface="+mn-ea"/>
                <a:sym typeface="+mn-lt"/>
              </a:rPr>
              <a:t>: </a:t>
            </a:r>
            <a:r>
              <a:rPr lang="en-US" altLang="zh-CN" sz="2200" dirty="0">
                <a:latin typeface="+mn-lt"/>
                <a:ea typeface="+mn-ea"/>
                <a:cs typeface="+mn-ea"/>
                <a:sym typeface="+mn-lt"/>
              </a:rPr>
              <a:t>America</a:t>
            </a:r>
            <a:r>
              <a:rPr lang="en-US" altLang="zh-CN" sz="2200" dirty="0">
                <a:latin typeface="+mn-lt"/>
                <a:ea typeface="+mn-ea"/>
                <a:cs typeface="+mn-ea"/>
                <a:sym typeface="+mn-lt"/>
              </a:rPr>
              <a:t>n</a:t>
            </a:r>
            <a:r>
              <a:rPr lang="en-US" altLang="zh-CN" sz="2200" dirty="0">
                <a:latin typeface="+mn-lt"/>
                <a:ea typeface="+mn-ea"/>
                <a:cs typeface="+mn-ea"/>
                <a:sym typeface="+mn-lt"/>
              </a:rPr>
              <a:t> respond most rapidly, while Asia</a:t>
            </a:r>
            <a:r>
              <a:rPr lang="en-US" altLang="zh-CN" sz="2200" dirty="0">
                <a:latin typeface="+mn-lt"/>
                <a:ea typeface="+mn-ea"/>
                <a:cs typeface="+mn-ea"/>
                <a:sym typeface="+mn-lt"/>
              </a:rPr>
              <a:t>n</a:t>
            </a:r>
            <a:r>
              <a:rPr lang="en-US" altLang="zh-CN" sz="2200" dirty="0">
                <a:latin typeface="+mn-lt"/>
                <a:ea typeface="+mn-ea"/>
                <a:cs typeface="+mn-ea"/>
                <a:sym typeface="+mn-lt"/>
              </a:rPr>
              <a:t> responds more moderately.</a:t>
            </a:r>
            <a:endParaRPr lang="en-US" altLang="zh-CN" sz="2200" dirty="0">
              <a:latin typeface="+mn-lt"/>
              <a:ea typeface="+mn-ea"/>
              <a:cs typeface="+mn-ea"/>
              <a:sym typeface="+mn-lt"/>
            </a:endParaRPr>
          </a:p>
        </p:txBody>
      </p:sp>
      <p:sp>
        <p:nvSpPr>
          <p:cNvPr id="2" name="文本框 1"/>
          <p:cNvSpPr txBox="1"/>
          <p:nvPr>
            <p:custDataLst>
              <p:tags r:id="rId14"/>
            </p:custDataLst>
          </p:nvPr>
        </p:nvSpPr>
        <p:spPr>
          <a:xfrm>
            <a:off x="0" y="1381760"/>
            <a:ext cx="436245" cy="18211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event types</a:t>
            </a:r>
            <a:endParaRPr lang="en-US" altLang="zh-CN" sz="1600" dirty="0">
              <a:solidFill>
                <a:schemeClr val="bg1"/>
              </a:solidFill>
              <a:latin typeface="+mn-lt"/>
              <a:ea typeface="+mn-ea"/>
              <a:cs typeface="+mn-ea"/>
              <a:sym typeface="+mn-lt"/>
            </a:endParaRPr>
          </a:p>
        </p:txBody>
      </p:sp>
      <p:sp>
        <p:nvSpPr>
          <p:cNvPr id="8" name="文本框 7"/>
          <p:cNvSpPr txBox="1"/>
          <p:nvPr>
            <p:custDataLst>
              <p:tags r:id="rId15"/>
            </p:custDataLst>
          </p:nvPr>
        </p:nvSpPr>
        <p:spPr>
          <a:xfrm>
            <a:off x="0" y="3101975"/>
            <a:ext cx="436245" cy="188468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locations</a:t>
            </a:r>
            <a:endParaRPr lang="en-US" altLang="zh-CN" sz="1600" dirty="0">
              <a:solidFill>
                <a:schemeClr val="bg1"/>
              </a:solidFill>
              <a:latin typeface="+mn-lt"/>
              <a:ea typeface="+mn-ea"/>
              <a:cs typeface="+mn-ea"/>
              <a:sym typeface="+mn-lt"/>
            </a:endParaRPr>
          </a:p>
        </p:txBody>
      </p:sp>
      <p:sp>
        <p:nvSpPr>
          <p:cNvPr id="5" name="文本框 4"/>
          <p:cNvSpPr txBox="1"/>
          <p:nvPr>
            <p:custDataLst>
              <p:tags r:id="rId16"/>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timings</a:t>
            </a:r>
            <a:endParaRPr lang="zh-CN" altLang="en-US" sz="1600" b="1" dirty="0">
              <a:solidFill>
                <a:schemeClr val="bg1"/>
              </a:solidFill>
              <a:latin typeface="+mn-lt"/>
              <a:ea typeface="+mn-ea"/>
              <a:cs typeface="+mn-ea"/>
              <a:sym typeface="+mn-lt"/>
            </a:endParaRPr>
          </a:p>
        </p:txBody>
      </p:sp>
      <p:sp>
        <p:nvSpPr>
          <p:cNvPr id="9" name="文本框 8"/>
          <p:cNvSpPr txBox="1"/>
          <p:nvPr/>
        </p:nvSpPr>
        <p:spPr>
          <a:xfrm>
            <a:off x="1097280" y="2230163"/>
            <a:ext cx="9997440" cy="1553210"/>
          </a:xfrm>
          <a:prstGeom prst="rect">
            <a:avLst/>
          </a:prstGeom>
          <a:noFill/>
          <a:ln>
            <a:noFill/>
          </a:ln>
        </p:spPr>
        <p:txBody>
          <a:bodyPr vert="horz" wrap="square" lIns="91440" tIns="45720" rIns="91440" bIns="45720" numCol="1" anchor="t" anchorCtr="0" compatLnSpc="1">
            <a:spAutoFit/>
          </a:bodyPr>
          <a:lstStyle/>
          <a:p>
            <a:pPr marL="285750" indent="-285750" algn="just" eaLnBrk="1" latinLnBrk="0" hangingPunct="1">
              <a:spcBef>
                <a:spcPts val="600"/>
              </a:spcBef>
              <a:spcAft>
                <a:spcPts val="0"/>
              </a:spcAft>
              <a:buClrTx/>
              <a:buSzTx/>
              <a:buFont typeface="Arial" panose="020B0604020202020204" pitchFamily="34" charset="0"/>
              <a:buChar char="•"/>
            </a:pPr>
            <a:r>
              <a:rPr lang="en-US" altLang="zh-CN" sz="1800" b="0" i="0" dirty="0">
                <a:solidFill>
                  <a:srgbClr val="1F2937"/>
                </a:solidFill>
                <a:effectLst/>
                <a:latin typeface="Arial" panose="020B0604020202020204" pitchFamily="34" charset="0"/>
              </a:rPr>
              <a:t>From the perspective of </a:t>
            </a:r>
            <a:r>
              <a:rPr lang="en-US" altLang="zh-CN" sz="1800" b="1" dirty="0">
                <a:solidFill>
                  <a:srgbClr val="333399"/>
                </a:solidFill>
                <a:latin typeface="+mn-lt"/>
                <a:ea typeface="+mn-ea"/>
                <a:cs typeface="+mn-ea"/>
              </a:rPr>
              <a:t>event types</a:t>
            </a:r>
            <a:r>
              <a:rPr lang="en-US" altLang="zh-CN" sz="1800" b="0" i="0" dirty="0">
                <a:solidFill>
                  <a:srgbClr val="1F2937"/>
                </a:solidFill>
                <a:effectLst/>
                <a:latin typeface="Arial" panose="020B0604020202020204" pitchFamily="34" charset="0"/>
              </a:rPr>
              <a:t>, the occurrence of </a:t>
            </a:r>
            <a:r>
              <a:rPr lang="en-US" altLang="zh-CN" sz="1800" b="1" dirty="0">
                <a:solidFill>
                  <a:srgbClr val="333399"/>
                </a:solidFill>
                <a:latin typeface="+mn-lt"/>
                <a:ea typeface="+mn-ea"/>
                <a:cs typeface="+mn-ea"/>
              </a:rPr>
              <a:t>storms</a:t>
            </a:r>
            <a:r>
              <a:rPr lang="en-US" altLang="zh-CN" sz="1800" b="0" i="0" dirty="0">
                <a:solidFill>
                  <a:srgbClr val="1F2937"/>
                </a:solidFill>
                <a:effectLst/>
                <a:latin typeface="Arial" panose="020B0604020202020204" pitchFamily="34" charset="0"/>
              </a:rPr>
              <a:t> is more frequent in the America, and the market responds quickly . Asia is more affected by </a:t>
            </a:r>
            <a:r>
              <a:rPr lang="en-US" altLang="zh-CN" sz="1800" b="1" dirty="0">
                <a:solidFill>
                  <a:srgbClr val="333399"/>
                </a:solidFill>
                <a:latin typeface="+mn-lt"/>
                <a:ea typeface="+mn-ea"/>
                <a:cs typeface="+mn-ea"/>
              </a:rPr>
              <a:t>extreme temperatures</a:t>
            </a:r>
            <a:r>
              <a:rPr lang="en-US" altLang="zh-CN" sz="1800" b="0" i="0" dirty="0">
                <a:solidFill>
                  <a:srgbClr val="1F2937"/>
                </a:solidFill>
                <a:effectLst/>
                <a:latin typeface="Arial" panose="020B0604020202020204" pitchFamily="34" charset="0"/>
              </a:rPr>
              <a:t>.</a:t>
            </a:r>
            <a:endParaRPr lang="en-US" altLang="zh-CN" sz="1800" dirty="0">
              <a:latin typeface="+mn-lt"/>
              <a:ea typeface="+mn-ea"/>
              <a:cs typeface="+mn-ea"/>
              <a:sym typeface="+mn-lt"/>
            </a:endParaRPr>
          </a:p>
          <a:p>
            <a:pPr marL="285750" indent="-285750" algn="just" eaLnBrk="1" latinLnBrk="0" hangingPunct="1">
              <a:spcBef>
                <a:spcPts val="600"/>
              </a:spcBef>
              <a:spcAft>
                <a:spcPts val="0"/>
              </a:spcAft>
              <a:buClrTx/>
              <a:buSzTx/>
              <a:buFont typeface="Arial" panose="020B0604020202020204" pitchFamily="34" charset="0"/>
              <a:buChar char="•"/>
            </a:pPr>
            <a:r>
              <a:rPr lang="en-US" altLang="zh-CN" sz="1800" b="0" i="0" dirty="0">
                <a:solidFill>
                  <a:srgbClr val="1F2937"/>
                </a:solidFill>
                <a:effectLst/>
                <a:latin typeface="Arial" panose="020B0604020202020204" pitchFamily="34" charset="0"/>
              </a:rPr>
              <a:t>From the perspective of </a:t>
            </a:r>
            <a:r>
              <a:rPr lang="en-US" altLang="zh-CN" sz="1800" b="1" dirty="0">
                <a:solidFill>
                  <a:srgbClr val="333399"/>
                </a:solidFill>
                <a:latin typeface="+mn-lt"/>
                <a:ea typeface="+mn-ea"/>
                <a:cs typeface="+mn-ea"/>
              </a:rPr>
              <a:t>locations</a:t>
            </a:r>
            <a:r>
              <a:rPr lang="en-US" altLang="zh-CN" sz="1800" b="0" i="0" dirty="0">
                <a:solidFill>
                  <a:srgbClr val="1F2937"/>
                </a:solidFill>
                <a:effectLst/>
                <a:latin typeface="Arial" panose="020B0604020202020204" pitchFamily="34" charset="0"/>
              </a:rPr>
              <a:t>, extreme climate events in the </a:t>
            </a:r>
            <a:r>
              <a:rPr lang="en-US" altLang="zh-CN" sz="1800" b="1" dirty="0">
                <a:solidFill>
                  <a:srgbClr val="333399"/>
                </a:solidFill>
                <a:latin typeface="+mn-lt"/>
                <a:ea typeface="+mn-ea"/>
                <a:cs typeface="+mn-ea"/>
              </a:rPr>
              <a:t>America</a:t>
            </a:r>
            <a:r>
              <a:rPr lang="en-US" altLang="zh-CN" sz="1800" b="0" i="0" dirty="0">
                <a:solidFill>
                  <a:srgbClr val="1F2937"/>
                </a:solidFill>
                <a:effectLst/>
                <a:latin typeface="Arial" panose="020B0604020202020204" pitchFamily="34" charset="0"/>
              </a:rPr>
              <a:t> first impact the supply and demand in the American market, while the effects of events in Europe and Asia are subsequently reflected through </a:t>
            </a:r>
            <a:r>
              <a:rPr lang="en-US" altLang="zh-CN" sz="1800" b="1" dirty="0">
                <a:solidFill>
                  <a:srgbClr val="333399"/>
                </a:solidFill>
                <a:latin typeface="+mn-lt"/>
                <a:ea typeface="+mn-ea"/>
                <a:cs typeface="+mn-ea"/>
              </a:rPr>
              <a:t>international trade</a:t>
            </a:r>
            <a:r>
              <a:rPr lang="en-US" altLang="zh-CN" sz="1800" b="0" i="0" dirty="0">
                <a:solidFill>
                  <a:srgbClr val="1F2937"/>
                </a:solidFill>
                <a:effectLst/>
                <a:latin typeface="Arial" panose="020B0604020202020204" pitchFamily="34" charset="0"/>
              </a:rPr>
              <a:t>.</a:t>
            </a:r>
            <a:endParaRPr lang="en-US" altLang="zh-CN" sz="1800" b="0" i="0" dirty="0">
              <a:solidFill>
                <a:srgbClr val="1F2937"/>
              </a:solidFill>
              <a:effectLst/>
              <a:latin typeface="Arial" panose="020B0604020202020204" pitchFamily="34" charset="0"/>
              <a:ea typeface="+mn-ea"/>
              <a:cs typeface="+mn-ea"/>
              <a:sym typeface="+mn-lt"/>
            </a:endParaRPr>
          </a:p>
        </p:txBody>
      </p:sp>
      <p:sp>
        <p:nvSpPr>
          <p:cNvPr id="3" name="文本框 2"/>
          <p:cNvSpPr txBox="1"/>
          <p:nvPr/>
        </p:nvSpPr>
        <p:spPr bwMode="auto">
          <a:xfrm>
            <a:off x="8274888" y="4410882"/>
            <a:ext cx="2978427" cy="400110"/>
          </a:xfrm>
          <a:prstGeom prst="rect">
            <a:avLst/>
          </a:prstGeom>
          <a:noFill/>
          <a:ln>
            <a:noFill/>
          </a:ln>
        </p:spPr>
        <p:txBody>
          <a:bodyPr wrap="square">
            <a:spAutoFit/>
          </a:bodyPr>
          <a:lstStyle/>
          <a:p>
            <a:r>
              <a:rPr lang="en-US" altLang="zh-CN" sz="1000" kern="100" dirty="0">
                <a:latin typeface="+mn-lt"/>
                <a:ea typeface="+mn-ea"/>
                <a:cs typeface="+mn-ea"/>
                <a:sym typeface="+mn-lt"/>
              </a:rPr>
              <a:t>Significant on the first day of the incident, 0.47%</a:t>
            </a:r>
            <a:endParaRPr lang="en-US" altLang="zh-CN" sz="1000" kern="100" dirty="0">
              <a:latin typeface="+mn-lt"/>
              <a:ea typeface="+mn-ea"/>
              <a:cs typeface="+mn-ea"/>
              <a:sym typeface="+mn-lt"/>
            </a:endParaRPr>
          </a:p>
          <a:p>
            <a:r>
              <a:rPr lang="en-US" altLang="zh-CN" sz="1000" kern="100" dirty="0">
                <a:latin typeface="+mn-lt"/>
                <a:ea typeface="+mn-ea"/>
                <a:cs typeface="+mn-ea"/>
                <a:sym typeface="+mn-lt"/>
              </a:rPr>
              <a:t>Peak value of 1.38%</a:t>
            </a:r>
            <a:endParaRPr lang="en-US" altLang="zh-CN" sz="1000" kern="100" dirty="0">
              <a:latin typeface="+mn-lt"/>
              <a:ea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6" presetClass="emph" presetSubtype="0" fill="hold" grpId="0" nodeType="afterEffect">
                                  <p:stCondLst>
                                    <p:cond delay="0"/>
                                  </p:stCondLst>
                                  <p:childTnLst>
                                    <p:animScale>
                                      <p:cBhvr>
                                        <p:cTn id="15" dur="500" fill="hold"/>
                                        <p:tgtEl>
                                          <p:spTgt spid="7"/>
                                        </p:tgtEl>
                                      </p:cBhvr>
                                      <p:by x="150000" y="150000"/>
                                    </p:animScale>
                                  </p:childTnLst>
                                </p:cTn>
                              </p:par>
                              <p:par>
                                <p:cTn id="16" presetID="6" presetClass="emph" presetSubtype="0" fill="hold" grpId="0" nodeType="withEffect">
                                  <p:stCondLst>
                                    <p:cond delay="0"/>
                                  </p:stCondLst>
                                  <p:childTnLst>
                                    <p:animScale>
                                      <p:cBhvr>
                                        <p:cTn id="17" dur="500" fill="hold"/>
                                        <p:tgtEl>
                                          <p:spTgt spid="30"/>
                                        </p:tgtEl>
                                      </p:cBhvr>
                                      <p:by x="150000" y="150000"/>
                                    </p:animScale>
                                  </p:childTnLst>
                                </p:cTn>
                              </p:par>
                              <p:par>
                                <p:cTn id="18" presetID="6" presetClass="emph" presetSubtype="0" fill="hold" grpId="0" nodeType="withEffect">
                                  <p:stCondLst>
                                    <p:cond delay="0"/>
                                  </p:stCondLst>
                                  <p:childTnLst>
                                    <p:animScale>
                                      <p:cBhvr>
                                        <p:cTn id="19" dur="500" fill="hold"/>
                                        <p:tgtEl>
                                          <p:spTgt spid="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1" grpId="0" bldLvl="0" animBg="1"/>
      <p:bldP spid="11" grpId="1" animBg="1"/>
      <p:bldP spid="12" grpId="0" bldLvl="0" animBg="1"/>
      <p:bldP spid="12" grpId="1" animBg="1"/>
      <p:bldP spid="7" grpId="0"/>
      <p:bldP spid="7" grpId="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1424305" y="3118485"/>
            <a:ext cx="9799320" cy="3460115"/>
          </a:xfrm>
          <a:prstGeom prst="rect">
            <a:avLst/>
          </a:prstGeom>
        </p:spPr>
      </p:pic>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6" name="文本框 5"/>
          <p:cNvSpPr txBox="1"/>
          <p:nvPr/>
        </p:nvSpPr>
        <p:spPr bwMode="auto">
          <a:xfrm>
            <a:off x="6442710" y="6430645"/>
            <a:ext cx="5679440" cy="460375"/>
          </a:xfrm>
          <a:prstGeom prst="rect">
            <a:avLst/>
          </a:prstGeom>
          <a:noFill/>
          <a:ln>
            <a:noFill/>
          </a:ln>
        </p:spPr>
        <p:txBody>
          <a:bodyPr wrap="square">
            <a:spAutoFit/>
          </a:bodyPr>
          <a:lstStyle/>
          <a:p>
            <a:pPr algn="ctr">
              <a:lnSpc>
                <a:spcPct val="150000"/>
              </a:lnSpc>
            </a:pPr>
            <a:r>
              <a:rPr lang="en-US" altLang="zh-CN" sz="1600" b="1" kern="100" dirty="0">
                <a:solidFill>
                  <a:srgbClr val="333399"/>
                </a:solidFill>
                <a:latin typeface="+mn-lt"/>
                <a:ea typeface="+mn-ea"/>
                <a:cs typeface="+mn-ea"/>
                <a:sym typeface="+mn-lt"/>
              </a:rPr>
              <a:t> </a:t>
            </a:r>
            <a:r>
              <a:rPr lang="en-US" altLang="zh-CN" sz="1600" dirty="0">
                <a:latin typeface="+mn-lt"/>
                <a:ea typeface="+mn-ea"/>
                <a:cs typeface="+mn-ea"/>
                <a:sym typeface="+mn-lt"/>
              </a:rPr>
              <a:t>Top 50 </a:t>
            </a:r>
            <a:r>
              <a:rPr lang="en-US" altLang="zh-CN" sz="1600" b="1" kern="100" dirty="0">
                <a:solidFill>
                  <a:srgbClr val="333399"/>
                </a:solidFill>
                <a:latin typeface="+mn-lt"/>
                <a:ea typeface="+mn-ea"/>
                <a:cs typeface="+mn-ea"/>
                <a:sym typeface="+mn-lt"/>
              </a:rPr>
              <a:t>high peak </a:t>
            </a:r>
            <a:r>
              <a:rPr lang="en-US" altLang="zh-CN" sz="1600" dirty="0">
                <a:latin typeface="+mn-lt"/>
                <a:ea typeface="+mn-ea"/>
                <a:cs typeface="+mn-ea"/>
                <a:sym typeface="+mn-lt"/>
              </a:rPr>
              <a:t>CAR events</a:t>
            </a:r>
            <a:endParaRPr lang="en-US" altLang="zh-CN" sz="1600" dirty="0">
              <a:latin typeface="+mn-lt"/>
              <a:ea typeface="+mn-ea"/>
              <a:cs typeface="+mn-ea"/>
              <a:sym typeface="+mn-lt"/>
            </a:endParaRPr>
          </a:p>
        </p:txBody>
      </p:sp>
      <p:sp>
        <p:nvSpPr>
          <p:cNvPr id="5" name="文本框 4"/>
          <p:cNvSpPr txBox="1"/>
          <p:nvPr/>
        </p:nvSpPr>
        <p:spPr bwMode="auto">
          <a:xfrm>
            <a:off x="758825" y="6430645"/>
            <a:ext cx="5810250" cy="460375"/>
          </a:xfrm>
          <a:prstGeom prst="rect">
            <a:avLst/>
          </a:prstGeom>
          <a:noFill/>
          <a:ln>
            <a:noFill/>
          </a:ln>
        </p:spPr>
        <p:txBody>
          <a:bodyPr wrap="square">
            <a:spAutoFit/>
          </a:bodyPr>
          <a:lstStyle/>
          <a:p>
            <a:pPr algn="ctr">
              <a:lnSpc>
                <a:spcPct val="150000"/>
              </a:lnSpc>
            </a:pPr>
            <a:r>
              <a:rPr lang="en-US" altLang="zh-CN" sz="1600" dirty="0">
                <a:latin typeface="+mn-lt"/>
                <a:ea typeface="+mn-ea"/>
                <a:cs typeface="+mn-ea"/>
                <a:sym typeface="+mn-lt"/>
              </a:rPr>
              <a:t>Top 50 </a:t>
            </a:r>
            <a:r>
              <a:rPr lang="en-US" altLang="zh-CN" sz="1600" b="1" kern="100" dirty="0">
                <a:solidFill>
                  <a:srgbClr val="333399"/>
                </a:solidFill>
                <a:latin typeface="+mn-lt"/>
                <a:ea typeface="+mn-ea"/>
                <a:cs typeface="+mn-ea"/>
                <a:sym typeface="+mn-lt"/>
              </a:rPr>
              <a:t>high-damage </a:t>
            </a:r>
            <a:r>
              <a:rPr lang="en-US" altLang="zh-CN" sz="1600" dirty="0">
                <a:latin typeface="+mn-lt"/>
                <a:ea typeface="+mn-ea"/>
                <a:cs typeface="+mn-ea"/>
                <a:sym typeface="+mn-lt"/>
              </a:rPr>
              <a:t>events</a:t>
            </a:r>
            <a:endParaRPr lang="en-US" altLang="zh-CN" sz="1600" dirty="0">
              <a:latin typeface="+mn-lt"/>
              <a:ea typeface="+mn-ea"/>
              <a:cs typeface="+mn-ea"/>
              <a:sym typeface="+mn-lt"/>
            </a:endParaRPr>
          </a:p>
        </p:txBody>
      </p:sp>
      <p:sp>
        <p:nvSpPr>
          <p:cNvPr id="11" name="文本框 10"/>
          <p:cNvSpPr txBox="1"/>
          <p:nvPr/>
        </p:nvSpPr>
        <p:spPr>
          <a:xfrm rot="16200000">
            <a:off x="-1127760" y="4513580"/>
            <a:ext cx="3912870" cy="367030"/>
          </a:xfrm>
          <a:prstGeom prst="rect">
            <a:avLst/>
          </a:prstGeom>
          <a:noFill/>
          <a:ln>
            <a:noFill/>
          </a:ln>
        </p:spPr>
        <p:txBody>
          <a:bodyPr vert="horz" wrap="square" lIns="91440" tIns="45720" rIns="91440" bIns="45720" numCol="1" anchor="t" anchorCtr="0" compatLnSpc="1">
            <a:noAutofit/>
          </a:bodyPr>
          <a:lstStyle/>
          <a:p>
            <a:pPr marL="0" marR="0" algn="just">
              <a:spcBef>
                <a:spcPts val="0"/>
              </a:spcBef>
              <a:spcAft>
                <a:spcPts val="0"/>
              </a:spcAft>
            </a:pPr>
            <a:r>
              <a:rPr lang="en-US" altLang="zh-CN" sz="1400" kern="100" dirty="0">
                <a:effectLst/>
                <a:latin typeface="Calibri" panose="020F0502020204030204" charset="0"/>
                <a:ea typeface="宋体" panose="02010600030101010101" pitchFamily="2" charset="-122"/>
                <a:cs typeface="Times New Roman" panose="02020603050405020304" pitchFamily="18" charset="0"/>
              </a:rPr>
              <a:t>Average CAR of events with top 50 peak CAR</a:t>
            </a:r>
            <a:endParaRPr lang="en-US" altLang="zh-CN" sz="1400" kern="100" dirty="0">
              <a:effectLst/>
              <a:latin typeface="Calibri" panose="020F0502020204030204" charset="0"/>
              <a:ea typeface="宋体" panose="02010600030101010101" pitchFamily="2" charset="-122"/>
              <a:cs typeface="Times New Roman" panose="02020603050405020304" pitchFamily="18" charset="0"/>
            </a:endParaRPr>
          </a:p>
        </p:txBody>
      </p:sp>
      <p:sp>
        <p:nvSpPr>
          <p:cNvPr id="18" name="标题 1"/>
          <p:cNvSpPr>
            <a:spLocks noGrp="1"/>
          </p:cNvSpPr>
          <p:nvPr>
            <p:ph type="title"/>
            <p:custDataLst>
              <p:tags r:id="rId3"/>
            </p:custDataLst>
          </p:nvPr>
        </p:nvSpPr>
        <p:spPr>
          <a:xfrm>
            <a:off x="211453" y="38195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Heterogeneity in timings</a:t>
            </a:r>
            <a:endParaRPr lang="en-US" altLang="zh-CN" sz="2800" dirty="0">
              <a:latin typeface="+mn-lt"/>
              <a:ea typeface="+mn-ea"/>
              <a:cs typeface="+mn-ea"/>
              <a:sym typeface="+mn-lt"/>
            </a:endParaRPr>
          </a:p>
        </p:txBody>
      </p:sp>
      <p:sp>
        <p:nvSpPr>
          <p:cNvPr id="9" name="文本框 8"/>
          <p:cNvSpPr txBox="1"/>
          <p:nvPr>
            <p:custDataLst>
              <p:tags r:id="rId4"/>
            </p:custDataLst>
          </p:nvPr>
        </p:nvSpPr>
        <p:spPr>
          <a:xfrm>
            <a:off x="0" y="1381760"/>
            <a:ext cx="436245" cy="18211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event types</a:t>
            </a:r>
            <a:endParaRPr lang="en-US" altLang="zh-CN" sz="1600" dirty="0">
              <a:solidFill>
                <a:schemeClr val="bg1"/>
              </a:solidFill>
              <a:latin typeface="+mn-lt"/>
              <a:ea typeface="+mn-ea"/>
              <a:cs typeface="+mn-ea"/>
              <a:sym typeface="+mn-lt"/>
            </a:endParaRPr>
          </a:p>
        </p:txBody>
      </p:sp>
      <p:sp>
        <p:nvSpPr>
          <p:cNvPr id="12" name="文本框 11"/>
          <p:cNvSpPr txBox="1"/>
          <p:nvPr>
            <p:custDataLst>
              <p:tags r:id="rId5"/>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locations</a:t>
            </a:r>
            <a:endParaRPr lang="en-US" altLang="zh-CN" sz="1600" dirty="0">
              <a:solidFill>
                <a:schemeClr val="bg1"/>
              </a:solidFill>
              <a:latin typeface="+mn-lt"/>
              <a:ea typeface="+mn-ea"/>
              <a:cs typeface="+mn-ea"/>
              <a:sym typeface="+mn-lt"/>
            </a:endParaRPr>
          </a:p>
        </p:txBody>
      </p:sp>
      <p:sp>
        <p:nvSpPr>
          <p:cNvPr id="13" name="文本框 12"/>
          <p:cNvSpPr txBox="1"/>
          <p:nvPr>
            <p:custDataLst>
              <p:tags r:id="rId6"/>
            </p:custDataLst>
          </p:nvPr>
        </p:nvSpPr>
        <p:spPr>
          <a:xfrm>
            <a:off x="0" y="4992370"/>
            <a:ext cx="436245" cy="186563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timings</a:t>
            </a:r>
            <a:endParaRPr lang="zh-CN" altLang="en-US" sz="1600" b="1" dirty="0">
              <a:solidFill>
                <a:schemeClr val="bg1"/>
              </a:solidFill>
              <a:latin typeface="+mn-lt"/>
              <a:ea typeface="+mn-ea"/>
              <a:cs typeface="+mn-ea"/>
              <a:sym typeface="+mn-lt"/>
            </a:endParaRPr>
          </a:p>
        </p:txBody>
      </p:sp>
      <p:sp>
        <p:nvSpPr>
          <p:cNvPr id="14" name="文本框 13"/>
          <p:cNvSpPr txBox="1"/>
          <p:nvPr/>
        </p:nvSpPr>
        <p:spPr>
          <a:xfrm>
            <a:off x="645160" y="1461135"/>
            <a:ext cx="11361420" cy="1724025"/>
          </a:xfrm>
          <a:prstGeom prst="rect">
            <a:avLst/>
          </a:prstGeom>
          <a:noFill/>
          <a:ln>
            <a:noFill/>
          </a:ln>
        </p:spPr>
        <p:txBody>
          <a:bodyPr vert="horz" wrap="square" lIns="91440" tIns="45720" rIns="91440" bIns="45720" numCol="1" anchor="t" anchorCtr="0" compatLnSpc="1">
            <a:noAutofit/>
          </a:bodyPr>
          <a:lstStyle/>
          <a:p>
            <a:pPr marL="342900" indent="-342900">
              <a:lnSpc>
                <a:spcPct val="100000"/>
              </a:lnSpc>
              <a:spcBef>
                <a:spcPts val="0"/>
              </a:spcBef>
              <a:spcAft>
                <a:spcPts val="0"/>
              </a:spcAft>
              <a:buSzPct val="70000"/>
              <a:buFont typeface="Wingdings" panose="05000000000000000000" charset="0"/>
              <a:buChar char="n"/>
            </a:pPr>
            <a:r>
              <a:rPr lang="en-US" altLang="zh-CN" sz="2200" b="1" kern="100" dirty="0">
                <a:solidFill>
                  <a:srgbClr val="333399"/>
                </a:solidFill>
                <a:latin typeface="+mn-lt"/>
                <a:ea typeface="+mn-ea"/>
                <a:cs typeface="+mn-ea"/>
                <a:sym typeface="+mn-lt"/>
              </a:rPr>
              <a:t>Storms</a:t>
            </a:r>
            <a:r>
              <a:rPr lang="en-US" altLang="zh-CN" sz="2200" dirty="0">
                <a:latin typeface="+mn-lt"/>
                <a:ea typeface="+mn-ea"/>
                <a:cs typeface="+mn-ea"/>
                <a:sym typeface="+mn-lt"/>
              </a:rPr>
              <a:t> have the strongest impact on the natural gas market, with the highest abnormal returns reaching </a:t>
            </a:r>
            <a:r>
              <a:rPr lang="en-US" altLang="zh-CN" sz="2400" b="1" kern="100" dirty="0">
                <a:solidFill>
                  <a:srgbClr val="333399"/>
                </a:solidFill>
                <a:latin typeface="+mn-lt"/>
                <a:ea typeface="+mn-ea"/>
                <a:cs typeface="+mn-ea"/>
                <a:sym typeface="+mn-lt"/>
              </a:rPr>
              <a:t>9.62%</a:t>
            </a:r>
            <a:r>
              <a:rPr lang="en-US" altLang="zh-CN" sz="2200" b="1" kern="100" dirty="0">
                <a:solidFill>
                  <a:srgbClr val="333399"/>
                </a:solidFill>
                <a:latin typeface="+mn-lt"/>
                <a:ea typeface="+mn-ea"/>
                <a:cs typeface="+mn-ea"/>
                <a:sym typeface="+mn-lt"/>
              </a:rPr>
              <a:t>.</a:t>
            </a:r>
            <a:endParaRPr lang="en-US" altLang="zh-CN" sz="2200" b="1" kern="100" dirty="0">
              <a:solidFill>
                <a:srgbClr val="333399"/>
              </a:solidFill>
              <a:latin typeface="Arial" panose="020B0604020202020204" pitchFamily="34" charset="0"/>
              <a:ea typeface="+mn-ea"/>
              <a:cs typeface="Arial" panose="020B0604020202020204" pitchFamily="34" charset="0"/>
              <a:sym typeface="+mn-lt"/>
            </a:endParaRPr>
          </a:p>
          <a:p>
            <a:pPr marL="0" indent="0">
              <a:lnSpc>
                <a:spcPct val="100000"/>
              </a:lnSpc>
              <a:spcBef>
                <a:spcPts val="0"/>
              </a:spcBef>
              <a:spcAft>
                <a:spcPts val="0"/>
              </a:spcAft>
              <a:buFont typeface="Wingdings" panose="05000000000000000000" charset="0"/>
              <a:buNone/>
            </a:pPr>
            <a:endParaRPr lang="en-US" altLang="zh-CN" sz="2000" b="1" kern="100" dirty="0">
              <a:solidFill>
                <a:srgbClr val="333399"/>
              </a:solidFill>
              <a:latin typeface="Arial" panose="020B0604020202020204" pitchFamily="34" charset="0"/>
              <a:ea typeface="+mn-ea"/>
              <a:cs typeface="Arial" panose="020B0604020202020204" pitchFamily="34" charset="0"/>
              <a:sym typeface="+mn-lt"/>
            </a:endParaRPr>
          </a:p>
          <a:p>
            <a:pPr marL="800100" lvl="1" indent="-342900">
              <a:lnSpc>
                <a:spcPct val="100000"/>
              </a:lnSpc>
              <a:spcBef>
                <a:spcPts val="0"/>
              </a:spcBef>
              <a:spcAft>
                <a:spcPts val="0"/>
              </a:spcAft>
              <a:buFont typeface="Arial" panose="020B0604020202020204" pitchFamily="34" charset="0"/>
              <a:buChar char="•"/>
            </a:pPr>
            <a:r>
              <a:rPr lang="en-US" altLang="zh-CN" sz="2000">
                <a:latin typeface="Arial" panose="020B0604020202020204" pitchFamily="34" charset="0"/>
                <a:ea typeface="华文楷体" panose="02010600040101010101" pitchFamily="2" charset="-122"/>
                <a:cs typeface="Arial" panose="020B0604020202020204" pitchFamily="34" charset="0"/>
                <a:sym typeface="+mn-ea"/>
              </a:rPr>
              <a:t>Because </a:t>
            </a:r>
            <a:r>
              <a:rPr lang="en-US" altLang="zh-CN" sz="2000">
                <a:latin typeface="Arial" panose="020B0604020202020204" pitchFamily="34" charset="0"/>
                <a:ea typeface="华文楷体" panose="02010600040101010101" pitchFamily="2" charset="-122"/>
                <a:cs typeface="Arial" panose="020B0604020202020204" pitchFamily="34" charset="0"/>
                <a:sym typeface="+mn-ea"/>
              </a:rPr>
              <a:t>storms occur rapidly and cause significant physical damages.</a:t>
            </a:r>
            <a:endParaRPr lang="en-US" altLang="zh-CN" sz="2000" b="1" kern="100" dirty="0">
              <a:solidFill>
                <a:srgbClr val="333399"/>
              </a:solidFill>
              <a:latin typeface="Arial" panose="020B0604020202020204" pitchFamily="34" charset="0"/>
              <a:ea typeface="华文楷体" panose="02010600040101010101" pitchFamily="2" charset="-122"/>
              <a:cs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6" name="文本框 5"/>
          <p:cNvSpPr txBox="1"/>
          <p:nvPr/>
        </p:nvSpPr>
        <p:spPr bwMode="auto">
          <a:xfrm>
            <a:off x="6442710" y="6397625"/>
            <a:ext cx="5679440" cy="414020"/>
          </a:xfrm>
          <a:prstGeom prst="rect">
            <a:avLst/>
          </a:prstGeom>
          <a:noFill/>
          <a:ln>
            <a:noFill/>
          </a:ln>
        </p:spPr>
        <p:txBody>
          <a:bodyPr wrap="square">
            <a:spAutoFit/>
          </a:bodyPr>
          <a:lstStyle/>
          <a:p>
            <a:pPr algn="ctr">
              <a:lnSpc>
                <a:spcPct val="150000"/>
              </a:lnSpc>
            </a:pPr>
            <a:r>
              <a:rPr lang="en-US" altLang="zh-CN" sz="1400" b="1" kern="100" dirty="0">
                <a:solidFill>
                  <a:srgbClr val="333399"/>
                </a:solidFill>
                <a:latin typeface="+mn-lt"/>
                <a:ea typeface="+mn-ea"/>
                <a:cs typeface="+mn-ea"/>
                <a:sym typeface="+mn-lt"/>
              </a:rPr>
              <a:t> </a:t>
            </a:r>
            <a:r>
              <a:rPr lang="en-US" altLang="zh-CN" sz="1400" dirty="0">
                <a:latin typeface="+mn-lt"/>
                <a:ea typeface="+mn-ea"/>
                <a:cs typeface="+mn-ea"/>
                <a:sym typeface="+mn-lt"/>
              </a:rPr>
              <a:t>Top50 </a:t>
            </a:r>
            <a:r>
              <a:rPr lang="en-US" altLang="zh-CN" sz="1400" b="1" kern="100" dirty="0">
                <a:solidFill>
                  <a:srgbClr val="333399"/>
                </a:solidFill>
                <a:latin typeface="+mn-lt"/>
                <a:ea typeface="+mn-ea"/>
                <a:cs typeface="+mn-ea"/>
                <a:sym typeface="+mn-lt"/>
              </a:rPr>
              <a:t>high peak </a:t>
            </a:r>
            <a:r>
              <a:rPr lang="en-US" altLang="zh-CN" sz="1400" dirty="0">
                <a:latin typeface="+mn-lt"/>
                <a:ea typeface="+mn-ea"/>
                <a:cs typeface="+mn-ea"/>
                <a:sym typeface="+mn-lt"/>
              </a:rPr>
              <a:t>CAR events</a:t>
            </a:r>
            <a:endParaRPr lang="en-US" altLang="zh-CN" sz="1400" dirty="0">
              <a:latin typeface="+mn-lt"/>
              <a:ea typeface="+mn-ea"/>
              <a:cs typeface="+mn-ea"/>
              <a:sym typeface="+mn-lt"/>
            </a:endParaRPr>
          </a:p>
        </p:txBody>
      </p:sp>
      <p:sp>
        <p:nvSpPr>
          <p:cNvPr id="5" name="文本框 4"/>
          <p:cNvSpPr txBox="1"/>
          <p:nvPr/>
        </p:nvSpPr>
        <p:spPr bwMode="auto">
          <a:xfrm>
            <a:off x="758825" y="6397625"/>
            <a:ext cx="5810250" cy="414020"/>
          </a:xfrm>
          <a:prstGeom prst="rect">
            <a:avLst/>
          </a:prstGeom>
          <a:noFill/>
          <a:ln>
            <a:noFill/>
          </a:ln>
        </p:spPr>
        <p:txBody>
          <a:bodyPr wrap="square">
            <a:spAutoFit/>
          </a:bodyPr>
          <a:lstStyle/>
          <a:p>
            <a:pPr algn="ctr">
              <a:lnSpc>
                <a:spcPct val="150000"/>
              </a:lnSpc>
            </a:pPr>
            <a:r>
              <a:rPr lang="en-US" altLang="zh-CN" sz="1400" dirty="0">
                <a:latin typeface="+mn-lt"/>
                <a:ea typeface="+mn-ea"/>
                <a:cs typeface="+mn-ea"/>
                <a:sym typeface="+mn-lt"/>
              </a:rPr>
              <a:t>Top 50 </a:t>
            </a:r>
            <a:r>
              <a:rPr lang="en-US" altLang="zh-CN" sz="1400" b="1" kern="100" dirty="0">
                <a:solidFill>
                  <a:srgbClr val="333399"/>
                </a:solidFill>
                <a:latin typeface="+mn-lt"/>
                <a:ea typeface="+mn-ea"/>
                <a:cs typeface="+mn-ea"/>
                <a:sym typeface="+mn-lt"/>
              </a:rPr>
              <a:t>high-damage </a:t>
            </a:r>
            <a:r>
              <a:rPr lang="en-US" altLang="zh-CN" sz="1400" dirty="0">
                <a:latin typeface="+mn-lt"/>
                <a:ea typeface="+mn-ea"/>
                <a:cs typeface="+mn-ea"/>
                <a:sym typeface="+mn-lt"/>
              </a:rPr>
              <a:t>events</a:t>
            </a:r>
            <a:endParaRPr lang="en-US" altLang="zh-CN" sz="1400" dirty="0">
              <a:latin typeface="+mn-lt"/>
              <a:ea typeface="+mn-ea"/>
              <a:cs typeface="+mn-ea"/>
              <a:sym typeface="+mn-lt"/>
            </a:endParaRPr>
          </a:p>
        </p:txBody>
      </p:sp>
      <p:sp>
        <p:nvSpPr>
          <p:cNvPr id="18" name="标题 1"/>
          <p:cNvSpPr>
            <a:spLocks noGrp="1"/>
          </p:cNvSpPr>
          <p:nvPr>
            <p:ph type="title"/>
            <p:custDataLst>
              <p:tags r:id="rId1"/>
            </p:custDataLst>
          </p:nvPr>
        </p:nvSpPr>
        <p:spPr>
          <a:xfrm>
            <a:off x="211453" y="38195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Heterogeneity in timings</a:t>
            </a:r>
            <a:endParaRPr lang="en-US" altLang="zh-CN" sz="2800" dirty="0">
              <a:latin typeface="+mn-lt"/>
              <a:ea typeface="+mn-ea"/>
              <a:cs typeface="+mn-ea"/>
              <a:sym typeface="+mn-lt"/>
            </a:endParaRPr>
          </a:p>
        </p:txBody>
      </p:sp>
      <p:sp>
        <p:nvSpPr>
          <p:cNvPr id="9" name="文本框 8"/>
          <p:cNvSpPr txBox="1"/>
          <p:nvPr>
            <p:custDataLst>
              <p:tags r:id="rId2"/>
            </p:custDataLst>
          </p:nvPr>
        </p:nvSpPr>
        <p:spPr>
          <a:xfrm>
            <a:off x="0" y="1381760"/>
            <a:ext cx="436245" cy="18211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event types</a:t>
            </a:r>
            <a:endParaRPr lang="en-US" altLang="zh-CN" sz="1600" dirty="0">
              <a:solidFill>
                <a:schemeClr val="bg1"/>
              </a:solidFill>
              <a:latin typeface="+mn-lt"/>
              <a:ea typeface="+mn-ea"/>
              <a:cs typeface="+mn-ea"/>
              <a:sym typeface="+mn-lt"/>
            </a:endParaRPr>
          </a:p>
        </p:txBody>
      </p:sp>
      <p:sp>
        <p:nvSpPr>
          <p:cNvPr id="12" name="文本框 11"/>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locations</a:t>
            </a:r>
            <a:endParaRPr lang="en-US" altLang="zh-CN" sz="1600" dirty="0">
              <a:solidFill>
                <a:schemeClr val="bg1"/>
              </a:solidFill>
              <a:latin typeface="+mn-lt"/>
              <a:ea typeface="+mn-ea"/>
              <a:cs typeface="+mn-ea"/>
              <a:sym typeface="+mn-lt"/>
            </a:endParaRPr>
          </a:p>
        </p:txBody>
      </p:sp>
      <p:sp>
        <p:nvSpPr>
          <p:cNvPr id="13" name="文本框 12"/>
          <p:cNvSpPr txBox="1"/>
          <p:nvPr>
            <p:custDataLst>
              <p:tags r:id="rId4"/>
            </p:custDataLst>
          </p:nvPr>
        </p:nvSpPr>
        <p:spPr>
          <a:xfrm>
            <a:off x="0" y="4992370"/>
            <a:ext cx="436245" cy="186563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timings</a:t>
            </a:r>
            <a:endParaRPr lang="zh-CN" altLang="en-US" sz="1600" b="1" dirty="0">
              <a:solidFill>
                <a:schemeClr val="bg1"/>
              </a:solidFill>
              <a:latin typeface="+mn-lt"/>
              <a:ea typeface="+mn-ea"/>
              <a:cs typeface="+mn-ea"/>
              <a:sym typeface="+mn-lt"/>
            </a:endParaRPr>
          </a:p>
        </p:txBody>
      </p:sp>
      <p:sp>
        <p:nvSpPr>
          <p:cNvPr id="14" name="文本框 13"/>
          <p:cNvSpPr txBox="1"/>
          <p:nvPr/>
        </p:nvSpPr>
        <p:spPr>
          <a:xfrm>
            <a:off x="641985" y="1436370"/>
            <a:ext cx="11364595" cy="1723390"/>
          </a:xfrm>
          <a:prstGeom prst="rect">
            <a:avLst/>
          </a:prstGeom>
          <a:noFill/>
          <a:ln>
            <a:noFill/>
          </a:ln>
        </p:spPr>
        <p:txBody>
          <a:bodyPr vert="horz" wrap="square" lIns="91440" tIns="45720" rIns="91440" bIns="45720" numCol="1" anchor="t" anchorCtr="0" compatLnSpc="1">
            <a:noAutofit/>
          </a:bodyPr>
          <a:lstStyle/>
          <a:p>
            <a:pPr marL="342900" lvl="0" indent="-342900" algn="l">
              <a:spcBef>
                <a:spcPts val="0"/>
              </a:spcBef>
              <a:spcAft>
                <a:spcPts val="0"/>
              </a:spcAft>
              <a:buClrTx/>
              <a:buSzPct val="70000"/>
              <a:buFont typeface="Wingdings" panose="05000000000000000000" charset="0"/>
              <a:buChar char="n"/>
            </a:pPr>
            <a:r>
              <a:rPr lang="en-US" altLang="zh-CN" sz="2200" b="1" kern="100" dirty="0">
                <a:solidFill>
                  <a:schemeClr val="tx1"/>
                </a:solidFill>
                <a:latin typeface="+mn-lt"/>
                <a:ea typeface="+mn-ea"/>
                <a:cs typeface="+mn-ea"/>
                <a:sym typeface="+mn-lt"/>
              </a:rPr>
              <a:t>Extreme temperatures have the </a:t>
            </a:r>
            <a:r>
              <a:rPr lang="en-US" altLang="zh-CN" sz="2200" b="1" kern="100" dirty="0">
                <a:solidFill>
                  <a:srgbClr val="334FB5"/>
                </a:solidFill>
                <a:latin typeface="+mn-lt"/>
                <a:ea typeface="+mn-ea"/>
                <a:cs typeface="+mn-ea"/>
                <a:sym typeface="+mn-lt"/>
              </a:rPr>
              <a:t>longest-lasting</a:t>
            </a:r>
            <a:r>
              <a:rPr lang="en-US" altLang="zh-CN" sz="2200" b="1" kern="100" dirty="0">
                <a:solidFill>
                  <a:srgbClr val="334FB5"/>
                </a:solidFill>
                <a:latin typeface="+mn-lt"/>
                <a:ea typeface="+mn-ea"/>
                <a:cs typeface="+mn-ea"/>
                <a:sym typeface="+mn-lt"/>
              </a:rPr>
              <a:t> impact</a:t>
            </a:r>
            <a:r>
              <a:rPr lang="en-US" altLang="zh-CN" sz="2200" b="1" kern="100" dirty="0">
                <a:solidFill>
                  <a:schemeClr val="tx1"/>
                </a:solidFill>
                <a:latin typeface="+mn-lt"/>
                <a:ea typeface="+mn-ea"/>
                <a:cs typeface="+mn-ea"/>
                <a:sym typeface="+mn-lt"/>
              </a:rPr>
              <a:t> on the natural gas market, with the CAR continuously increasing within a </a:t>
            </a:r>
            <a:r>
              <a:rPr lang="en-US" altLang="zh-CN" sz="2200" b="1" kern="100" dirty="0">
                <a:solidFill>
                  <a:schemeClr val="tx1"/>
                </a:solidFill>
                <a:latin typeface="+mn-lt"/>
                <a:ea typeface="+mn-ea"/>
                <a:cs typeface="+mn-ea"/>
                <a:sym typeface="+mn-lt"/>
              </a:rPr>
              <a:t>10-days </a:t>
            </a:r>
            <a:r>
              <a:rPr lang="en-US" altLang="zh-CN" sz="2200" b="1" kern="100" dirty="0">
                <a:solidFill>
                  <a:schemeClr val="tx1"/>
                </a:solidFill>
                <a:latin typeface="+mn-lt"/>
                <a:ea typeface="+mn-ea"/>
                <a:cs typeface="+mn-ea"/>
                <a:sym typeface="+mn-lt"/>
              </a:rPr>
              <a:t>period</a:t>
            </a:r>
            <a:endParaRPr lang="en-US" altLang="zh-CN" sz="2200" b="1" kern="100" dirty="0">
              <a:solidFill>
                <a:schemeClr val="tx1"/>
              </a:solidFill>
              <a:latin typeface="+mn-lt"/>
              <a:ea typeface="+mn-ea"/>
              <a:cs typeface="+mn-ea"/>
              <a:sym typeface="+mn-lt"/>
            </a:endParaRPr>
          </a:p>
          <a:p>
            <a:pPr marL="342900" lvl="0" indent="-342900" algn="l">
              <a:spcBef>
                <a:spcPts val="0"/>
              </a:spcBef>
              <a:spcAft>
                <a:spcPts val="0"/>
              </a:spcAft>
              <a:buClrTx/>
              <a:buSzPct val="70000"/>
              <a:buFont typeface="Wingdings" panose="05000000000000000000" charset="0"/>
              <a:buChar char="n"/>
            </a:pPr>
            <a:endParaRPr lang="en-US" altLang="zh-CN" sz="2200" b="1" kern="100" dirty="0">
              <a:solidFill>
                <a:schemeClr val="tx1"/>
              </a:solidFill>
              <a:latin typeface="+mn-lt"/>
              <a:ea typeface="+mn-ea"/>
              <a:cs typeface="+mn-ea"/>
              <a:sym typeface="+mn-lt"/>
            </a:endParaRPr>
          </a:p>
          <a:p>
            <a:pPr marL="800100" lvl="1" indent="-342900" algn="l">
              <a:spcBef>
                <a:spcPts val="0"/>
              </a:spcBef>
              <a:spcAft>
                <a:spcPts val="0"/>
              </a:spcAft>
              <a:buClrTx/>
              <a:buSzPct val="70000"/>
              <a:buFont typeface="Arial" panose="020B0604020202020204" pitchFamily="34" charset="0"/>
              <a:buChar char="•"/>
            </a:pPr>
            <a:r>
              <a:rPr lang="en-US" altLang="zh-CN" sz="2000" kern="100" dirty="0">
                <a:solidFill>
                  <a:schemeClr val="tx1"/>
                </a:solidFill>
                <a:latin typeface="+mn-lt"/>
                <a:ea typeface="+mn-ea"/>
                <a:cs typeface="+mn-ea"/>
                <a:sym typeface="+mn-ea"/>
              </a:rPr>
              <a:t>extreme temperature events have a longer duration and their impact on the natural gas market is more diverse.</a:t>
            </a:r>
            <a:endParaRPr lang="en-US" altLang="zh-CN" sz="2000" kern="100" dirty="0">
              <a:solidFill>
                <a:schemeClr val="tx1"/>
              </a:solidFill>
              <a:latin typeface="+mn-lt"/>
              <a:ea typeface="+mn-ea"/>
              <a:cs typeface="+mn-ea"/>
              <a:sym typeface="+mn-ea"/>
            </a:endParaRPr>
          </a:p>
          <a:p>
            <a:pPr marL="342900" lvl="0" indent="-342900" algn="l">
              <a:spcBef>
                <a:spcPts val="0"/>
              </a:spcBef>
              <a:spcAft>
                <a:spcPts val="0"/>
              </a:spcAft>
              <a:buClrTx/>
              <a:buSzPct val="70000"/>
              <a:buFont typeface="Wingdings" panose="05000000000000000000" charset="0"/>
              <a:buChar char="n"/>
            </a:pPr>
            <a:endParaRPr lang="en-US" altLang="zh-CN" sz="2200" b="1" kern="100" dirty="0">
              <a:solidFill>
                <a:srgbClr val="333399"/>
              </a:solidFill>
              <a:latin typeface="+mn-lt"/>
              <a:ea typeface="+mn-ea"/>
              <a:cs typeface="+mn-ea"/>
              <a:sym typeface="+mn-lt"/>
            </a:endParaRPr>
          </a:p>
          <a:p>
            <a:pPr marL="342900" lvl="0" indent="-342900" algn="l">
              <a:spcBef>
                <a:spcPts val="0"/>
              </a:spcBef>
              <a:spcAft>
                <a:spcPts val="0"/>
              </a:spcAft>
              <a:buClrTx/>
              <a:buSzPct val="70000"/>
              <a:buFont typeface="Wingdings" panose="05000000000000000000" charset="0"/>
              <a:buChar char="n"/>
            </a:pPr>
            <a:endParaRPr lang="en-US" altLang="zh-CN" sz="2200" b="1" kern="100" dirty="0">
              <a:solidFill>
                <a:srgbClr val="333399"/>
              </a:solidFill>
              <a:latin typeface="+mn-lt"/>
              <a:ea typeface="+mn-ea"/>
              <a:cs typeface="+mn-ea"/>
              <a:sym typeface="+mn-lt"/>
            </a:endParaRPr>
          </a:p>
          <a:p>
            <a:pPr marL="342900" lvl="0" indent="-342900" algn="l">
              <a:spcBef>
                <a:spcPts val="0"/>
              </a:spcBef>
              <a:spcAft>
                <a:spcPts val="0"/>
              </a:spcAft>
              <a:buClrTx/>
              <a:buSzPct val="70000"/>
              <a:buFont typeface="Wingdings" panose="05000000000000000000" charset="0"/>
              <a:buChar char="n"/>
            </a:pPr>
            <a:endParaRPr lang="en-US" altLang="zh-CN" sz="2200" b="1" kern="100" dirty="0">
              <a:solidFill>
                <a:srgbClr val="333399"/>
              </a:solidFill>
              <a:latin typeface="+mn-lt"/>
              <a:ea typeface="+mn-ea"/>
              <a:cs typeface="+mn-ea"/>
              <a:sym typeface="+mn-lt"/>
            </a:endParaRPr>
          </a:p>
        </p:txBody>
      </p:sp>
      <p:sp>
        <p:nvSpPr>
          <p:cNvPr id="2" name="文本框 1"/>
          <p:cNvSpPr txBox="1"/>
          <p:nvPr/>
        </p:nvSpPr>
        <p:spPr>
          <a:xfrm rot="16200000">
            <a:off x="-1375267" y="4580374"/>
            <a:ext cx="4342481" cy="306705"/>
          </a:xfrm>
          <a:prstGeom prst="rect">
            <a:avLst/>
          </a:prstGeom>
          <a:noFill/>
          <a:ln>
            <a:noFill/>
          </a:ln>
        </p:spPr>
        <p:txBody>
          <a:bodyPr vert="horz" wrap="square" lIns="91440" tIns="45720" rIns="91440" bIns="45720" numCol="1" anchor="t" anchorCtr="0" compatLnSpc="1">
            <a:spAutoFit/>
          </a:bodyPr>
          <a:lstStyle/>
          <a:p>
            <a:pPr marL="0" marR="0" algn="just">
              <a:spcBef>
                <a:spcPts val="0"/>
              </a:spcBef>
              <a:spcAft>
                <a:spcPts val="0"/>
              </a:spcAft>
            </a:pPr>
            <a:r>
              <a:rPr lang="en-US" altLang="zh-CN" sz="1400" kern="100" dirty="0">
                <a:effectLst/>
                <a:latin typeface="Calibri" panose="020F0502020204030204" charset="0"/>
                <a:ea typeface="宋体" panose="02010600030101010101" pitchFamily="2" charset="-122"/>
                <a:cs typeface="Times New Roman" panose="02020603050405020304" pitchFamily="18" charset="0"/>
              </a:rPr>
              <a:t>Average CAR of events with top 50 peak CAR</a:t>
            </a:r>
            <a:endParaRPr lang="en-US" altLang="zh-CN" sz="1400" kern="100" dirty="0">
              <a:effectLst/>
              <a:latin typeface="Calibri" panose="020F0502020204030204" charset="0"/>
              <a:ea typeface="宋体" panose="02010600030101010101" pitchFamily="2" charset="-122"/>
              <a:cs typeface="Times New Roman" panose="02020603050405020304" pitchFamily="18" charset="0"/>
            </a:endParaRPr>
          </a:p>
        </p:txBody>
      </p:sp>
      <p:pic>
        <p:nvPicPr>
          <p:cNvPr id="8" name="图片 7"/>
          <p:cNvPicPr>
            <a:picLocks noChangeAspect="1"/>
          </p:cNvPicPr>
          <p:nvPr>
            <p:custDataLst>
              <p:tags r:id="rId5"/>
            </p:custDataLst>
          </p:nvPr>
        </p:nvPicPr>
        <p:blipFill>
          <a:blip r:embed="rId6"/>
          <a:stretch>
            <a:fillRect/>
          </a:stretch>
        </p:blipFill>
        <p:spPr>
          <a:xfrm>
            <a:off x="1684020" y="3291205"/>
            <a:ext cx="9471025" cy="320167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6" name="文本框 5"/>
          <p:cNvSpPr txBox="1"/>
          <p:nvPr/>
        </p:nvSpPr>
        <p:spPr bwMode="auto">
          <a:xfrm>
            <a:off x="6442710" y="6471920"/>
            <a:ext cx="5679440" cy="414020"/>
          </a:xfrm>
          <a:prstGeom prst="rect">
            <a:avLst/>
          </a:prstGeom>
          <a:noFill/>
          <a:ln>
            <a:noFill/>
          </a:ln>
        </p:spPr>
        <p:txBody>
          <a:bodyPr wrap="square">
            <a:spAutoFit/>
          </a:bodyPr>
          <a:lstStyle/>
          <a:p>
            <a:pPr algn="ctr">
              <a:lnSpc>
                <a:spcPct val="150000"/>
              </a:lnSpc>
            </a:pPr>
            <a:r>
              <a:rPr lang="en-US" altLang="zh-CN" sz="1400" b="1" kern="100" dirty="0">
                <a:solidFill>
                  <a:srgbClr val="333399"/>
                </a:solidFill>
                <a:latin typeface="+mn-lt"/>
                <a:ea typeface="+mn-ea"/>
                <a:cs typeface="+mn-ea"/>
                <a:sym typeface="+mn-lt"/>
              </a:rPr>
              <a:t> </a:t>
            </a:r>
            <a:r>
              <a:rPr lang="en-US" altLang="zh-CN" sz="1400" dirty="0">
                <a:latin typeface="+mn-lt"/>
                <a:ea typeface="+mn-ea"/>
                <a:cs typeface="+mn-ea"/>
                <a:sym typeface="+mn-lt"/>
              </a:rPr>
              <a:t>Top50 </a:t>
            </a:r>
            <a:r>
              <a:rPr lang="en-US" altLang="zh-CN" sz="1400" b="1" kern="100" dirty="0">
                <a:solidFill>
                  <a:srgbClr val="333399"/>
                </a:solidFill>
                <a:latin typeface="+mn-lt"/>
                <a:ea typeface="+mn-ea"/>
                <a:cs typeface="+mn-ea"/>
                <a:sym typeface="+mn-lt"/>
              </a:rPr>
              <a:t>high peak </a:t>
            </a:r>
            <a:r>
              <a:rPr lang="en-US" altLang="zh-CN" sz="1400" dirty="0">
                <a:latin typeface="+mn-lt"/>
                <a:ea typeface="+mn-ea"/>
                <a:cs typeface="+mn-ea"/>
                <a:sym typeface="+mn-lt"/>
              </a:rPr>
              <a:t>CAR events</a:t>
            </a:r>
            <a:endParaRPr lang="en-US" altLang="zh-CN" sz="1400" dirty="0">
              <a:latin typeface="+mn-lt"/>
              <a:ea typeface="+mn-ea"/>
              <a:cs typeface="+mn-ea"/>
              <a:sym typeface="+mn-lt"/>
            </a:endParaRPr>
          </a:p>
        </p:txBody>
      </p:sp>
      <p:sp>
        <p:nvSpPr>
          <p:cNvPr id="5" name="文本框 4"/>
          <p:cNvSpPr txBox="1"/>
          <p:nvPr/>
        </p:nvSpPr>
        <p:spPr bwMode="auto">
          <a:xfrm>
            <a:off x="758825" y="6471920"/>
            <a:ext cx="5810250" cy="414020"/>
          </a:xfrm>
          <a:prstGeom prst="rect">
            <a:avLst/>
          </a:prstGeom>
          <a:noFill/>
          <a:ln>
            <a:noFill/>
          </a:ln>
        </p:spPr>
        <p:txBody>
          <a:bodyPr wrap="square">
            <a:spAutoFit/>
          </a:bodyPr>
          <a:lstStyle/>
          <a:p>
            <a:pPr algn="ctr">
              <a:lnSpc>
                <a:spcPct val="150000"/>
              </a:lnSpc>
            </a:pPr>
            <a:r>
              <a:rPr lang="en-US" altLang="zh-CN" sz="1400" dirty="0">
                <a:latin typeface="+mn-lt"/>
                <a:ea typeface="+mn-ea"/>
                <a:cs typeface="+mn-ea"/>
                <a:sym typeface="+mn-lt"/>
              </a:rPr>
              <a:t>Top 50 </a:t>
            </a:r>
            <a:r>
              <a:rPr lang="en-US" altLang="zh-CN" sz="1400" b="1" kern="100" dirty="0">
                <a:solidFill>
                  <a:srgbClr val="333399"/>
                </a:solidFill>
                <a:latin typeface="+mn-lt"/>
                <a:ea typeface="+mn-ea"/>
                <a:cs typeface="+mn-ea"/>
                <a:sym typeface="+mn-lt"/>
              </a:rPr>
              <a:t>high-damage </a:t>
            </a:r>
            <a:r>
              <a:rPr lang="en-US" altLang="zh-CN" sz="1400" dirty="0">
                <a:latin typeface="+mn-lt"/>
                <a:ea typeface="+mn-ea"/>
                <a:cs typeface="+mn-ea"/>
                <a:sym typeface="+mn-lt"/>
              </a:rPr>
              <a:t>events</a:t>
            </a:r>
            <a:endParaRPr lang="en-US" altLang="zh-CN" sz="1400" dirty="0">
              <a:latin typeface="+mn-lt"/>
              <a:ea typeface="+mn-ea"/>
              <a:cs typeface="+mn-ea"/>
              <a:sym typeface="+mn-lt"/>
            </a:endParaRPr>
          </a:p>
        </p:txBody>
      </p:sp>
      <p:sp>
        <p:nvSpPr>
          <p:cNvPr id="18" name="标题 1"/>
          <p:cNvSpPr>
            <a:spLocks noGrp="1"/>
          </p:cNvSpPr>
          <p:nvPr>
            <p:ph type="title"/>
            <p:custDataLst>
              <p:tags r:id="rId1"/>
            </p:custDataLst>
          </p:nvPr>
        </p:nvSpPr>
        <p:spPr>
          <a:xfrm>
            <a:off x="211453" y="38195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Heterogeneity in timings</a:t>
            </a:r>
            <a:endParaRPr lang="en-US" altLang="zh-CN" sz="2800" dirty="0">
              <a:latin typeface="+mn-lt"/>
              <a:ea typeface="+mn-ea"/>
              <a:cs typeface="+mn-ea"/>
              <a:sym typeface="+mn-lt"/>
            </a:endParaRPr>
          </a:p>
        </p:txBody>
      </p:sp>
      <p:sp>
        <p:nvSpPr>
          <p:cNvPr id="9" name="文本框 8"/>
          <p:cNvSpPr txBox="1"/>
          <p:nvPr>
            <p:custDataLst>
              <p:tags r:id="rId2"/>
            </p:custDataLst>
          </p:nvPr>
        </p:nvSpPr>
        <p:spPr>
          <a:xfrm>
            <a:off x="0" y="1381760"/>
            <a:ext cx="436245" cy="18211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event types</a:t>
            </a:r>
            <a:endParaRPr lang="en-US" altLang="zh-CN" sz="1600" dirty="0">
              <a:solidFill>
                <a:schemeClr val="bg1"/>
              </a:solidFill>
              <a:latin typeface="+mn-lt"/>
              <a:ea typeface="+mn-ea"/>
              <a:cs typeface="+mn-ea"/>
              <a:sym typeface="+mn-lt"/>
            </a:endParaRPr>
          </a:p>
        </p:txBody>
      </p:sp>
      <p:sp>
        <p:nvSpPr>
          <p:cNvPr id="12" name="文本框 11"/>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locations</a:t>
            </a:r>
            <a:endParaRPr lang="en-US" altLang="zh-CN" sz="1600" dirty="0">
              <a:solidFill>
                <a:schemeClr val="bg1"/>
              </a:solidFill>
              <a:latin typeface="+mn-lt"/>
              <a:ea typeface="+mn-ea"/>
              <a:cs typeface="+mn-ea"/>
              <a:sym typeface="+mn-lt"/>
            </a:endParaRPr>
          </a:p>
        </p:txBody>
      </p:sp>
      <p:sp>
        <p:nvSpPr>
          <p:cNvPr id="13" name="文本框 12"/>
          <p:cNvSpPr txBox="1"/>
          <p:nvPr>
            <p:custDataLst>
              <p:tags r:id="rId4"/>
            </p:custDataLst>
          </p:nvPr>
        </p:nvSpPr>
        <p:spPr>
          <a:xfrm>
            <a:off x="0" y="4992370"/>
            <a:ext cx="436245" cy="186563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timings</a:t>
            </a:r>
            <a:endParaRPr lang="zh-CN" altLang="en-US" sz="1600" b="1" dirty="0">
              <a:solidFill>
                <a:schemeClr val="bg1"/>
              </a:solidFill>
              <a:latin typeface="+mn-lt"/>
              <a:ea typeface="+mn-ea"/>
              <a:cs typeface="+mn-ea"/>
              <a:sym typeface="+mn-lt"/>
            </a:endParaRPr>
          </a:p>
        </p:txBody>
      </p:sp>
      <p:sp>
        <p:nvSpPr>
          <p:cNvPr id="14" name="文本框 13"/>
          <p:cNvSpPr txBox="1"/>
          <p:nvPr/>
        </p:nvSpPr>
        <p:spPr>
          <a:xfrm>
            <a:off x="487045" y="1417955"/>
            <a:ext cx="11377295" cy="1522095"/>
          </a:xfrm>
          <a:prstGeom prst="rect">
            <a:avLst/>
          </a:prstGeom>
          <a:noFill/>
          <a:ln>
            <a:noFill/>
          </a:ln>
        </p:spPr>
        <p:txBody>
          <a:bodyPr vert="horz" wrap="square" lIns="91440" tIns="45720" rIns="91440" bIns="45720" numCol="1" anchor="t" anchorCtr="0" compatLnSpc="1">
            <a:noAutofit/>
          </a:bodyPr>
          <a:lstStyle/>
          <a:p>
            <a:pPr marL="342900" lvl="0" indent="-342900" algn="l">
              <a:spcBef>
                <a:spcPts val="0"/>
              </a:spcBef>
              <a:spcAft>
                <a:spcPts val="0"/>
              </a:spcAft>
              <a:buClrTx/>
              <a:buSzPct val="70000"/>
              <a:buFont typeface="Wingdings" panose="05000000000000000000" charset="0"/>
              <a:buChar char="n"/>
            </a:pPr>
            <a:r>
              <a:rPr lang="en-US" altLang="zh-CN" sz="2200" b="1" kern="100" dirty="0">
                <a:latin typeface="+mn-lt"/>
                <a:ea typeface="+mn-ea"/>
                <a:cs typeface="+mn-ea"/>
                <a:sym typeface="+mn-lt"/>
              </a:rPr>
              <a:t>Event with the greatest economic loss is not necessarily the most sensitive in terms of market reaction</a:t>
            </a:r>
            <a:r>
              <a:rPr lang="en-US" altLang="zh-CN" sz="2200" b="1" kern="100" dirty="0">
                <a:latin typeface="+mn-lt"/>
                <a:ea typeface="+mn-ea"/>
                <a:cs typeface="+mn-ea"/>
                <a:sym typeface="+mn-lt"/>
              </a:rPr>
              <a:t>，</a:t>
            </a:r>
            <a:r>
              <a:rPr lang="en-US" altLang="zh-CN" sz="2200" b="1" kern="100" dirty="0">
                <a:latin typeface="+mn-lt"/>
                <a:ea typeface="+mn-ea"/>
                <a:cs typeface="+mn-ea"/>
                <a:sym typeface="+mn-lt"/>
              </a:rPr>
              <a:t>especially in flood events</a:t>
            </a:r>
            <a:endParaRPr lang="en-US" altLang="zh-CN" sz="2200" b="1" kern="100" dirty="0">
              <a:latin typeface="+mn-lt"/>
              <a:ea typeface="+mn-ea"/>
              <a:cs typeface="+mn-ea"/>
              <a:sym typeface="+mn-lt"/>
            </a:endParaRPr>
          </a:p>
          <a:p>
            <a:pPr marL="342900" lvl="0" indent="-342900" algn="l">
              <a:spcBef>
                <a:spcPts val="0"/>
              </a:spcBef>
              <a:spcAft>
                <a:spcPts val="0"/>
              </a:spcAft>
              <a:buClrTx/>
              <a:buSzPct val="70000"/>
              <a:buFont typeface="Wingdings" panose="05000000000000000000" charset="0"/>
              <a:buChar char="n"/>
            </a:pPr>
            <a:endParaRPr lang="en-US" altLang="zh-CN" sz="2000" b="1" kern="100" dirty="0">
              <a:latin typeface="+mn-lt"/>
              <a:ea typeface="+mn-ea"/>
              <a:cs typeface="+mn-ea"/>
              <a:sym typeface="+mn-lt"/>
            </a:endParaRPr>
          </a:p>
          <a:p>
            <a:pPr marL="800100" lvl="1" indent="-342900" algn="l">
              <a:spcBef>
                <a:spcPts val="0"/>
              </a:spcBef>
              <a:spcAft>
                <a:spcPts val="0"/>
              </a:spcAft>
              <a:buClrTx/>
              <a:buSzPct val="70000"/>
              <a:buFont typeface="Arial" panose="020B0604020202020204" pitchFamily="34" charset="0"/>
              <a:buChar char="•"/>
            </a:pPr>
            <a:r>
              <a:rPr lang="en-US" altLang="zh-CN" sz="2000" kern="100" dirty="0">
                <a:latin typeface="+mn-lt"/>
                <a:ea typeface="+mn-ea"/>
                <a:cs typeface="+mn-ea"/>
                <a:sym typeface="+mn-ea"/>
              </a:rPr>
              <a:t>This difference is particularly evident for floods.  F</a:t>
            </a:r>
            <a:r>
              <a:rPr lang="en-US" altLang="zh-CN" sz="2000" kern="100" dirty="0">
                <a:latin typeface="+mn-lt"/>
                <a:ea typeface="+mn-ea"/>
                <a:cs typeface="+mn-ea"/>
                <a:sym typeface="+mn-ea"/>
              </a:rPr>
              <a:t>lood-affected areas have a large economic scale but are located far away from the natural gas production and delivery centers</a:t>
            </a:r>
            <a:endParaRPr lang="en-US" altLang="zh-CN" sz="2000" kern="100" dirty="0">
              <a:latin typeface="+mn-lt"/>
              <a:ea typeface="+mn-ea"/>
              <a:cs typeface="+mn-ea"/>
              <a:sym typeface="+mn-ea"/>
            </a:endParaRPr>
          </a:p>
        </p:txBody>
      </p:sp>
      <p:sp>
        <p:nvSpPr>
          <p:cNvPr id="2" name="文本框 1"/>
          <p:cNvSpPr txBox="1"/>
          <p:nvPr/>
        </p:nvSpPr>
        <p:spPr>
          <a:xfrm rot="16200000">
            <a:off x="-428504" y="5188207"/>
            <a:ext cx="2565100" cy="521970"/>
          </a:xfrm>
          <a:prstGeom prst="rect">
            <a:avLst/>
          </a:prstGeom>
          <a:noFill/>
          <a:ln>
            <a:noFill/>
          </a:ln>
        </p:spPr>
        <p:txBody>
          <a:bodyPr vert="horz" wrap="square" lIns="91440" tIns="45720" rIns="91440" bIns="45720" numCol="1" anchor="t" anchorCtr="0" compatLnSpc="1">
            <a:spAutoFit/>
          </a:bodyPr>
          <a:lstStyle/>
          <a:p>
            <a:pPr marL="0" marR="0" algn="just">
              <a:spcBef>
                <a:spcPts val="0"/>
              </a:spcBef>
              <a:spcAft>
                <a:spcPts val="0"/>
              </a:spcAft>
            </a:pPr>
            <a:r>
              <a:rPr lang="en-US" altLang="zh-CN" sz="1400" kern="100" dirty="0">
                <a:effectLst/>
                <a:latin typeface="Calibri" panose="020F0502020204030204" charset="0"/>
                <a:ea typeface="宋体" panose="02010600030101010101" pitchFamily="2" charset="-122"/>
                <a:cs typeface="Times New Roman" panose="02020603050405020304" pitchFamily="18" charset="0"/>
              </a:rPr>
              <a:t>Average CAR of events with top 50 peak CAR</a:t>
            </a:r>
            <a:endParaRPr lang="en-US" altLang="zh-CN" sz="1400" kern="100" dirty="0">
              <a:effectLst/>
              <a:latin typeface="Calibri" panose="020F0502020204030204" charset="0"/>
              <a:ea typeface="宋体" panose="02010600030101010101" pitchFamily="2" charset="-122"/>
              <a:cs typeface="Times New Roman" panose="02020603050405020304" pitchFamily="18" charset="0"/>
            </a:endParaRPr>
          </a:p>
        </p:txBody>
      </p:sp>
      <p:pic>
        <p:nvPicPr>
          <p:cNvPr id="8" name="图片 7"/>
          <p:cNvPicPr>
            <a:picLocks noChangeAspect="1"/>
          </p:cNvPicPr>
          <p:nvPr>
            <p:custDataLst>
              <p:tags r:id="rId5"/>
            </p:custDataLst>
          </p:nvPr>
        </p:nvPicPr>
        <p:blipFill>
          <a:blip r:embed="rId6"/>
          <a:stretch>
            <a:fillRect/>
          </a:stretch>
        </p:blipFill>
        <p:spPr>
          <a:xfrm>
            <a:off x="1647825" y="3482340"/>
            <a:ext cx="9393555" cy="301053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8681" y="6492875"/>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10" name="标题 1"/>
          <p:cNvSpPr>
            <a:spLocks noGrp="1"/>
          </p:cNvSpPr>
          <p:nvPr>
            <p:ph type="title"/>
          </p:nvPr>
        </p:nvSpPr>
        <p:spPr>
          <a:xfrm>
            <a:off x="149127" y="365125"/>
            <a:ext cx="10829925" cy="996950"/>
          </a:xfrm>
        </p:spPr>
        <p:txBody>
          <a:bodyPr/>
          <a:lstStyle/>
          <a:p>
            <a:r>
              <a:rPr lang="en-US" altLang="zh-CN" sz="2800" dirty="0">
                <a:latin typeface="+mn-lt"/>
                <a:ea typeface="+mn-ea"/>
                <a:cs typeface="+mn-ea"/>
                <a:sym typeface="+mn-lt"/>
              </a:rPr>
              <a:t>Introduction</a:t>
            </a:r>
            <a:endParaRPr lang="zh-CN" altLang="en-US" sz="2800" dirty="0">
              <a:latin typeface="+mn-lt"/>
              <a:ea typeface="+mn-ea"/>
              <a:cs typeface="+mn-ea"/>
              <a:sym typeface="+mn-lt"/>
            </a:endParaRPr>
          </a:p>
        </p:txBody>
      </p:sp>
      <p:pic>
        <p:nvPicPr>
          <p:cNvPr id="50" name="图片 49"/>
          <p:cNvPicPr>
            <a:picLocks noChangeAspect="1"/>
          </p:cNvPicPr>
          <p:nvPr/>
        </p:nvPicPr>
        <p:blipFill rotWithShape="1">
          <a:blip r:embed="rId1">
            <a:clrChange>
              <a:clrFrom>
                <a:srgbClr val="EEEEEE">
                  <a:alpha val="100000"/>
                </a:srgbClr>
              </a:clrFrom>
              <a:clrTo>
                <a:srgbClr val="EEEEEE">
                  <a:alpha val="100000"/>
                  <a:alpha val="0"/>
                </a:srgbClr>
              </a:clrTo>
            </a:clrChange>
          </a:blip>
          <a:srcRect r="2200" b="7332"/>
          <a:stretch>
            <a:fillRect/>
          </a:stretch>
        </p:blipFill>
        <p:spPr>
          <a:xfrm>
            <a:off x="648335" y="4112260"/>
            <a:ext cx="6021070" cy="2813685"/>
          </a:xfrm>
          <a:prstGeom prst="rect">
            <a:avLst/>
          </a:prstGeom>
        </p:spPr>
      </p:pic>
      <p:grpSp>
        <p:nvGrpSpPr>
          <p:cNvPr id="3" name="组合 2"/>
          <p:cNvGrpSpPr/>
          <p:nvPr/>
        </p:nvGrpSpPr>
        <p:grpSpPr>
          <a:xfrm>
            <a:off x="501650" y="3273425"/>
            <a:ext cx="10445115" cy="3370580"/>
            <a:chOff x="790" y="4307"/>
            <a:chExt cx="16449" cy="5308"/>
          </a:xfrm>
        </p:grpSpPr>
        <p:pic>
          <p:nvPicPr>
            <p:cNvPr id="53" name="图片 52"/>
            <p:cNvPicPr>
              <a:picLocks noChangeAspect="1"/>
            </p:cNvPicPr>
            <p:nvPr>
              <p:custDataLst>
                <p:tags r:id="rId2"/>
              </p:custDataLst>
            </p:nvPr>
          </p:nvPicPr>
          <p:blipFill>
            <a:blip r:embed="rId3"/>
            <a:stretch>
              <a:fillRect/>
            </a:stretch>
          </p:blipFill>
          <p:spPr>
            <a:xfrm>
              <a:off x="11047" y="5911"/>
              <a:ext cx="6051" cy="3704"/>
            </a:xfrm>
            <a:prstGeom prst="rect">
              <a:avLst/>
            </a:prstGeom>
          </p:spPr>
        </p:pic>
        <p:sp>
          <p:nvSpPr>
            <p:cNvPr id="6" name="文本框 5"/>
            <p:cNvSpPr txBox="1"/>
            <p:nvPr/>
          </p:nvSpPr>
          <p:spPr>
            <a:xfrm>
              <a:off x="790" y="4521"/>
              <a:ext cx="5453" cy="628"/>
            </a:xfrm>
            <a:prstGeom prst="rect">
              <a:avLst/>
            </a:prstGeom>
            <a:noFill/>
            <a:ln>
              <a:noFill/>
            </a:ln>
          </p:spPr>
          <p:txBody>
            <a:bodyPr vert="horz" wrap="square" lIns="91440" tIns="45720" rIns="91440" bIns="45720" numCol="1" anchor="t" anchorCtr="0" compatLnSpc="1">
              <a:spAutoFit/>
            </a:bodyPr>
            <a:lstStyle/>
            <a:p>
              <a:pPr marL="0" indent="0" algn="ctr">
                <a:lnSpc>
                  <a:spcPct val="100000"/>
                </a:lnSpc>
                <a:spcBef>
                  <a:spcPts val="0"/>
                </a:spcBef>
                <a:spcAft>
                  <a:spcPts val="600"/>
                </a:spcAft>
                <a:buClrTx/>
                <a:buSzTx/>
                <a:buFont typeface="Wingdings" panose="05000000000000000000" charset="0"/>
                <a:buNone/>
              </a:pPr>
              <a:r>
                <a:rPr lang="en-US" altLang="zh-CN" sz="2000" dirty="0">
                  <a:latin typeface="+mn-lt"/>
                  <a:ea typeface="+mn-ea"/>
                  <a:cs typeface="+mn-ea"/>
                  <a:sym typeface="+mn-lt"/>
                </a:rPr>
                <a:t>Occurred in 2022</a:t>
              </a:r>
              <a:endParaRPr lang="en-US" altLang="zh-CN" sz="2000" dirty="0">
                <a:latin typeface="+mn-lt"/>
                <a:ea typeface="+mn-ea"/>
                <a:cs typeface="+mn-ea"/>
                <a:sym typeface="+mn-lt"/>
              </a:endParaRPr>
            </a:p>
          </p:txBody>
        </p:sp>
        <p:sp>
          <p:nvSpPr>
            <p:cNvPr id="7" name="文本框 6"/>
            <p:cNvSpPr txBox="1"/>
            <p:nvPr/>
          </p:nvSpPr>
          <p:spPr>
            <a:xfrm>
              <a:off x="7384" y="4307"/>
              <a:ext cx="3119" cy="871"/>
            </a:xfrm>
            <a:prstGeom prst="rect">
              <a:avLst/>
            </a:prstGeom>
            <a:noFill/>
            <a:ln>
              <a:noFill/>
            </a:ln>
          </p:spPr>
          <p:txBody>
            <a:bodyPr vert="horz" wrap="square" lIns="91440" tIns="45720" rIns="91440" bIns="45720" numCol="1" anchor="t" anchorCtr="0" compatLnSpc="1">
              <a:spAutoFit/>
            </a:bodyPr>
            <a:lstStyle/>
            <a:p>
              <a:pPr algn="ctr">
                <a:lnSpc>
                  <a:spcPct val="150000"/>
                </a:lnSpc>
                <a:spcBef>
                  <a:spcPts val="1000"/>
                </a:spcBef>
                <a:spcAft>
                  <a:spcPts val="500"/>
                </a:spcAft>
              </a:pPr>
              <a:r>
                <a:rPr lang="en-US" altLang="zh-CN" sz="2000" dirty="0">
                  <a:latin typeface="+mn-lt"/>
                  <a:ea typeface="+mn-ea"/>
                  <a:cs typeface="+mn-ea"/>
                  <a:sym typeface="+mn-lt"/>
                </a:rPr>
                <a:t>Influence</a:t>
              </a:r>
              <a:endParaRPr lang="en-US" altLang="zh-CN" sz="2000" b="1" dirty="0">
                <a:solidFill>
                  <a:srgbClr val="0070C4"/>
                </a:solidFill>
                <a:latin typeface="+mn-lt"/>
                <a:ea typeface="+mn-ea"/>
                <a:cs typeface="+mn-ea"/>
                <a:sym typeface="+mn-lt"/>
              </a:endParaRPr>
            </a:p>
          </p:txBody>
        </p:sp>
        <p:sp>
          <p:nvSpPr>
            <p:cNvPr id="8" name="文本框 7"/>
            <p:cNvSpPr txBox="1"/>
            <p:nvPr/>
          </p:nvSpPr>
          <p:spPr>
            <a:xfrm>
              <a:off x="12721" y="4316"/>
              <a:ext cx="4119" cy="871"/>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2000" dirty="0">
                  <a:latin typeface="+mn-lt"/>
                  <a:ea typeface="+mn-ea"/>
                  <a:cs typeface="+mn-ea"/>
                  <a:sym typeface="+mn-lt"/>
                </a:rPr>
                <a:t>Economic loss</a:t>
              </a:r>
              <a:endParaRPr lang="en-US" altLang="zh-CN" sz="2000" b="1" dirty="0">
                <a:latin typeface="+mn-lt"/>
                <a:ea typeface="+mn-ea"/>
                <a:cs typeface="+mn-ea"/>
                <a:sym typeface="+mn-lt"/>
              </a:endParaRPr>
            </a:p>
          </p:txBody>
        </p:sp>
        <p:sp>
          <p:nvSpPr>
            <p:cNvPr id="9" name="文本框 8"/>
            <p:cNvSpPr txBox="1"/>
            <p:nvPr/>
          </p:nvSpPr>
          <p:spPr>
            <a:xfrm>
              <a:off x="2705" y="5010"/>
              <a:ext cx="2024" cy="871"/>
            </a:xfrm>
            <a:prstGeom prst="rect">
              <a:avLst/>
            </a:prstGeom>
            <a:noFill/>
            <a:ln>
              <a:noFill/>
            </a:ln>
          </p:spPr>
          <p:txBody>
            <a:bodyPr vert="horz" wrap="square" lIns="91440" tIns="45720" rIns="91440" bIns="45720" numCol="1" anchor="t" anchorCtr="0" compatLnSpc="1">
              <a:spAutoFit/>
            </a:bodyPr>
            <a:lstStyle/>
            <a:p>
              <a:pPr algn="ctr">
                <a:lnSpc>
                  <a:spcPct val="150000"/>
                </a:lnSpc>
                <a:spcBef>
                  <a:spcPts val="1000"/>
                </a:spcBef>
                <a:spcAft>
                  <a:spcPts val="500"/>
                </a:spcAft>
              </a:pPr>
              <a:r>
                <a:rPr kumimoji="0" lang="zh-CN" altLang="en-US" sz="2000" b="1" dirty="0">
                  <a:solidFill>
                    <a:srgbClr val="333399"/>
                  </a:solidFill>
                  <a:latin typeface="+mn-lt"/>
                  <a:ea typeface="+mn-ea"/>
                  <a:cs typeface="+mn-ea"/>
                  <a:sym typeface="+mn-lt"/>
                </a:rPr>
                <a:t>300+</a:t>
              </a:r>
              <a:endParaRPr kumimoji="0" lang="zh-CN" altLang="en-US" sz="2000" b="1" dirty="0">
                <a:solidFill>
                  <a:srgbClr val="333399"/>
                </a:solidFill>
                <a:latin typeface="+mn-lt"/>
                <a:ea typeface="+mn-ea"/>
                <a:cs typeface="+mn-ea"/>
                <a:sym typeface="+mn-lt"/>
              </a:endParaRPr>
            </a:p>
          </p:txBody>
        </p:sp>
        <p:sp>
          <p:nvSpPr>
            <p:cNvPr id="11" name="文本框 10"/>
            <p:cNvSpPr txBox="1"/>
            <p:nvPr/>
          </p:nvSpPr>
          <p:spPr>
            <a:xfrm>
              <a:off x="6322" y="5110"/>
              <a:ext cx="5522" cy="871"/>
            </a:xfrm>
            <a:prstGeom prst="rect">
              <a:avLst/>
            </a:prstGeom>
            <a:noFill/>
            <a:ln>
              <a:noFill/>
            </a:ln>
          </p:spPr>
          <p:txBody>
            <a:bodyPr vert="horz" wrap="square" lIns="91440" tIns="45720" rIns="91440" bIns="45720" numCol="1" anchor="t" anchorCtr="0" compatLnSpc="1">
              <a:spAutoFit/>
            </a:bodyPr>
            <a:lstStyle/>
            <a:p>
              <a:pPr algn="ctr">
                <a:lnSpc>
                  <a:spcPct val="150000"/>
                </a:lnSpc>
                <a:spcBef>
                  <a:spcPts val="1000"/>
                </a:spcBef>
                <a:spcAft>
                  <a:spcPts val="500"/>
                </a:spcAft>
                <a:buClrTx/>
                <a:buSzTx/>
                <a:buFontTx/>
              </a:pPr>
              <a:r>
                <a:rPr kumimoji="0" lang="en-US" altLang="zh-CN" sz="2000" b="1" dirty="0">
                  <a:solidFill>
                    <a:srgbClr val="333399"/>
                  </a:solidFill>
                  <a:latin typeface="+mn-lt"/>
                  <a:ea typeface="+mn-ea"/>
                  <a:cs typeface="+mn-ea"/>
                  <a:sym typeface="+mn-lt"/>
                </a:rPr>
                <a:t>180 million people</a:t>
              </a:r>
              <a:endParaRPr kumimoji="0" lang="en-US" altLang="zh-CN" sz="2000" b="1" dirty="0">
                <a:solidFill>
                  <a:srgbClr val="333399"/>
                </a:solidFill>
                <a:latin typeface="+mn-lt"/>
                <a:ea typeface="+mn-ea"/>
                <a:cs typeface="+mn-ea"/>
                <a:sym typeface="+mn-lt"/>
              </a:endParaRPr>
            </a:p>
          </p:txBody>
        </p:sp>
        <p:sp>
          <p:nvSpPr>
            <p:cNvPr id="12" name="文本框 11"/>
            <p:cNvSpPr txBox="1"/>
            <p:nvPr/>
          </p:nvSpPr>
          <p:spPr>
            <a:xfrm>
              <a:off x="11621" y="5065"/>
              <a:ext cx="5619" cy="871"/>
            </a:xfrm>
            <a:prstGeom prst="rect">
              <a:avLst/>
            </a:prstGeom>
            <a:noFill/>
            <a:ln>
              <a:noFill/>
            </a:ln>
          </p:spPr>
          <p:txBody>
            <a:bodyPr vert="horz" wrap="square" lIns="91440" tIns="45720" rIns="91440" bIns="45720" numCol="1" anchor="t" anchorCtr="0" compatLnSpc="1">
              <a:spAutoFit/>
            </a:bodyPr>
            <a:lstStyle/>
            <a:p>
              <a:pPr algn="ctr">
                <a:lnSpc>
                  <a:spcPct val="150000"/>
                </a:lnSpc>
                <a:spcBef>
                  <a:spcPts val="1000"/>
                </a:spcBef>
                <a:spcAft>
                  <a:spcPts val="500"/>
                </a:spcAft>
                <a:buClrTx/>
                <a:buSzTx/>
                <a:buFontTx/>
              </a:pPr>
              <a:r>
                <a:rPr kumimoji="0" lang="en-US" altLang="zh-CN" sz="2000" b="1" dirty="0">
                  <a:solidFill>
                    <a:srgbClr val="333399"/>
                  </a:solidFill>
                  <a:latin typeface="+mn-lt"/>
                  <a:ea typeface="+mn-ea"/>
                  <a:cs typeface="+mn-ea"/>
                  <a:sym typeface="+mn-lt"/>
                </a:rPr>
                <a:t>$210 million</a:t>
              </a:r>
              <a:endParaRPr kumimoji="0" lang="en-US" altLang="zh-CN" sz="2000" b="1" dirty="0">
                <a:solidFill>
                  <a:srgbClr val="333399"/>
                </a:solidFill>
                <a:latin typeface="+mn-lt"/>
                <a:ea typeface="+mn-ea"/>
                <a:cs typeface="+mn-ea"/>
                <a:sym typeface="+mn-lt"/>
              </a:endParaRPr>
            </a:p>
          </p:txBody>
        </p:sp>
      </p:grpSp>
      <p:sp>
        <p:nvSpPr>
          <p:cNvPr id="102" name="文本框 101"/>
          <p:cNvSpPr txBox="1"/>
          <p:nvPr/>
        </p:nvSpPr>
        <p:spPr>
          <a:xfrm>
            <a:off x="149127" y="1499562"/>
            <a:ext cx="11942754" cy="1445260"/>
          </a:xfrm>
          <a:prstGeom prst="rect">
            <a:avLst/>
          </a:prstGeom>
          <a:noFill/>
          <a:ln w="9525">
            <a:noFill/>
          </a:ln>
        </p:spPr>
        <p:txBody>
          <a:bodyPr wrap="square">
            <a:spAutoFit/>
          </a:bodyPr>
          <a:lstStyle/>
          <a:p>
            <a:pPr marL="342900" indent="-342900">
              <a:buSzPct val="70000"/>
              <a:buFont typeface="Wingdings" panose="05000000000000000000" charset="0"/>
              <a:buChar char="n"/>
            </a:pPr>
            <a:r>
              <a:rPr sz="2200" dirty="0">
                <a:latin typeface="微软雅黑" panose="020B0503020204020204" charset="-122"/>
                <a:ea typeface="微软雅黑" panose="020B0503020204020204" charset="-122"/>
                <a:sym typeface="+mn-ea"/>
              </a:rPr>
              <a:t>With the </a:t>
            </a:r>
            <a:r>
              <a:rPr lang="en-US" sz="2200" dirty="0">
                <a:latin typeface="微软雅黑" panose="020B0503020204020204" charset="-122"/>
                <a:ea typeface="微软雅黑" panose="020B0503020204020204" charset="-122"/>
                <a:sym typeface="+mn-ea"/>
              </a:rPr>
              <a:t>deep</a:t>
            </a:r>
            <a:r>
              <a:rPr sz="2200" dirty="0">
                <a:latin typeface="微软雅黑" panose="020B0503020204020204" charset="-122"/>
                <a:ea typeface="微软雅黑" panose="020B0503020204020204" charset="-122"/>
                <a:sym typeface="+mn-ea"/>
              </a:rPr>
              <a:t> of climate change, </a:t>
            </a:r>
            <a:r>
              <a:rPr kumimoji="0" lang="en-US" altLang="zh-CN" sz="2200" b="1" dirty="0">
                <a:solidFill>
                  <a:srgbClr val="333399"/>
                </a:solidFill>
                <a:latin typeface="+mn-lt"/>
                <a:ea typeface="+mn-ea"/>
                <a:cs typeface="+mn-ea"/>
                <a:sym typeface="+mn-lt"/>
              </a:rPr>
              <a:t>extreme climate events, </a:t>
            </a:r>
            <a:r>
              <a:rPr lang="en-US" altLang="zh-CN" sz="2200" dirty="0">
                <a:latin typeface="+mn-lt"/>
                <a:ea typeface="+mn-ea"/>
                <a:cs typeface="+mn-ea"/>
                <a:sym typeface="+mn-lt"/>
              </a:rPr>
              <a:t>occur frequently with increasingly intense damage.</a:t>
            </a:r>
            <a:endParaRPr lang="en-US" altLang="zh-CN" sz="2200" dirty="0">
              <a:latin typeface="+mn-lt"/>
              <a:ea typeface="+mn-ea"/>
              <a:cs typeface="+mn-ea"/>
              <a:sym typeface="+mn-lt"/>
            </a:endParaRPr>
          </a:p>
          <a:p>
            <a:pPr marL="342900" indent="-342900">
              <a:buSzPct val="70000"/>
              <a:buFont typeface="Wingdings" panose="05000000000000000000" charset="0"/>
              <a:buChar char="n"/>
            </a:pPr>
            <a:r>
              <a:rPr lang="en-US" sz="2200" dirty="0">
                <a:latin typeface="微软雅黑" panose="020B0503020204020204" charset="-122"/>
                <a:ea typeface="微软雅黑" panose="020B0503020204020204" charset="-122"/>
                <a:sym typeface="+mn-ea"/>
              </a:rPr>
              <a:t>H</a:t>
            </a:r>
            <a:r>
              <a:rPr sz="2200" dirty="0">
                <a:latin typeface="微软雅黑" panose="020B0503020204020204" charset="-122"/>
                <a:ea typeface="微软雅黑" panose="020B0503020204020204" charset="-122"/>
                <a:sym typeface="+mn-ea"/>
              </a:rPr>
              <a:t>ave been considered the most concerning risks in global risk reports</a:t>
            </a:r>
            <a:r>
              <a:rPr lang="en-US" sz="2200" dirty="0">
                <a:latin typeface="微软雅黑" panose="020B0503020204020204" charset="-122"/>
                <a:ea typeface="微软雅黑" panose="020B0503020204020204" charset="-122"/>
                <a:sym typeface="+mn-ea"/>
              </a:rPr>
              <a:t>.</a:t>
            </a:r>
            <a:endParaRPr sz="2200" dirty="0">
              <a:latin typeface="微软雅黑" panose="020B0503020204020204" charset="-122"/>
              <a:ea typeface="微软雅黑" panose="020B0503020204020204" charset="-122"/>
              <a:sym typeface="+mn-ea"/>
            </a:endParaRPr>
          </a:p>
          <a:p>
            <a:pPr marL="342900" indent="-342900">
              <a:buFont typeface="Wingdings" panose="05000000000000000000" charset="0"/>
              <a:buChar char="l"/>
            </a:pPr>
            <a:endParaRPr lang="zh-CN" altLang="en-US" sz="2200" dirty="0">
              <a:latin typeface="+mn-lt"/>
              <a:ea typeface="+mn-ea"/>
              <a:cs typeface="+mn-ea"/>
              <a:sym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3" name="文本框 2"/>
          <p:cNvSpPr txBox="1"/>
          <p:nvPr/>
        </p:nvSpPr>
        <p:spPr bwMode="auto">
          <a:xfrm>
            <a:off x="6702425" y="2124075"/>
            <a:ext cx="5068570" cy="3476625"/>
          </a:xfrm>
          <a:prstGeom prst="rect">
            <a:avLst/>
          </a:prstGeom>
          <a:noFill/>
          <a:ln>
            <a:noFill/>
          </a:ln>
        </p:spPr>
        <p:txBody>
          <a:bodyPr wrap="square">
            <a:spAutoFit/>
          </a:bodyPr>
          <a:lstStyle/>
          <a:p>
            <a:pPr marL="342900" indent="-342900" algn="l">
              <a:buFont typeface="Arial" panose="020B0604020202020204" pitchFamily="34" charset="0"/>
              <a:buChar char="•"/>
            </a:pPr>
            <a:r>
              <a:rPr lang="en-US" altLang="zh-CN" sz="2200" b="1" kern="100" dirty="0">
                <a:latin typeface="+mn-lt"/>
                <a:ea typeface="+mn-ea"/>
                <a:cs typeface="+mn-ea"/>
                <a:sym typeface="+mn-lt"/>
              </a:rPr>
              <a:t>Event causes the </a:t>
            </a:r>
            <a:r>
              <a:rPr lang="en-US" altLang="zh-CN" sz="2200" b="1" kern="100" dirty="0">
                <a:solidFill>
                  <a:srgbClr val="333399"/>
                </a:solidFill>
                <a:latin typeface="+mn-lt"/>
                <a:ea typeface="+mn-ea"/>
                <a:cs typeface="+mn-ea"/>
                <a:sym typeface="+mn-lt"/>
              </a:rPr>
              <a:t>greatest economic loss </a:t>
            </a:r>
            <a:r>
              <a:rPr lang="en-US" altLang="zh-CN" sz="2200" b="1" kern="100" dirty="0">
                <a:latin typeface="+mn-lt"/>
                <a:ea typeface="+mn-ea"/>
                <a:cs typeface="+mn-ea"/>
                <a:sym typeface="+mn-lt"/>
              </a:rPr>
              <a:t>is not necessarily the most sensitive in terms of </a:t>
            </a:r>
            <a:r>
              <a:rPr lang="en-US" altLang="zh-CN" sz="2200" b="1" kern="100" dirty="0">
                <a:solidFill>
                  <a:srgbClr val="333399"/>
                </a:solidFill>
                <a:latin typeface="+mn-lt"/>
                <a:ea typeface="+mn-ea"/>
                <a:cs typeface="+mn-ea"/>
                <a:sym typeface="+mn-lt"/>
              </a:rPr>
              <a:t>market reaction</a:t>
            </a:r>
            <a:endParaRPr lang="en-US" altLang="zh-CN" sz="2200" b="1" kern="100" dirty="0">
              <a:solidFill>
                <a:srgbClr val="333399"/>
              </a:solidFill>
              <a:latin typeface="+mn-lt"/>
              <a:ea typeface="+mn-ea"/>
              <a:cs typeface="+mn-ea"/>
              <a:sym typeface="+mn-lt"/>
            </a:endParaRPr>
          </a:p>
          <a:p>
            <a:pPr marL="342900" indent="-342900" algn="l">
              <a:buFont typeface="Arial" panose="020B0604020202020204" pitchFamily="34" charset="0"/>
              <a:buChar char="•"/>
            </a:pPr>
            <a:endParaRPr lang="en-US" altLang="zh-CN" sz="2200" b="1" kern="100" dirty="0">
              <a:solidFill>
                <a:srgbClr val="333399"/>
              </a:solidFill>
              <a:latin typeface="+mn-lt"/>
              <a:ea typeface="+mn-ea"/>
              <a:cs typeface="+mn-ea"/>
              <a:sym typeface="+mn-lt"/>
            </a:endParaRPr>
          </a:p>
          <a:p>
            <a:pPr marL="342900" indent="-342900" algn="l">
              <a:buFont typeface="Arial" panose="020B0604020202020204" pitchFamily="34" charset="0"/>
              <a:buChar char="•"/>
            </a:pPr>
            <a:endParaRPr lang="en-US" altLang="zh-CN" sz="2200" b="1" kern="100" dirty="0">
              <a:latin typeface="+mn-lt"/>
              <a:ea typeface="+mn-ea"/>
              <a:cs typeface="+mn-ea"/>
              <a:sym typeface="+mn-lt"/>
            </a:endParaRPr>
          </a:p>
          <a:p>
            <a:pPr marL="342900" indent="-342900" algn="l">
              <a:buFont typeface="Arial" panose="020B0604020202020204" pitchFamily="34" charset="0"/>
              <a:buChar char="•"/>
            </a:pPr>
            <a:endParaRPr lang="en-US" altLang="zh-CN" sz="2200" b="1" kern="100" dirty="0">
              <a:latin typeface="+mn-lt"/>
              <a:ea typeface="+mn-ea"/>
              <a:cs typeface="+mn-ea"/>
              <a:sym typeface="+mn-lt"/>
            </a:endParaRPr>
          </a:p>
          <a:p>
            <a:pPr marL="342900" indent="-342900" algn="l">
              <a:lnSpc>
                <a:spcPct val="100000"/>
              </a:lnSpc>
              <a:buClrTx/>
              <a:buSzTx/>
              <a:buFont typeface="Arial" panose="020B0604020202020204" pitchFamily="34" charset="0"/>
              <a:buChar char="•"/>
            </a:pPr>
            <a:r>
              <a:rPr lang="en-US" altLang="zh-CN" sz="2200" b="1" kern="100" dirty="0">
                <a:latin typeface="+mn-lt"/>
                <a:ea typeface="+mn-ea"/>
                <a:cs typeface="+mn-ea"/>
                <a:sym typeface="+mn-lt"/>
              </a:rPr>
              <a:t>What factors drive market responses after extreme climate events occur?</a:t>
            </a:r>
            <a:endParaRPr lang="en-US" altLang="zh-CN" sz="2200" b="1" kern="100" dirty="0">
              <a:latin typeface="+mn-lt"/>
              <a:ea typeface="+mn-ea"/>
              <a:cs typeface="+mn-ea"/>
              <a:sym typeface="+mn-lt"/>
            </a:endParaRPr>
          </a:p>
        </p:txBody>
      </p:sp>
      <p:pic>
        <p:nvPicPr>
          <p:cNvPr id="7" name="图片 6"/>
          <p:cNvPicPr>
            <a:picLocks noChangeAspect="1"/>
          </p:cNvPicPr>
          <p:nvPr>
            <p:custDataLst>
              <p:tags r:id="rId1"/>
            </p:custDataLst>
          </p:nvPr>
        </p:nvPicPr>
        <p:blipFill>
          <a:blip r:embed="rId2"/>
          <a:stretch>
            <a:fillRect/>
          </a:stretch>
        </p:blipFill>
        <p:spPr>
          <a:xfrm>
            <a:off x="502811" y="1944592"/>
            <a:ext cx="5773420" cy="3657600"/>
          </a:xfrm>
          <a:prstGeom prst="rect">
            <a:avLst/>
          </a:prstGeom>
        </p:spPr>
      </p:pic>
      <p:sp>
        <p:nvSpPr>
          <p:cNvPr id="8" name="文本框 7"/>
          <p:cNvSpPr txBox="1"/>
          <p:nvPr/>
        </p:nvSpPr>
        <p:spPr>
          <a:xfrm>
            <a:off x="3011061" y="5385022"/>
            <a:ext cx="470535" cy="39751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en-US" altLang="zh-CN" sz="1400" dirty="0">
                <a:latin typeface="+mn-lt"/>
                <a:ea typeface="+mn-ea"/>
                <a:cs typeface="+mn-ea"/>
                <a:sym typeface="+mn-lt"/>
              </a:rPr>
              <a:t>dif</a:t>
            </a:r>
            <a:endParaRPr lang="en-US" altLang="zh-CN" sz="1400" dirty="0">
              <a:latin typeface="+mn-lt"/>
              <a:ea typeface="+mn-ea"/>
              <a:cs typeface="+mn-ea"/>
              <a:sym typeface="+mn-lt"/>
            </a:endParaRPr>
          </a:p>
        </p:txBody>
      </p:sp>
      <p:sp>
        <p:nvSpPr>
          <p:cNvPr id="9" name="文本框 8"/>
          <p:cNvSpPr txBox="1"/>
          <p:nvPr>
            <p:custDataLst>
              <p:tags r:id="rId3"/>
            </p:custDataLst>
          </p:nvPr>
        </p:nvSpPr>
        <p:spPr>
          <a:xfrm rot="16200000">
            <a:off x="-398889" y="3441287"/>
            <a:ext cx="1687195" cy="39751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en-US" altLang="zh-CN" sz="1400" dirty="0">
                <a:latin typeface="+mn-lt"/>
                <a:ea typeface="+mn-ea"/>
                <a:cs typeface="+mn-ea"/>
                <a:sym typeface="+mn-lt"/>
              </a:rPr>
              <a:t>Average CAR</a:t>
            </a:r>
            <a:endParaRPr lang="en-US" altLang="zh-CN" sz="1400" dirty="0">
              <a:latin typeface="+mn-lt"/>
              <a:ea typeface="+mn-ea"/>
              <a:cs typeface="+mn-ea"/>
              <a:sym typeface="+mn-lt"/>
            </a:endParaRPr>
          </a:p>
        </p:txBody>
      </p:sp>
      <p:cxnSp>
        <p:nvCxnSpPr>
          <p:cNvPr id="11" name="直接连接符 10"/>
          <p:cNvCxnSpPr/>
          <p:nvPr/>
        </p:nvCxnSpPr>
        <p:spPr>
          <a:xfrm>
            <a:off x="525671" y="5872067"/>
            <a:ext cx="392430" cy="0"/>
          </a:xfrm>
          <a:prstGeom prst="line">
            <a:avLst/>
          </a:prstGeom>
          <a:ln w="38100">
            <a:solidFill>
              <a:srgbClr val="ADD8E7"/>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863491" y="5627592"/>
            <a:ext cx="6096000" cy="335156"/>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1200" kern="100" dirty="0">
                <a:latin typeface="+mn-lt"/>
                <a:ea typeface="+mn-ea"/>
                <a:cs typeface="+mn-ea"/>
                <a:sym typeface="+mn-lt"/>
              </a:rPr>
              <a:t>50 flood events with the greatest </a:t>
            </a:r>
            <a:r>
              <a:rPr lang="en-US" altLang="zh-CN" sz="1200" b="1" kern="100" dirty="0">
                <a:solidFill>
                  <a:srgbClr val="333399"/>
                </a:solidFill>
                <a:latin typeface="+mn-lt"/>
                <a:ea typeface="+mn-ea"/>
                <a:cs typeface="+mn-ea"/>
                <a:sym typeface="+mn-lt"/>
              </a:rPr>
              <a:t>losses</a:t>
            </a:r>
            <a:endParaRPr lang="zh-CN" altLang="en-US" sz="1400" b="1" kern="100" dirty="0">
              <a:solidFill>
                <a:srgbClr val="333399"/>
              </a:solidFill>
              <a:latin typeface="+mn-lt"/>
              <a:ea typeface="+mn-ea"/>
              <a:cs typeface="+mn-ea"/>
              <a:sym typeface="+mn-lt"/>
            </a:endParaRPr>
          </a:p>
        </p:txBody>
      </p:sp>
      <p:cxnSp>
        <p:nvCxnSpPr>
          <p:cNvPr id="15" name="直接连接符 14"/>
          <p:cNvCxnSpPr/>
          <p:nvPr>
            <p:custDataLst>
              <p:tags r:id="rId4"/>
            </p:custDataLst>
          </p:nvPr>
        </p:nvCxnSpPr>
        <p:spPr>
          <a:xfrm flipV="1">
            <a:off x="525671" y="6140672"/>
            <a:ext cx="392430" cy="7620"/>
          </a:xfrm>
          <a:prstGeom prst="line">
            <a:avLst/>
          </a:prstGeom>
          <a:ln w="38100">
            <a:solidFill>
              <a:srgbClr val="ADD8E7"/>
            </a:solidFill>
            <a:prstDash val="sys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5"/>
            </p:custDataLst>
          </p:nvPr>
        </p:nvSpPr>
        <p:spPr>
          <a:xfrm>
            <a:off x="918101" y="6103667"/>
            <a:ext cx="2349206" cy="325667"/>
          </a:xfrm>
          <a:prstGeom prst="rect">
            <a:avLst/>
          </a:prstGeom>
          <a:noFill/>
          <a:ln>
            <a:noFill/>
          </a:ln>
        </p:spPr>
        <p:txBody>
          <a:bodyPr vert="horz" wrap="square" lIns="91440" tIns="45720" rIns="91440" bIns="45720" numCol="1" anchor="t" anchorCtr="0" compatLnSpc="1">
            <a:spAutoFit/>
          </a:bodyPr>
          <a:lstStyle/>
          <a:p>
            <a:pPr algn="just">
              <a:lnSpc>
                <a:spcPts val="0"/>
              </a:lnSpc>
              <a:spcBef>
                <a:spcPts val="1000"/>
              </a:spcBef>
              <a:spcAft>
                <a:spcPts val="500"/>
              </a:spcAft>
            </a:pPr>
            <a:r>
              <a:rPr lang="en-US" altLang="zh-CN" sz="1200" kern="100" dirty="0">
                <a:latin typeface="+mn-lt"/>
                <a:ea typeface="+mn-ea"/>
                <a:cs typeface="+mn-ea"/>
                <a:sym typeface="+mn-lt"/>
              </a:rPr>
              <a:t>50 flood events with the </a:t>
            </a:r>
            <a:endParaRPr lang="en-US" altLang="zh-CN" sz="1200" kern="100" dirty="0">
              <a:latin typeface="+mn-lt"/>
              <a:ea typeface="+mn-ea"/>
              <a:cs typeface="+mn-ea"/>
              <a:sym typeface="+mn-lt"/>
            </a:endParaRPr>
          </a:p>
          <a:p>
            <a:pPr algn="just">
              <a:lnSpc>
                <a:spcPts val="0"/>
              </a:lnSpc>
              <a:spcBef>
                <a:spcPts val="1000"/>
              </a:spcBef>
              <a:spcAft>
                <a:spcPts val="500"/>
              </a:spcAft>
            </a:pPr>
            <a:r>
              <a:rPr lang="en-US" altLang="zh-CN" sz="1200" kern="100" dirty="0">
                <a:latin typeface="+mn-lt"/>
                <a:ea typeface="+mn-ea"/>
                <a:cs typeface="+mn-ea"/>
                <a:sym typeface="+mn-lt"/>
              </a:rPr>
              <a:t>greatest </a:t>
            </a:r>
            <a:r>
              <a:rPr lang="en-US" altLang="zh-CN" sz="1200" b="1" kern="100" dirty="0">
                <a:solidFill>
                  <a:srgbClr val="333399"/>
                </a:solidFill>
                <a:latin typeface="+mn-lt"/>
                <a:ea typeface="+mn-ea"/>
                <a:cs typeface="+mn-ea"/>
                <a:sym typeface="+mn-lt"/>
              </a:rPr>
              <a:t>market responses</a:t>
            </a:r>
            <a:endParaRPr lang="zh-CN" altLang="en-US" sz="1200" b="1" kern="100" dirty="0">
              <a:solidFill>
                <a:srgbClr val="333399"/>
              </a:solidFill>
              <a:latin typeface="+mn-lt"/>
              <a:ea typeface="+mn-ea"/>
              <a:cs typeface="+mn-ea"/>
              <a:sym typeface="+mn-lt"/>
            </a:endParaRPr>
          </a:p>
        </p:txBody>
      </p:sp>
      <p:cxnSp>
        <p:nvCxnSpPr>
          <p:cNvPr id="17" name="直接连接符 16"/>
          <p:cNvCxnSpPr/>
          <p:nvPr>
            <p:custDataLst>
              <p:tags r:id="rId6"/>
            </p:custDataLst>
          </p:nvPr>
        </p:nvCxnSpPr>
        <p:spPr>
          <a:xfrm>
            <a:off x="3719086" y="5861907"/>
            <a:ext cx="392430" cy="0"/>
          </a:xfrm>
          <a:prstGeom prst="line">
            <a:avLst/>
          </a:prstGeom>
          <a:ln w="38100">
            <a:solidFill>
              <a:srgbClr val="FFD3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7"/>
            </p:custDataLst>
          </p:nvPr>
        </p:nvSpPr>
        <p:spPr>
          <a:xfrm>
            <a:off x="4079208" y="5673187"/>
            <a:ext cx="3436714" cy="335156"/>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1200" kern="100" dirty="0">
                <a:latin typeface="+mn-lt"/>
                <a:ea typeface="+mn-ea"/>
                <a:cs typeface="+mn-ea"/>
                <a:sym typeface="+mn-lt"/>
              </a:rPr>
              <a:t>50 storm events with the greatest </a:t>
            </a:r>
            <a:r>
              <a:rPr lang="en-US" altLang="zh-CN" sz="1200" b="1" kern="100" dirty="0">
                <a:solidFill>
                  <a:srgbClr val="333399"/>
                </a:solidFill>
                <a:latin typeface="+mn-lt"/>
                <a:ea typeface="+mn-ea"/>
                <a:cs typeface="+mn-ea"/>
                <a:sym typeface="+mn-lt"/>
              </a:rPr>
              <a:t>losses</a:t>
            </a:r>
            <a:endParaRPr lang="zh-CN" altLang="en-US" sz="1400" b="1" kern="100" dirty="0">
              <a:solidFill>
                <a:srgbClr val="333399"/>
              </a:solidFill>
              <a:latin typeface="+mn-lt"/>
              <a:ea typeface="+mn-ea"/>
              <a:cs typeface="+mn-ea"/>
              <a:sym typeface="+mn-lt"/>
            </a:endParaRPr>
          </a:p>
        </p:txBody>
      </p:sp>
      <p:cxnSp>
        <p:nvCxnSpPr>
          <p:cNvPr id="19" name="直接连接符 18"/>
          <p:cNvCxnSpPr/>
          <p:nvPr>
            <p:custDataLst>
              <p:tags r:id="rId8"/>
            </p:custDataLst>
          </p:nvPr>
        </p:nvCxnSpPr>
        <p:spPr>
          <a:xfrm flipV="1">
            <a:off x="3719086" y="6130512"/>
            <a:ext cx="392430" cy="7620"/>
          </a:xfrm>
          <a:prstGeom prst="line">
            <a:avLst/>
          </a:prstGeom>
          <a:ln w="38100">
            <a:solidFill>
              <a:srgbClr val="FFD300"/>
            </a:solidFill>
            <a:prstDash val="sys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custDataLst>
              <p:tags r:id="rId9"/>
            </p:custDataLst>
          </p:nvPr>
        </p:nvSpPr>
        <p:spPr>
          <a:xfrm>
            <a:off x="4224017" y="6103667"/>
            <a:ext cx="2858135" cy="325667"/>
          </a:xfrm>
          <a:prstGeom prst="rect">
            <a:avLst/>
          </a:prstGeom>
          <a:noFill/>
          <a:ln>
            <a:noFill/>
          </a:ln>
        </p:spPr>
        <p:txBody>
          <a:bodyPr vert="horz" wrap="square" lIns="91440" tIns="45720" rIns="91440" bIns="45720" numCol="1" anchor="t" anchorCtr="0" compatLnSpc="1">
            <a:spAutoFit/>
          </a:bodyPr>
          <a:lstStyle/>
          <a:p>
            <a:pPr algn="just">
              <a:lnSpc>
                <a:spcPts val="0"/>
              </a:lnSpc>
              <a:spcBef>
                <a:spcPts val="1000"/>
              </a:spcBef>
              <a:spcAft>
                <a:spcPts val="500"/>
              </a:spcAft>
            </a:pPr>
            <a:r>
              <a:rPr lang="en-US" altLang="zh-CN" sz="1200" kern="100" dirty="0">
                <a:latin typeface="+mn-lt"/>
                <a:ea typeface="+mn-ea"/>
                <a:cs typeface="+mn-ea"/>
                <a:sym typeface="+mn-lt"/>
              </a:rPr>
              <a:t>50 storm events with the </a:t>
            </a:r>
            <a:endParaRPr lang="en-US" altLang="zh-CN" sz="1200" kern="100" dirty="0">
              <a:latin typeface="+mn-lt"/>
              <a:ea typeface="+mn-ea"/>
              <a:cs typeface="+mn-ea"/>
              <a:sym typeface="+mn-lt"/>
            </a:endParaRPr>
          </a:p>
          <a:p>
            <a:pPr algn="just">
              <a:lnSpc>
                <a:spcPts val="0"/>
              </a:lnSpc>
              <a:spcBef>
                <a:spcPts val="1000"/>
              </a:spcBef>
              <a:spcAft>
                <a:spcPts val="500"/>
              </a:spcAft>
            </a:pPr>
            <a:r>
              <a:rPr lang="en-US" altLang="zh-CN" sz="1200" kern="100" dirty="0">
                <a:latin typeface="+mn-lt"/>
                <a:ea typeface="+mn-ea"/>
                <a:cs typeface="+mn-ea"/>
                <a:sym typeface="+mn-lt"/>
              </a:rPr>
              <a:t>greatest </a:t>
            </a:r>
            <a:r>
              <a:rPr lang="en-US" altLang="zh-CN" sz="1200" b="1" kern="100" dirty="0">
                <a:solidFill>
                  <a:srgbClr val="333399"/>
                </a:solidFill>
                <a:latin typeface="+mn-lt"/>
                <a:ea typeface="+mn-ea"/>
                <a:cs typeface="+mn-ea"/>
                <a:sym typeface="+mn-lt"/>
              </a:rPr>
              <a:t>market responses</a:t>
            </a:r>
            <a:endParaRPr lang="zh-CN" altLang="en-US" sz="1200" b="1" kern="100" dirty="0">
              <a:solidFill>
                <a:srgbClr val="333399"/>
              </a:solidFill>
              <a:latin typeface="+mn-lt"/>
              <a:ea typeface="+mn-ea"/>
              <a:cs typeface="+mn-ea"/>
              <a:sym typeface="+mn-lt"/>
            </a:endParaRPr>
          </a:p>
        </p:txBody>
      </p:sp>
      <p:sp>
        <p:nvSpPr>
          <p:cNvPr id="21" name="箭头: 右 16"/>
          <p:cNvSpPr/>
          <p:nvPr>
            <p:custDataLst>
              <p:tags r:id="rId10"/>
            </p:custDataLst>
          </p:nvPr>
        </p:nvSpPr>
        <p:spPr>
          <a:xfrm rot="5400000">
            <a:off x="9060180" y="3757295"/>
            <a:ext cx="497205" cy="767080"/>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标题 1"/>
          <p:cNvSpPr>
            <a:spLocks noGrp="1"/>
          </p:cNvSpPr>
          <p:nvPr>
            <p:ph type="title"/>
            <p:custDataLst>
              <p:tags r:id="rId1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23"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
        <p:nvSpPr>
          <p:cNvPr id="100" name="文本框 99"/>
          <p:cNvSpPr txBox="1"/>
          <p:nvPr/>
        </p:nvSpPr>
        <p:spPr>
          <a:xfrm>
            <a:off x="3444240" y="2712085"/>
            <a:ext cx="8656320" cy="389890"/>
          </a:xfrm>
          <a:prstGeom prst="rect">
            <a:avLst/>
          </a:prstGeom>
          <a:noFill/>
          <a:ln w="9525">
            <a:noFill/>
          </a:ln>
        </p:spPr>
        <p:txBody>
          <a:bodyPr wrap="square">
            <a:noAutofit/>
          </a:bodyPr>
          <a:lstStyle/>
          <a:p>
            <a:pPr marL="0" indent="0" algn="ctr"/>
            <a:r>
              <a:rPr lang="en-US" altLang="zh-CN" sz="1600" b="1" kern="100" dirty="0">
                <a:latin typeface="+mn-lt"/>
                <a:ea typeface="+mn-ea"/>
                <a:cs typeface="+mn-ea"/>
                <a:sym typeface="+mn-lt"/>
              </a:rPr>
              <a:t>Regression results of the driving factors for cumulative abnormal returns</a:t>
            </a:r>
            <a:endParaRPr lang="zh-CN" sz="1600" b="1" kern="100" dirty="0">
              <a:latin typeface="+mn-lt"/>
              <a:ea typeface="+mn-ea"/>
              <a:cs typeface="+mn-ea"/>
              <a:sym typeface="+mn-lt"/>
            </a:endParaRPr>
          </a:p>
        </p:txBody>
      </p:sp>
      <p:sp>
        <p:nvSpPr>
          <p:cNvPr id="10" name="文本框 9"/>
          <p:cNvSpPr txBox="1"/>
          <p:nvPr/>
        </p:nvSpPr>
        <p:spPr>
          <a:xfrm>
            <a:off x="455884" y="1469925"/>
            <a:ext cx="11595099" cy="1207135"/>
          </a:xfrm>
          <a:prstGeom prst="rect">
            <a:avLst/>
          </a:prstGeom>
          <a:noFill/>
          <a:ln>
            <a:noFill/>
          </a:ln>
        </p:spPr>
        <p:txBody>
          <a:bodyPr vert="horz" wrap="square" lIns="91440" tIns="45720" rIns="91440" bIns="45720" numCol="1" anchor="t" anchorCtr="0" compatLnSpc="1">
            <a:spAutoFit/>
          </a:bodyPr>
          <a:lstStyle/>
          <a:p>
            <a:pPr marL="457200" indent="-457200" algn="just">
              <a:lnSpc>
                <a:spcPct val="125000"/>
              </a:lnSpc>
              <a:spcBef>
                <a:spcPts val="0"/>
              </a:spcBef>
              <a:spcAft>
                <a:spcPts val="0"/>
              </a:spcAft>
              <a:buFont typeface="+mj-ea"/>
              <a:buAutoNum type="circleNumDbPlain"/>
            </a:pPr>
            <a:r>
              <a:rPr lang="en-US" altLang="zh-CN" sz="2000" dirty="0">
                <a:latin typeface="+mn-lt"/>
                <a:ea typeface="+mn-ea"/>
                <a:cs typeface="+mn-ea"/>
                <a:sym typeface="+mn-lt"/>
              </a:rPr>
              <a:t>The effect of </a:t>
            </a:r>
            <a:r>
              <a:rPr lang="en-US" altLang="zh-CN" sz="2000" b="1" dirty="0">
                <a:solidFill>
                  <a:srgbClr val="333399"/>
                </a:solidFill>
                <a:latin typeface="+mn-lt"/>
                <a:ea typeface="+mn-ea"/>
                <a:cs typeface="+mn-ea"/>
                <a:sym typeface="+mn-lt"/>
              </a:rPr>
              <a:t>oil returns (</a:t>
            </a:r>
            <a:r>
              <a:rPr lang="en-US" altLang="zh-CN" sz="2000" b="1" dirty="0" err="1">
                <a:solidFill>
                  <a:srgbClr val="333399"/>
                </a:solidFill>
                <a:latin typeface="+mn-lt"/>
                <a:ea typeface="+mn-ea"/>
                <a:cs typeface="+mn-ea"/>
                <a:sym typeface="+mn-lt"/>
              </a:rPr>
              <a:t>oilRet</a:t>
            </a:r>
            <a:r>
              <a:rPr lang="en-US" altLang="zh-CN" sz="2000" b="1" dirty="0">
                <a:solidFill>
                  <a:srgbClr val="333399"/>
                </a:solidFill>
                <a:latin typeface="+mn-lt"/>
                <a:ea typeface="+mn-ea"/>
                <a:cs typeface="+mn-ea"/>
                <a:sym typeface="+mn-lt"/>
              </a:rPr>
              <a:t>) </a:t>
            </a:r>
            <a:r>
              <a:rPr lang="en-US" altLang="zh-CN" sz="2000" dirty="0">
                <a:latin typeface="+mn-lt"/>
                <a:ea typeface="+mn-ea"/>
                <a:cs typeface="+mn-ea"/>
                <a:sym typeface="+mn-lt"/>
              </a:rPr>
              <a:t>on peak CAR is insignificant.</a:t>
            </a:r>
            <a:endParaRPr lang="en-US" altLang="zh-CN" sz="2000" dirty="0">
              <a:latin typeface="+mn-lt"/>
              <a:ea typeface="+mn-ea"/>
              <a:cs typeface="+mn-ea"/>
              <a:sym typeface="+mn-lt"/>
            </a:endParaRPr>
          </a:p>
          <a:p>
            <a:pPr algn="just">
              <a:lnSpc>
                <a:spcPct val="125000"/>
              </a:lnSpc>
              <a:spcBef>
                <a:spcPts val="0"/>
              </a:spcBef>
              <a:spcAft>
                <a:spcPts val="0"/>
              </a:spcAft>
            </a:pPr>
            <a:r>
              <a:rPr lang="en-US" altLang="zh-CN" dirty="0">
                <a:latin typeface="+mn-lt"/>
                <a:ea typeface="+mn-ea"/>
                <a:cs typeface="+mn-ea"/>
                <a:sym typeface="+mn-lt"/>
              </a:rPr>
              <a:t>——This indicates that the Henry Hub gas prices were detached from crude oil prices and formed a highly market-based pricing mechanism.</a:t>
            </a:r>
            <a:endParaRPr lang="zh-CN" altLang="en-US" sz="2000" kern="100" dirty="0">
              <a:latin typeface="+mn-lt"/>
              <a:ea typeface="+mn-ea"/>
              <a:cs typeface="+mn-ea"/>
              <a:sym typeface="+mn-lt"/>
            </a:endParaRPr>
          </a:p>
        </p:txBody>
      </p:sp>
      <p:sp>
        <p:nvSpPr>
          <p:cNvPr id="14" name="文本框 13"/>
          <p:cNvSpPr txBox="1"/>
          <p:nvPr>
            <p:custDataLst>
              <p:tags r:id="rId2"/>
            </p:custDataLst>
          </p:nvPr>
        </p:nvSpPr>
        <p:spPr>
          <a:xfrm>
            <a:off x="0" y="1381760"/>
            <a:ext cx="436245" cy="182118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fundamental</a:t>
            </a:r>
            <a:endParaRPr lang="zh-CN" altLang="en-US" sz="1600" b="1" dirty="0">
              <a:solidFill>
                <a:schemeClr val="bg1"/>
              </a:solidFill>
              <a:latin typeface="+mn-lt"/>
              <a:ea typeface="+mn-ea"/>
              <a:cs typeface="+mn-ea"/>
              <a:sym typeface="+mn-lt"/>
            </a:endParaRPr>
          </a:p>
        </p:txBody>
      </p:sp>
      <p:sp>
        <p:nvSpPr>
          <p:cNvPr id="15" name="文本框 14"/>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speculate </a:t>
            </a:r>
            <a:endParaRPr lang="zh-CN" altLang="en-US" sz="1600" dirty="0">
              <a:solidFill>
                <a:schemeClr val="bg1"/>
              </a:solidFill>
              <a:latin typeface="+mn-lt"/>
              <a:ea typeface="+mn-ea"/>
              <a:cs typeface="+mn-ea"/>
              <a:sym typeface="+mn-lt"/>
            </a:endParaRPr>
          </a:p>
        </p:txBody>
      </p:sp>
      <p:sp>
        <p:nvSpPr>
          <p:cNvPr id="16" name="文本框 15"/>
          <p:cNvSpPr txBox="1"/>
          <p:nvPr>
            <p:custDataLst>
              <p:tags r:id="rId4"/>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climate</a:t>
            </a:r>
            <a:endParaRPr lang="zh-CN" altLang="en-US" sz="1600" dirty="0">
              <a:solidFill>
                <a:schemeClr val="bg1"/>
              </a:solidFill>
              <a:latin typeface="+mn-lt"/>
              <a:ea typeface="+mn-ea"/>
              <a:cs typeface="+mn-ea"/>
              <a:sym typeface="+mn-lt"/>
            </a:endParaRPr>
          </a:p>
        </p:txBody>
      </p:sp>
      <p:pic>
        <p:nvPicPr>
          <p:cNvPr id="12" name="图片 11"/>
          <p:cNvPicPr>
            <a:picLocks noChangeAspect="1"/>
          </p:cNvPicPr>
          <p:nvPr>
            <p:custDataLst>
              <p:tags r:id="rId5"/>
            </p:custDataLst>
          </p:nvPr>
        </p:nvPicPr>
        <p:blipFill>
          <a:blip r:embed="rId6"/>
          <a:stretch>
            <a:fillRect/>
          </a:stretch>
        </p:blipFill>
        <p:spPr>
          <a:xfrm>
            <a:off x="1855470" y="2895600"/>
            <a:ext cx="9493885" cy="408241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23"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
        <p:nvSpPr>
          <p:cNvPr id="10" name="文本框 9"/>
          <p:cNvSpPr txBox="1"/>
          <p:nvPr/>
        </p:nvSpPr>
        <p:spPr>
          <a:xfrm>
            <a:off x="596900" y="1469390"/>
            <a:ext cx="11049635" cy="1043305"/>
          </a:xfrm>
          <a:prstGeom prst="rect">
            <a:avLst/>
          </a:prstGeom>
          <a:noFill/>
          <a:ln>
            <a:noFill/>
          </a:ln>
        </p:spPr>
        <p:txBody>
          <a:bodyPr vert="horz" wrap="square" lIns="91440" tIns="45720" rIns="91440" bIns="45720" numCol="1" anchor="t" anchorCtr="0" compatLnSpc="1">
            <a:noAutofit/>
          </a:bodyPr>
          <a:lstStyle/>
          <a:p>
            <a:pPr marL="457200" indent="-457200" algn="just">
              <a:buFont typeface="+mj-ea"/>
              <a:buAutoNum type="circleNumDbPlain" startAt="2"/>
            </a:pPr>
            <a:r>
              <a:rPr lang="en-US" altLang="zh-CN" sz="2000" dirty="0">
                <a:latin typeface="+mn-lt"/>
                <a:ea typeface="+mn-ea"/>
                <a:cs typeface="+mn-ea"/>
                <a:sym typeface="+mn-lt"/>
              </a:rPr>
              <a:t>The impact of the </a:t>
            </a:r>
            <a:r>
              <a:rPr lang="en-US" altLang="zh-CN" sz="2000" b="1" dirty="0">
                <a:solidFill>
                  <a:srgbClr val="333399"/>
                </a:solidFill>
                <a:latin typeface="+mn-lt"/>
                <a:ea typeface="+mn-ea"/>
                <a:cs typeface="+mn-ea"/>
                <a:sym typeface="+mn-lt"/>
              </a:rPr>
              <a:t>domestic gas supply and demand gap (gap) </a:t>
            </a:r>
            <a:r>
              <a:rPr lang="en-US" altLang="zh-CN" sz="2000" dirty="0">
                <a:latin typeface="+mn-lt"/>
                <a:ea typeface="+mn-ea"/>
                <a:cs typeface="+mn-ea"/>
                <a:sym typeface="+mn-lt"/>
              </a:rPr>
              <a:t>on the peak CAR is not significant.</a:t>
            </a:r>
            <a:endParaRPr lang="en-US" altLang="zh-CN" sz="2000" dirty="0">
              <a:latin typeface="+mn-lt"/>
              <a:ea typeface="+mn-ea"/>
              <a:cs typeface="+mn-ea"/>
              <a:sym typeface="+mn-lt"/>
            </a:endParaRPr>
          </a:p>
          <a:p>
            <a:pPr algn="just"/>
            <a:r>
              <a:rPr lang="en-US" altLang="zh-CN" kern="100" dirty="0">
                <a:latin typeface="+mn-lt"/>
                <a:ea typeface="+mn-ea"/>
                <a:cs typeface="+mn-ea"/>
                <a:sym typeface="+mn-lt"/>
              </a:rPr>
              <a:t>——Demand gap caused by extreme climate events in each country, which can be compensated for by </a:t>
            </a:r>
            <a:r>
              <a:rPr lang="en-US" altLang="zh-CN" sz="2000" b="1" dirty="0">
                <a:solidFill>
                  <a:srgbClr val="333399"/>
                </a:solidFill>
                <a:latin typeface="+mn-lt"/>
                <a:ea typeface="+mn-ea"/>
                <a:cs typeface="+mn-ea"/>
                <a:sym typeface="+mn-lt"/>
              </a:rPr>
              <a:t>international trade.</a:t>
            </a:r>
            <a:endParaRPr lang="zh-CN" altLang="en-US" sz="2000" b="1" dirty="0">
              <a:solidFill>
                <a:srgbClr val="333399"/>
              </a:solidFill>
              <a:latin typeface="+mn-lt"/>
              <a:ea typeface="+mn-ea"/>
              <a:cs typeface="+mn-ea"/>
              <a:sym typeface="+mn-lt"/>
            </a:endParaRPr>
          </a:p>
        </p:txBody>
      </p:sp>
      <p:sp>
        <p:nvSpPr>
          <p:cNvPr id="14" name="文本框 13"/>
          <p:cNvSpPr txBox="1"/>
          <p:nvPr>
            <p:custDataLst>
              <p:tags r:id="rId2"/>
            </p:custDataLst>
          </p:nvPr>
        </p:nvSpPr>
        <p:spPr>
          <a:xfrm>
            <a:off x="0" y="1381760"/>
            <a:ext cx="436245" cy="182118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fundamental</a:t>
            </a:r>
            <a:endParaRPr lang="zh-CN" altLang="en-US" sz="1600" b="1" dirty="0">
              <a:solidFill>
                <a:schemeClr val="bg1"/>
              </a:solidFill>
              <a:latin typeface="+mn-lt"/>
              <a:ea typeface="+mn-ea"/>
              <a:cs typeface="+mn-ea"/>
              <a:sym typeface="+mn-lt"/>
            </a:endParaRPr>
          </a:p>
        </p:txBody>
      </p:sp>
      <p:sp>
        <p:nvSpPr>
          <p:cNvPr id="15" name="文本框 14"/>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speculate </a:t>
            </a:r>
            <a:endParaRPr lang="zh-CN" altLang="en-US" sz="1600" dirty="0">
              <a:solidFill>
                <a:schemeClr val="bg1"/>
              </a:solidFill>
              <a:latin typeface="+mn-lt"/>
              <a:ea typeface="+mn-ea"/>
              <a:cs typeface="+mn-ea"/>
              <a:sym typeface="+mn-lt"/>
            </a:endParaRPr>
          </a:p>
        </p:txBody>
      </p:sp>
      <p:sp>
        <p:nvSpPr>
          <p:cNvPr id="16" name="文本框 15"/>
          <p:cNvSpPr txBox="1"/>
          <p:nvPr>
            <p:custDataLst>
              <p:tags r:id="rId4"/>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climate</a:t>
            </a:r>
            <a:endParaRPr lang="zh-CN" altLang="en-US" sz="1600" dirty="0">
              <a:solidFill>
                <a:schemeClr val="bg1"/>
              </a:solidFill>
              <a:latin typeface="+mn-lt"/>
              <a:ea typeface="+mn-ea"/>
              <a:cs typeface="+mn-ea"/>
              <a:sym typeface="+mn-lt"/>
            </a:endParaRPr>
          </a:p>
        </p:txBody>
      </p:sp>
      <p:pic>
        <p:nvPicPr>
          <p:cNvPr id="2" name="图片 1"/>
          <p:cNvPicPr>
            <a:picLocks noChangeAspect="1"/>
          </p:cNvPicPr>
          <p:nvPr>
            <p:custDataLst>
              <p:tags r:id="rId5"/>
            </p:custDataLst>
          </p:nvPr>
        </p:nvPicPr>
        <p:blipFill>
          <a:blip r:embed="rId6"/>
          <a:stretch>
            <a:fillRect/>
          </a:stretch>
        </p:blipFill>
        <p:spPr>
          <a:xfrm>
            <a:off x="2221230" y="2999105"/>
            <a:ext cx="10186670" cy="39084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23"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
        <p:nvSpPr>
          <p:cNvPr id="10" name="文本框 9"/>
          <p:cNvSpPr txBox="1"/>
          <p:nvPr/>
        </p:nvSpPr>
        <p:spPr>
          <a:xfrm>
            <a:off x="596900" y="1469390"/>
            <a:ext cx="11342370" cy="1043305"/>
          </a:xfrm>
          <a:prstGeom prst="rect">
            <a:avLst/>
          </a:prstGeom>
          <a:noFill/>
          <a:ln>
            <a:noFill/>
          </a:ln>
        </p:spPr>
        <p:txBody>
          <a:bodyPr vert="horz" wrap="square" lIns="91440" tIns="45720" rIns="91440" bIns="45720" numCol="1" anchor="t" anchorCtr="0" compatLnSpc="1">
            <a:noAutofit/>
          </a:bodyPr>
          <a:lstStyle/>
          <a:p>
            <a:pPr marL="457200" indent="-457200" algn="just">
              <a:lnSpc>
                <a:spcPct val="125000"/>
              </a:lnSpc>
              <a:spcBef>
                <a:spcPts val="0"/>
              </a:spcBef>
              <a:spcAft>
                <a:spcPts val="0"/>
              </a:spcAft>
              <a:buFont typeface="+mj-ea"/>
              <a:buAutoNum type="circleNumDbPlain" startAt="3"/>
            </a:pPr>
            <a:r>
              <a:rPr lang="en-US" altLang="zh-CN" sz="2000" b="1" dirty="0">
                <a:solidFill>
                  <a:srgbClr val="334FB5"/>
                </a:solidFill>
                <a:latin typeface="+mn-lt"/>
                <a:ea typeface="+mn-ea"/>
                <a:cs typeface="+mn-ea"/>
                <a:sym typeface="+mn-lt"/>
              </a:rPr>
              <a:t>Trade dependency </a:t>
            </a:r>
            <a:r>
              <a:rPr lang="en-US" altLang="zh-CN" sz="2000" dirty="0">
                <a:latin typeface="+mn-lt"/>
                <a:ea typeface="+mn-ea"/>
                <a:cs typeface="+mn-ea"/>
                <a:sym typeface="+mn-lt"/>
              </a:rPr>
              <a:t>has a significant positive impact on the highest abnormal returns   </a:t>
            </a:r>
            <a:endParaRPr lang="en-US" altLang="zh-CN" sz="2000" dirty="0">
              <a:latin typeface="+mn-lt"/>
              <a:ea typeface="+mn-ea"/>
              <a:cs typeface="+mn-ea"/>
              <a:sym typeface="+mn-lt"/>
            </a:endParaRPr>
          </a:p>
          <a:p>
            <a:pPr algn="just">
              <a:lnSpc>
                <a:spcPct val="125000"/>
              </a:lnSpc>
              <a:spcBef>
                <a:spcPts val="0"/>
              </a:spcBef>
              <a:spcAft>
                <a:spcPts val="0"/>
              </a:spcAft>
            </a:pPr>
            <a:r>
              <a:rPr lang="en-US" altLang="zh-CN" sz="1800" dirty="0">
                <a:latin typeface="+mn-lt"/>
                <a:ea typeface="+mn-ea"/>
                <a:cs typeface="+mn-ea"/>
                <a:sym typeface="+mn-lt"/>
              </a:rPr>
              <a:t>——extreme climate events cause fluctuations in natural gas supply and demand, which are transmitted to price changes through international trade.</a:t>
            </a:r>
            <a:endParaRPr lang="en-US" altLang="zh-CN" sz="1800" kern="100" dirty="0">
              <a:latin typeface="+mn-lt"/>
              <a:ea typeface="+mn-ea"/>
              <a:cs typeface="+mn-ea"/>
              <a:sym typeface="+mn-lt"/>
            </a:endParaRPr>
          </a:p>
        </p:txBody>
      </p:sp>
      <p:sp>
        <p:nvSpPr>
          <p:cNvPr id="14" name="文本框 13"/>
          <p:cNvSpPr txBox="1"/>
          <p:nvPr>
            <p:custDataLst>
              <p:tags r:id="rId2"/>
            </p:custDataLst>
          </p:nvPr>
        </p:nvSpPr>
        <p:spPr>
          <a:xfrm>
            <a:off x="0" y="1381760"/>
            <a:ext cx="436245" cy="182118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fundamental</a:t>
            </a:r>
            <a:endParaRPr lang="zh-CN" altLang="en-US" sz="1600" b="1" dirty="0">
              <a:solidFill>
                <a:schemeClr val="bg1"/>
              </a:solidFill>
              <a:latin typeface="+mn-lt"/>
              <a:ea typeface="+mn-ea"/>
              <a:cs typeface="+mn-ea"/>
              <a:sym typeface="+mn-lt"/>
            </a:endParaRPr>
          </a:p>
        </p:txBody>
      </p:sp>
      <p:sp>
        <p:nvSpPr>
          <p:cNvPr id="15" name="文本框 14"/>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speculate </a:t>
            </a:r>
            <a:endParaRPr lang="zh-CN" altLang="en-US" sz="1600" dirty="0">
              <a:solidFill>
                <a:schemeClr val="bg1"/>
              </a:solidFill>
              <a:latin typeface="+mn-lt"/>
              <a:ea typeface="+mn-ea"/>
              <a:cs typeface="+mn-ea"/>
              <a:sym typeface="+mn-lt"/>
            </a:endParaRPr>
          </a:p>
        </p:txBody>
      </p:sp>
      <p:sp>
        <p:nvSpPr>
          <p:cNvPr id="16" name="文本框 15"/>
          <p:cNvSpPr txBox="1"/>
          <p:nvPr>
            <p:custDataLst>
              <p:tags r:id="rId4"/>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climate</a:t>
            </a:r>
            <a:endParaRPr lang="zh-CN" altLang="en-US" sz="1600" dirty="0">
              <a:solidFill>
                <a:schemeClr val="bg1"/>
              </a:solidFill>
              <a:latin typeface="+mn-lt"/>
              <a:ea typeface="+mn-ea"/>
              <a:cs typeface="+mn-ea"/>
              <a:sym typeface="+mn-lt"/>
            </a:endParaRPr>
          </a:p>
        </p:txBody>
      </p:sp>
      <p:pic>
        <p:nvPicPr>
          <p:cNvPr id="2" name="图片 1"/>
          <p:cNvPicPr>
            <a:picLocks noChangeAspect="1"/>
          </p:cNvPicPr>
          <p:nvPr>
            <p:custDataLst>
              <p:tags r:id="rId5"/>
            </p:custDataLst>
          </p:nvPr>
        </p:nvPicPr>
        <p:blipFill>
          <a:blip r:embed="rId6"/>
          <a:stretch>
            <a:fillRect/>
          </a:stretch>
        </p:blipFill>
        <p:spPr>
          <a:xfrm>
            <a:off x="2160905" y="2901315"/>
            <a:ext cx="10341610" cy="396811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23"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
        <p:nvSpPr>
          <p:cNvPr id="10" name="文本框 9"/>
          <p:cNvSpPr txBox="1"/>
          <p:nvPr/>
        </p:nvSpPr>
        <p:spPr>
          <a:xfrm>
            <a:off x="596900" y="1469390"/>
            <a:ext cx="11342370" cy="1043305"/>
          </a:xfrm>
          <a:prstGeom prst="rect">
            <a:avLst/>
          </a:prstGeom>
          <a:noFill/>
          <a:ln>
            <a:noFill/>
          </a:ln>
        </p:spPr>
        <p:txBody>
          <a:bodyPr vert="horz" wrap="square" lIns="91440" tIns="45720" rIns="91440" bIns="45720" numCol="1" anchor="t" anchorCtr="0" compatLnSpc="1">
            <a:noAutofit/>
          </a:bodyPr>
          <a:lstStyle/>
          <a:p>
            <a:pPr marL="457200" indent="-457200" algn="just">
              <a:buFont typeface="+mj-ea"/>
              <a:buAutoNum type="circleNumDbPlain" startAt="4"/>
            </a:pPr>
            <a:r>
              <a:rPr lang="en-US" altLang="zh-CN" sz="2000" dirty="0">
                <a:latin typeface="+mn-lt"/>
                <a:ea typeface="+mn-ea"/>
                <a:cs typeface="+mn-ea"/>
                <a:sym typeface="+mn-lt"/>
              </a:rPr>
              <a:t>Speculative factors (</a:t>
            </a:r>
            <a:r>
              <a:rPr lang="en-US" altLang="zh-CN" b="1" dirty="0">
                <a:solidFill>
                  <a:srgbClr val="334FB5"/>
                </a:solidFill>
                <a:latin typeface="+mn-lt"/>
                <a:ea typeface="+mn-ea"/>
                <a:cs typeface="+mn-ea"/>
                <a:sym typeface="+mn-lt"/>
              </a:rPr>
              <a:t>SVI, VIX, position</a:t>
            </a:r>
            <a:r>
              <a:rPr lang="en-US" altLang="zh-CN" sz="2000" dirty="0">
                <a:latin typeface="+mn-lt"/>
                <a:ea typeface="+mn-ea"/>
                <a:cs typeface="+mn-ea"/>
                <a:sym typeface="+mn-lt"/>
              </a:rPr>
              <a:t>) all have a significant positive impact on the highest abnormal returns.</a:t>
            </a:r>
            <a:endParaRPr lang="en-US" altLang="zh-CN" sz="2000" dirty="0">
              <a:latin typeface="+mn-lt"/>
              <a:ea typeface="+mn-ea"/>
              <a:cs typeface="+mn-ea"/>
              <a:sym typeface="+mn-lt"/>
            </a:endParaRPr>
          </a:p>
          <a:p>
            <a:pPr algn="just"/>
            <a:r>
              <a:rPr lang="en-US" altLang="zh-CN" sz="1800" dirty="0">
                <a:latin typeface="+mn-lt"/>
                <a:ea typeface="+mn-ea"/>
                <a:cs typeface="+mn-ea"/>
                <a:sym typeface="+mn-lt"/>
              </a:rPr>
              <a:t>——Natural gas not only has the characteristics of a commodity, but also, against the backdrop of deepening financial attributes of energy, exhibits evident speculative properties.</a:t>
            </a:r>
            <a:endParaRPr lang="en-US" altLang="zh-CN" sz="1800" kern="100" dirty="0">
              <a:latin typeface="+mn-lt"/>
              <a:ea typeface="+mn-ea"/>
              <a:cs typeface="+mn-ea"/>
              <a:sym typeface="+mn-lt"/>
            </a:endParaRPr>
          </a:p>
        </p:txBody>
      </p:sp>
      <p:sp>
        <p:nvSpPr>
          <p:cNvPr id="14" name="文本框 13"/>
          <p:cNvSpPr txBox="1"/>
          <p:nvPr>
            <p:custDataLst>
              <p:tags r:id="rId2"/>
            </p:custDataLst>
          </p:nvPr>
        </p:nvSpPr>
        <p:spPr>
          <a:xfrm>
            <a:off x="0" y="1381760"/>
            <a:ext cx="436245" cy="182118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fundamental</a:t>
            </a:r>
            <a:endParaRPr lang="zh-CN" altLang="en-US" sz="1600" b="1" dirty="0">
              <a:solidFill>
                <a:schemeClr val="bg1"/>
              </a:solidFill>
              <a:latin typeface="+mn-lt"/>
              <a:ea typeface="+mn-ea"/>
              <a:cs typeface="+mn-ea"/>
              <a:sym typeface="+mn-lt"/>
            </a:endParaRPr>
          </a:p>
        </p:txBody>
      </p:sp>
      <p:sp>
        <p:nvSpPr>
          <p:cNvPr id="15" name="文本框 14"/>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speculate </a:t>
            </a:r>
            <a:endParaRPr lang="zh-CN" altLang="en-US" sz="1600" dirty="0">
              <a:solidFill>
                <a:schemeClr val="bg1"/>
              </a:solidFill>
              <a:latin typeface="+mn-lt"/>
              <a:ea typeface="+mn-ea"/>
              <a:cs typeface="+mn-ea"/>
              <a:sym typeface="+mn-lt"/>
            </a:endParaRPr>
          </a:p>
        </p:txBody>
      </p:sp>
      <p:sp>
        <p:nvSpPr>
          <p:cNvPr id="16" name="文本框 15"/>
          <p:cNvSpPr txBox="1"/>
          <p:nvPr>
            <p:custDataLst>
              <p:tags r:id="rId4"/>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climate</a:t>
            </a:r>
            <a:endParaRPr lang="zh-CN" altLang="en-US" sz="1600" dirty="0">
              <a:solidFill>
                <a:schemeClr val="bg1"/>
              </a:solidFill>
              <a:latin typeface="+mn-lt"/>
              <a:ea typeface="+mn-ea"/>
              <a:cs typeface="+mn-ea"/>
              <a:sym typeface="+mn-lt"/>
            </a:endParaRPr>
          </a:p>
        </p:txBody>
      </p:sp>
      <p:pic>
        <p:nvPicPr>
          <p:cNvPr id="2" name="图片 1"/>
          <p:cNvPicPr>
            <a:picLocks noChangeAspect="1"/>
          </p:cNvPicPr>
          <p:nvPr>
            <p:custDataLst>
              <p:tags r:id="rId5"/>
            </p:custDataLst>
          </p:nvPr>
        </p:nvPicPr>
        <p:blipFill>
          <a:blip r:embed="rId6"/>
          <a:stretch>
            <a:fillRect/>
          </a:stretch>
        </p:blipFill>
        <p:spPr>
          <a:xfrm>
            <a:off x="2932430" y="3061335"/>
            <a:ext cx="10058400" cy="38595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23"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
        <p:nvSpPr>
          <p:cNvPr id="10" name="文本框 9"/>
          <p:cNvSpPr txBox="1"/>
          <p:nvPr/>
        </p:nvSpPr>
        <p:spPr>
          <a:xfrm>
            <a:off x="656590" y="1524574"/>
            <a:ext cx="11432185" cy="1043305"/>
          </a:xfrm>
          <a:prstGeom prst="rect">
            <a:avLst/>
          </a:prstGeom>
          <a:noFill/>
          <a:ln>
            <a:noFill/>
          </a:ln>
        </p:spPr>
        <p:txBody>
          <a:bodyPr vert="horz" wrap="square" lIns="91440" tIns="45720" rIns="91440" bIns="45720" numCol="1" anchor="t" anchorCtr="0" compatLnSpc="1">
            <a:noAutofit/>
          </a:bodyPr>
          <a:lstStyle/>
          <a:p>
            <a:pPr marL="342900" indent="-342900" algn="just">
              <a:buFont typeface="Arial" panose="020B0604020202020204" pitchFamily="34" charset="0"/>
              <a:buChar char="•"/>
            </a:pPr>
            <a:r>
              <a:rPr lang="en-US" altLang="zh-CN" sz="2000" kern="100" dirty="0">
                <a:latin typeface="+mn-lt"/>
                <a:ea typeface="+mn-ea"/>
                <a:cs typeface="+mn-ea"/>
                <a:sym typeface="+mn-lt"/>
              </a:rPr>
              <a:t>Magnitude of the </a:t>
            </a:r>
            <a:r>
              <a:rPr lang="en-US" altLang="zh-CN" sz="2000" b="1" kern="100" dirty="0">
                <a:solidFill>
                  <a:srgbClr val="333399"/>
                </a:solidFill>
                <a:latin typeface="+mn-lt"/>
                <a:ea typeface="+mn-ea"/>
                <a:cs typeface="+mn-ea"/>
                <a:sym typeface="+mn-lt"/>
              </a:rPr>
              <a:t>event damage</a:t>
            </a:r>
            <a:r>
              <a:rPr lang="en-US" altLang="zh-CN" sz="2000" kern="100" dirty="0">
                <a:latin typeface="+mn-lt"/>
                <a:ea typeface="+mn-ea"/>
                <a:cs typeface="+mn-ea"/>
                <a:sym typeface="+mn-lt"/>
              </a:rPr>
              <a:t> does not significantly affect the value of the peak CAR</a:t>
            </a:r>
            <a:endParaRPr lang="en-US" altLang="zh-CN" sz="2000" kern="100" dirty="0">
              <a:latin typeface="+mn-lt"/>
              <a:ea typeface="+mn-ea"/>
              <a:cs typeface="+mn-ea"/>
              <a:sym typeface="+mn-lt"/>
            </a:endParaRPr>
          </a:p>
          <a:p>
            <a:pPr algn="just"/>
            <a:r>
              <a:rPr lang="en-US" altLang="zh-CN" sz="2000" kern="100" dirty="0">
                <a:latin typeface="+mn-lt"/>
                <a:ea typeface="+mn-ea"/>
                <a:cs typeface="+mn-ea"/>
                <a:sym typeface="+mn-lt"/>
              </a:rPr>
              <a:t>     </a:t>
            </a:r>
            <a:r>
              <a:rPr lang="en-US" altLang="zh-CN" sz="2400" kern="100" dirty="0">
                <a:latin typeface="+mn-lt"/>
                <a:ea typeface="+mn-ea"/>
                <a:cs typeface="+mn-ea"/>
                <a:sym typeface="+mn-lt"/>
              </a:rPr>
              <a:t>——</a:t>
            </a:r>
            <a:r>
              <a:rPr lang="en-US" altLang="zh-CN" sz="2000" dirty="0">
                <a:latin typeface="+mn-lt"/>
                <a:ea typeface="+mn-ea"/>
                <a:cs typeface="+mn-ea"/>
                <a:sym typeface="+mn-lt"/>
              </a:rPr>
              <a:t>extreme climate events of high damage do not necessarily have the most sensitive market reactions</a:t>
            </a:r>
            <a:endParaRPr lang="en-US" altLang="zh-CN" sz="2000" dirty="0">
              <a:latin typeface="+mn-lt"/>
              <a:ea typeface="+mn-ea"/>
              <a:cs typeface="+mn-ea"/>
              <a:sym typeface="+mn-lt"/>
            </a:endParaRPr>
          </a:p>
          <a:p>
            <a:pPr marL="0" indent="266700" algn="just"/>
            <a:endParaRPr lang="en-US" altLang="zh-CN" sz="2000" kern="100" dirty="0">
              <a:latin typeface="+mn-lt"/>
              <a:ea typeface="+mn-ea"/>
              <a:cs typeface="+mn-ea"/>
              <a:sym typeface="+mn-lt"/>
            </a:endParaRPr>
          </a:p>
        </p:txBody>
      </p:sp>
      <p:sp>
        <p:nvSpPr>
          <p:cNvPr id="14" name="文本框 13"/>
          <p:cNvSpPr txBox="1"/>
          <p:nvPr>
            <p:custDataLst>
              <p:tags r:id="rId2"/>
            </p:custDataLst>
          </p:nvPr>
        </p:nvSpPr>
        <p:spPr>
          <a:xfrm>
            <a:off x="0" y="1381760"/>
            <a:ext cx="436245" cy="18211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fundamental</a:t>
            </a:r>
            <a:endParaRPr lang="zh-CN" altLang="en-US" sz="1600" b="1" dirty="0">
              <a:solidFill>
                <a:schemeClr val="bg1"/>
              </a:solidFill>
              <a:latin typeface="+mn-lt"/>
              <a:ea typeface="+mn-ea"/>
              <a:cs typeface="+mn-ea"/>
              <a:sym typeface="+mn-lt"/>
            </a:endParaRPr>
          </a:p>
        </p:txBody>
      </p:sp>
      <p:sp>
        <p:nvSpPr>
          <p:cNvPr id="15" name="文本框 14"/>
          <p:cNvSpPr txBox="1"/>
          <p:nvPr>
            <p:custDataLst>
              <p:tags r:id="rId3"/>
            </p:custDataLst>
          </p:nvPr>
        </p:nvSpPr>
        <p:spPr>
          <a:xfrm>
            <a:off x="0" y="3101975"/>
            <a:ext cx="436245" cy="188468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speculate </a:t>
            </a:r>
            <a:endParaRPr lang="zh-CN" altLang="en-US" sz="1600" dirty="0">
              <a:solidFill>
                <a:schemeClr val="bg1"/>
              </a:solidFill>
              <a:latin typeface="+mn-lt"/>
              <a:ea typeface="+mn-ea"/>
              <a:cs typeface="+mn-ea"/>
              <a:sym typeface="+mn-lt"/>
            </a:endParaRPr>
          </a:p>
        </p:txBody>
      </p:sp>
      <p:sp>
        <p:nvSpPr>
          <p:cNvPr id="16" name="文本框 15"/>
          <p:cNvSpPr txBox="1"/>
          <p:nvPr>
            <p:custDataLst>
              <p:tags r:id="rId4"/>
            </p:custDataLst>
          </p:nvPr>
        </p:nvSpPr>
        <p:spPr>
          <a:xfrm>
            <a:off x="0" y="4992370"/>
            <a:ext cx="436245" cy="186563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climate</a:t>
            </a:r>
            <a:endParaRPr lang="zh-CN" altLang="en-US" sz="1600" dirty="0">
              <a:solidFill>
                <a:schemeClr val="bg1"/>
              </a:solidFill>
              <a:latin typeface="+mn-lt"/>
              <a:ea typeface="+mn-ea"/>
              <a:cs typeface="+mn-ea"/>
              <a:sym typeface="+mn-lt"/>
            </a:endParaRPr>
          </a:p>
        </p:txBody>
      </p:sp>
      <p:pic>
        <p:nvPicPr>
          <p:cNvPr id="11" name="图片 10"/>
          <p:cNvPicPr>
            <a:picLocks noChangeAspect="1"/>
          </p:cNvPicPr>
          <p:nvPr>
            <p:custDataLst>
              <p:tags r:id="rId5"/>
            </p:custDataLst>
          </p:nvPr>
        </p:nvPicPr>
        <p:blipFill>
          <a:blip r:embed="rId6"/>
          <a:stretch>
            <a:fillRect/>
          </a:stretch>
        </p:blipFill>
        <p:spPr>
          <a:xfrm>
            <a:off x="2160905" y="2870200"/>
            <a:ext cx="10392410" cy="39878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23"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Analysis of the driving factors</a:t>
            </a:r>
            <a:endParaRPr lang="en-US" altLang="zh-CN" sz="2800" dirty="0">
              <a:latin typeface="+mn-lt"/>
              <a:ea typeface="+mn-ea"/>
              <a:cs typeface="+mn-ea"/>
              <a:sym typeface="+mn-lt"/>
            </a:endParaRPr>
          </a:p>
        </p:txBody>
      </p:sp>
      <p:sp>
        <p:nvSpPr>
          <p:cNvPr id="10" name="文本框 9"/>
          <p:cNvSpPr txBox="1"/>
          <p:nvPr/>
        </p:nvSpPr>
        <p:spPr>
          <a:xfrm>
            <a:off x="596900" y="1469390"/>
            <a:ext cx="11503660" cy="851535"/>
          </a:xfrm>
          <a:prstGeom prst="rect">
            <a:avLst/>
          </a:prstGeom>
          <a:noFill/>
          <a:ln>
            <a:noFill/>
          </a:ln>
        </p:spPr>
        <p:txBody>
          <a:bodyPr vert="horz" wrap="square" lIns="91440" tIns="45720" rIns="91440" bIns="45720" numCol="1" anchor="t" anchorCtr="0" compatLnSpc="1">
            <a:noAutofit/>
          </a:bodyPr>
          <a:lstStyle/>
          <a:p>
            <a:pPr marL="342900" indent="-342900" algn="just">
              <a:buClrTx/>
              <a:buSzTx/>
              <a:buFont typeface="Arial" panose="020B0604020202020204" pitchFamily="34" charset="0"/>
              <a:buChar char="•"/>
            </a:pPr>
            <a:r>
              <a:rPr lang="en-US" altLang="zh-CN" sz="2000" b="1" dirty="0">
                <a:solidFill>
                  <a:srgbClr val="333399"/>
                </a:solidFill>
                <a:latin typeface="+mn-lt"/>
                <a:ea typeface="+mn-ea"/>
                <a:cs typeface="+mn-ea"/>
                <a:sym typeface="+mn-lt"/>
              </a:rPr>
              <a:t> Climate readiness (readiness) </a:t>
            </a:r>
            <a:r>
              <a:rPr lang="en-US" altLang="zh-CN" sz="2000" dirty="0">
                <a:latin typeface="+mn-lt"/>
                <a:ea typeface="+mn-ea"/>
                <a:cs typeface="+mn-ea"/>
                <a:sym typeface="+mn-lt"/>
              </a:rPr>
              <a:t>is significantly negative  </a:t>
            </a:r>
            <a:endParaRPr lang="en-US" altLang="zh-CN" sz="2000" dirty="0">
              <a:latin typeface="+mn-lt"/>
              <a:ea typeface="+mn-ea"/>
              <a:cs typeface="+mn-ea"/>
              <a:sym typeface="+mn-lt"/>
            </a:endParaRPr>
          </a:p>
          <a:p>
            <a:pPr lvl="1" algn="just"/>
            <a:r>
              <a:rPr lang="en-US" altLang="zh-CN" sz="2000" dirty="0">
                <a:latin typeface="+mn-lt"/>
                <a:ea typeface="+mn-ea"/>
                <a:cs typeface="+mn-ea"/>
                <a:sym typeface="+mn-lt"/>
              </a:rPr>
              <a:t>——climate events that occur in countries with high climate readiness generate lower values of peak CAR</a:t>
            </a:r>
            <a:endParaRPr lang="en-US" altLang="zh-CN" sz="2000" kern="100" dirty="0">
              <a:latin typeface="+mn-lt"/>
              <a:ea typeface="+mn-ea"/>
              <a:cs typeface="+mn-ea"/>
              <a:sym typeface="+mn-lt"/>
            </a:endParaRPr>
          </a:p>
        </p:txBody>
      </p:sp>
      <p:sp>
        <p:nvSpPr>
          <p:cNvPr id="14" name="文本框 13"/>
          <p:cNvSpPr txBox="1"/>
          <p:nvPr>
            <p:custDataLst>
              <p:tags r:id="rId2"/>
            </p:custDataLst>
          </p:nvPr>
        </p:nvSpPr>
        <p:spPr>
          <a:xfrm>
            <a:off x="0" y="1381760"/>
            <a:ext cx="436245" cy="18211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fundamental</a:t>
            </a:r>
            <a:endParaRPr lang="zh-CN" altLang="en-US" sz="1600" b="1" dirty="0">
              <a:solidFill>
                <a:schemeClr val="bg1"/>
              </a:solidFill>
              <a:latin typeface="+mn-lt"/>
              <a:ea typeface="+mn-ea"/>
              <a:cs typeface="+mn-ea"/>
              <a:sym typeface="+mn-lt"/>
            </a:endParaRPr>
          </a:p>
        </p:txBody>
      </p:sp>
      <p:sp>
        <p:nvSpPr>
          <p:cNvPr id="15" name="文本框 14"/>
          <p:cNvSpPr txBox="1"/>
          <p:nvPr>
            <p:custDataLst>
              <p:tags r:id="rId3"/>
            </p:custDataLst>
          </p:nvPr>
        </p:nvSpPr>
        <p:spPr>
          <a:xfrm>
            <a:off x="0" y="3101975"/>
            <a:ext cx="436245" cy="1884680"/>
          </a:xfrm>
          <a:prstGeom prst="rect">
            <a:avLst/>
          </a:prstGeom>
          <a:solidFill>
            <a:schemeClr val="bg2">
              <a:lumMod val="90000"/>
            </a:schemeClr>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speculate </a:t>
            </a:r>
            <a:endParaRPr lang="zh-CN" altLang="en-US" sz="1600" dirty="0">
              <a:solidFill>
                <a:schemeClr val="bg1"/>
              </a:solidFill>
              <a:latin typeface="+mn-lt"/>
              <a:ea typeface="+mn-ea"/>
              <a:cs typeface="+mn-ea"/>
              <a:sym typeface="+mn-lt"/>
            </a:endParaRPr>
          </a:p>
        </p:txBody>
      </p:sp>
      <p:sp>
        <p:nvSpPr>
          <p:cNvPr id="16" name="文本框 15"/>
          <p:cNvSpPr txBox="1"/>
          <p:nvPr>
            <p:custDataLst>
              <p:tags r:id="rId4"/>
            </p:custDataLst>
          </p:nvPr>
        </p:nvSpPr>
        <p:spPr>
          <a:xfrm>
            <a:off x="0" y="4992370"/>
            <a:ext cx="436245" cy="1865630"/>
          </a:xfrm>
          <a:prstGeom prst="rect">
            <a:avLst/>
          </a:prstGeom>
          <a:solidFill>
            <a:srgbClr val="333399"/>
          </a:solidFill>
          <a:ln>
            <a:solidFill>
              <a:schemeClr val="bg2">
                <a:lumMod val="75000"/>
              </a:schemeClr>
            </a:solidFill>
          </a:ln>
        </p:spPr>
        <p:txBody>
          <a:bodyPr vert="eaVert" wrap="square" lIns="91440" tIns="45720" rIns="91440" bIns="45720" numCol="1" anchor="t" anchorCtr="0" compatLnSpc="1"/>
          <a:lstStyle/>
          <a:p>
            <a:pPr algn="ctr">
              <a:lnSpc>
                <a:spcPct val="110000"/>
              </a:lnSpc>
              <a:spcBef>
                <a:spcPts val="1000"/>
              </a:spcBef>
              <a:spcAft>
                <a:spcPts val="500"/>
              </a:spcAft>
            </a:pPr>
            <a:r>
              <a:rPr lang="en-US" altLang="zh-CN" sz="1600" dirty="0">
                <a:solidFill>
                  <a:schemeClr val="bg1"/>
                </a:solidFill>
                <a:latin typeface="+mn-lt"/>
                <a:ea typeface="+mn-ea"/>
                <a:cs typeface="+mn-ea"/>
                <a:sym typeface="+mn-lt"/>
              </a:rPr>
              <a:t>climate</a:t>
            </a:r>
            <a:endParaRPr lang="zh-CN" altLang="en-US" sz="1600" dirty="0">
              <a:solidFill>
                <a:schemeClr val="bg1"/>
              </a:solidFill>
              <a:latin typeface="+mn-lt"/>
              <a:ea typeface="+mn-ea"/>
              <a:cs typeface="+mn-ea"/>
              <a:sym typeface="+mn-lt"/>
            </a:endParaRPr>
          </a:p>
        </p:txBody>
      </p:sp>
      <p:pic>
        <p:nvPicPr>
          <p:cNvPr id="2" name="图片 1"/>
          <p:cNvPicPr>
            <a:picLocks noChangeAspect="1"/>
          </p:cNvPicPr>
          <p:nvPr>
            <p:custDataLst>
              <p:tags r:id="rId5"/>
            </p:custDataLst>
          </p:nvPr>
        </p:nvPicPr>
        <p:blipFill>
          <a:blip r:embed="rId6"/>
          <a:stretch>
            <a:fillRect/>
          </a:stretch>
        </p:blipFill>
        <p:spPr>
          <a:xfrm>
            <a:off x="1938020" y="2672715"/>
            <a:ext cx="10907395" cy="418528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57640" y="6427271"/>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3" name="文本框 2"/>
          <p:cNvSpPr txBox="1"/>
          <p:nvPr/>
        </p:nvSpPr>
        <p:spPr>
          <a:xfrm>
            <a:off x="1694180" y="304800"/>
            <a:ext cx="4064000" cy="91440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endParaRPr lang="zh-CN" altLang="en-US" sz="1600" b="1" dirty="0">
              <a:latin typeface="+mn-lt"/>
              <a:ea typeface="+mn-ea"/>
              <a:cs typeface="+mn-ea"/>
              <a:sym typeface="+mn-lt"/>
            </a:endParaRPr>
          </a:p>
        </p:txBody>
      </p:sp>
      <p:sp>
        <p:nvSpPr>
          <p:cNvPr id="5" name="标题 1"/>
          <p:cNvSpPr>
            <a:spLocks noGrp="1"/>
          </p:cNvSpPr>
          <p:nvPr>
            <p:ph type="title"/>
            <p:custDataLst>
              <p:tags r:id="rId1"/>
            </p:custDataLst>
          </p:nvPr>
        </p:nvSpPr>
        <p:spPr>
          <a:xfrm>
            <a:off x="238123" y="328612"/>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Robustness tests</a:t>
            </a:r>
            <a:endParaRPr lang="en-US" altLang="zh-CN" sz="2800" dirty="0">
              <a:latin typeface="+mn-lt"/>
              <a:ea typeface="+mn-ea"/>
              <a:cs typeface="+mn-ea"/>
              <a:sym typeface="+mn-lt"/>
            </a:endParaRPr>
          </a:p>
        </p:txBody>
      </p:sp>
      <p:pic>
        <p:nvPicPr>
          <p:cNvPr id="22" name="图形 23" descr="v 形箭头"/>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1115" y="1953260"/>
            <a:ext cx="838200" cy="905510"/>
          </a:xfrm>
          <a:prstGeom prst="rect">
            <a:avLst/>
          </a:prstGeom>
        </p:spPr>
      </p:pic>
      <p:sp>
        <p:nvSpPr>
          <p:cNvPr id="25" name="文本框 24"/>
          <p:cNvSpPr txBox="1"/>
          <p:nvPr>
            <p:custDataLst>
              <p:tags r:id="rId5"/>
            </p:custDataLst>
          </p:nvPr>
        </p:nvSpPr>
        <p:spPr>
          <a:xfrm>
            <a:off x="3709670" y="1850390"/>
            <a:ext cx="8359140" cy="51689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en-US" altLang="zh-CN" sz="2400" b="1" dirty="0">
                <a:latin typeface="+mn-lt"/>
                <a:ea typeface="+mn-ea"/>
                <a:cs typeface="+mn-ea"/>
                <a:sym typeface="+mn-lt"/>
              </a:rPr>
              <a:t>1.Calculate the expected returns using ARMA-GARCH</a:t>
            </a:r>
            <a:endParaRPr lang="zh-CN" altLang="en-US" sz="2400" b="1" dirty="0">
              <a:latin typeface="+mn-lt"/>
              <a:ea typeface="+mn-ea"/>
              <a:cs typeface="+mn-ea"/>
              <a:sym typeface="+mn-lt"/>
            </a:endParaRPr>
          </a:p>
        </p:txBody>
      </p:sp>
      <p:sp>
        <p:nvSpPr>
          <p:cNvPr id="26" name="文本框 25"/>
          <p:cNvSpPr txBox="1"/>
          <p:nvPr/>
        </p:nvSpPr>
        <p:spPr>
          <a:xfrm>
            <a:off x="3709670" y="2380777"/>
            <a:ext cx="8390890" cy="706755"/>
          </a:xfrm>
          <a:prstGeom prst="rect">
            <a:avLst/>
          </a:prstGeom>
          <a:noFill/>
          <a:ln w="9525">
            <a:noFill/>
          </a:ln>
        </p:spPr>
        <p:txBody>
          <a:bodyPr wrap="square">
            <a:spAutoFit/>
          </a:bodyPr>
          <a:lstStyle/>
          <a:p>
            <a:pPr marL="0" indent="0"/>
            <a:r>
              <a:rPr lang="en-US" altLang="zh-CN" sz="2000" dirty="0">
                <a:latin typeface="+mn-lt"/>
                <a:ea typeface="+mn-ea"/>
                <a:cs typeface="+mn-ea"/>
                <a:sym typeface="+mn-lt"/>
              </a:rPr>
              <a:t>Exclude the influence of </a:t>
            </a:r>
            <a:r>
              <a:rPr lang="en-US" altLang="zh-CN" sz="2000" b="1" dirty="0">
                <a:solidFill>
                  <a:srgbClr val="333399"/>
                </a:solidFill>
                <a:latin typeface="+mn-lt"/>
                <a:ea typeface="+mn-ea"/>
                <a:cs typeface="+mn-ea"/>
                <a:sym typeface="+mn-lt"/>
              </a:rPr>
              <a:t>model selection </a:t>
            </a:r>
            <a:r>
              <a:rPr lang="en-US" altLang="zh-CN" sz="2000" dirty="0">
                <a:latin typeface="+mn-lt"/>
                <a:ea typeface="+mn-ea"/>
                <a:cs typeface="+mn-ea"/>
                <a:sym typeface="+mn-lt"/>
              </a:rPr>
              <a:t>on the estimation of abnormal returns</a:t>
            </a:r>
            <a:endParaRPr lang="en-US" altLang="zh-CN" sz="2000" dirty="0">
              <a:latin typeface="+mn-lt"/>
              <a:ea typeface="+mn-ea"/>
              <a:cs typeface="+mn-ea"/>
              <a:sym typeface="+mn-lt"/>
            </a:endParaRPr>
          </a:p>
        </p:txBody>
      </p:sp>
      <p:pic>
        <p:nvPicPr>
          <p:cNvPr id="7" name="图形 23" descr="v 形箭头"/>
          <p:cNvPicPr>
            <a:picLocks noChangeAspect="1"/>
          </p:cNvPicPr>
          <p:nvPr>
            <p:custDataLst>
              <p:tags r:id="rId6"/>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1115" y="3546320"/>
            <a:ext cx="838200" cy="905510"/>
          </a:xfrm>
          <a:prstGeom prst="rect">
            <a:avLst/>
          </a:prstGeom>
        </p:spPr>
      </p:pic>
      <p:sp>
        <p:nvSpPr>
          <p:cNvPr id="8" name="文本框 7"/>
          <p:cNvSpPr txBox="1"/>
          <p:nvPr>
            <p:custDataLst>
              <p:tags r:id="rId7"/>
            </p:custDataLst>
          </p:nvPr>
        </p:nvSpPr>
        <p:spPr>
          <a:xfrm>
            <a:off x="3695111" y="3209925"/>
            <a:ext cx="6426789" cy="516890"/>
          </a:xfrm>
          <a:prstGeom prst="rect">
            <a:avLst/>
          </a:prstGeom>
          <a:noFill/>
          <a:ln>
            <a:noFill/>
          </a:ln>
        </p:spPr>
        <p:txBody>
          <a:bodyPr vert="horz" wrap="square" lIns="91440" tIns="45720" rIns="91440" bIns="45720" numCol="1" anchor="t" anchorCtr="0" compatLnSpc="1"/>
          <a:lstStyle/>
          <a:p>
            <a:pPr marL="0" indent="0"/>
            <a:r>
              <a:rPr lang="en-US" altLang="zh-CN" sz="2400" b="1" dirty="0">
                <a:latin typeface="+mn-lt"/>
                <a:ea typeface="+mn-ea"/>
                <a:cs typeface="+mn-ea"/>
                <a:sym typeface="+mn-lt"/>
              </a:rPr>
              <a:t>2. Adjust the length of the estimation window and event window</a:t>
            </a:r>
            <a:endParaRPr lang="zh-CN" altLang="en-US" sz="2400" b="1" dirty="0">
              <a:latin typeface="+mn-lt"/>
              <a:ea typeface="+mn-ea"/>
              <a:cs typeface="+mn-ea"/>
              <a:sym typeface="+mn-lt"/>
            </a:endParaRPr>
          </a:p>
        </p:txBody>
      </p:sp>
      <p:pic>
        <p:nvPicPr>
          <p:cNvPr id="9" name="图形 23" descr="v 形箭头"/>
          <p:cNvPicPr>
            <a:picLocks noChangeAspect="1"/>
          </p:cNvPicPr>
          <p:nvPr>
            <p:custDataLst>
              <p:tags r:id="rId8"/>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1115" y="4884900"/>
            <a:ext cx="838200" cy="905510"/>
          </a:xfrm>
          <a:prstGeom prst="rect">
            <a:avLst/>
          </a:prstGeom>
        </p:spPr>
      </p:pic>
      <p:sp>
        <p:nvSpPr>
          <p:cNvPr id="11" name="文本框 10"/>
          <p:cNvSpPr txBox="1"/>
          <p:nvPr>
            <p:custDataLst>
              <p:tags r:id="rId9"/>
            </p:custDataLst>
          </p:nvPr>
        </p:nvSpPr>
        <p:spPr>
          <a:xfrm>
            <a:off x="3709670" y="4925223"/>
            <a:ext cx="6079490" cy="51689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buClrTx/>
              <a:buSzTx/>
              <a:buFontTx/>
            </a:pPr>
            <a:r>
              <a:rPr lang="en-US" altLang="zh-CN" sz="2400" b="1" dirty="0">
                <a:latin typeface="+mn-lt"/>
                <a:ea typeface="+mn-ea"/>
                <a:cs typeface="+mn-ea"/>
                <a:sym typeface="+mn-lt"/>
              </a:rPr>
              <a:t>3. Changing the commodity indices</a:t>
            </a:r>
            <a:endParaRPr lang="en-US" altLang="zh-CN" sz="2400" b="1" dirty="0">
              <a:latin typeface="+mn-lt"/>
              <a:ea typeface="+mn-ea"/>
              <a:cs typeface="+mn-ea"/>
              <a:sym typeface="+mn-lt"/>
            </a:endParaRPr>
          </a:p>
        </p:txBody>
      </p:sp>
      <p:sp>
        <p:nvSpPr>
          <p:cNvPr id="2" name="文本框 1"/>
          <p:cNvSpPr txBox="1"/>
          <p:nvPr/>
        </p:nvSpPr>
        <p:spPr>
          <a:xfrm>
            <a:off x="3709669" y="5717431"/>
            <a:ext cx="6079491" cy="583565"/>
          </a:xfrm>
          <a:prstGeom prst="rect">
            <a:avLst/>
          </a:prstGeom>
          <a:noFill/>
          <a:ln>
            <a:noFill/>
          </a:ln>
        </p:spPr>
        <p:txBody>
          <a:bodyPr vert="horz" wrap="square" lIns="91440" tIns="45720" rIns="91440" bIns="45720" numCol="1" anchor="t" anchorCtr="0" compatLnSpc="1">
            <a:spAutoFit/>
          </a:bodyPr>
          <a:lstStyle/>
          <a:p>
            <a:pPr marL="0" marR="0" lvl="0" algn="l" rtl="0" eaLnBrk="1" fontAlgn="base" latinLnBrk="0" hangingPunct="1">
              <a:lnSpc>
                <a:spcPct val="100000"/>
              </a:lnSpc>
              <a:spcBef>
                <a:spcPct val="30000"/>
              </a:spcBef>
              <a:buClrTx/>
              <a:buSzTx/>
              <a:buFontTx/>
              <a:buNone/>
            </a:pPr>
            <a:r>
              <a:rPr lang="en-US" altLang="zh-CN" sz="1600" dirty="0">
                <a:latin typeface="+mn-lt"/>
                <a:ea typeface="+mn-ea"/>
                <a:cs typeface="+mn-ea"/>
                <a:sym typeface="+mn-lt"/>
              </a:rPr>
              <a:t>Change the commodity index returns from S&amp;P GSCI returns to BCOM returns</a:t>
            </a:r>
            <a:endParaRPr lang="en-US" altLang="zh-CN" sz="1600" dirty="0">
              <a:latin typeface="+mn-lt"/>
              <a:ea typeface="+mn-ea"/>
              <a:cs typeface="+mn-ea"/>
              <a:sym typeface="+mn-lt"/>
            </a:endParaRPr>
          </a:p>
        </p:txBody>
      </p:sp>
      <p:sp>
        <p:nvSpPr>
          <p:cNvPr id="10" name="右大括号 9"/>
          <p:cNvSpPr/>
          <p:nvPr/>
        </p:nvSpPr>
        <p:spPr>
          <a:xfrm>
            <a:off x="9610478" y="3263745"/>
            <a:ext cx="331470" cy="2584450"/>
          </a:xfrm>
          <a:prstGeom prst="rightBrace">
            <a:avLst>
              <a:gd name="adj1" fmla="val 81857"/>
              <a:gd name="adj2" fmla="val 49705"/>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 name="文本框 11"/>
          <p:cNvSpPr txBox="1"/>
          <p:nvPr/>
        </p:nvSpPr>
        <p:spPr>
          <a:xfrm>
            <a:off x="9990353" y="3586474"/>
            <a:ext cx="1932352" cy="1938992"/>
          </a:xfrm>
          <a:prstGeom prst="rect">
            <a:avLst/>
          </a:prstGeom>
          <a:noFill/>
          <a:ln>
            <a:noFill/>
          </a:ln>
        </p:spPr>
        <p:txBody>
          <a:bodyPr vert="horz" wrap="square" lIns="91440" tIns="45720" rIns="91440" bIns="45720" numCol="1" anchor="t" anchorCtr="0" compatLnSpc="1">
            <a:spAutoFit/>
          </a:bodyPr>
          <a:lstStyle/>
          <a:p>
            <a:pPr marL="0" marR="0" lvl="0" indent="0" algn="l" defTabSz="457200" rtl="0" eaLnBrk="1" fontAlgn="base" latinLnBrk="0" hangingPunct="1">
              <a:lnSpc>
                <a:spcPct val="100000"/>
              </a:lnSpc>
              <a:spcBef>
                <a:spcPts val="0"/>
              </a:spcBef>
              <a:spcAft>
                <a:spcPts val="0"/>
              </a:spcAft>
              <a:buClrTx/>
              <a:buSzTx/>
              <a:buFontTx/>
              <a:buNone/>
              <a:defRPr/>
            </a:pPr>
            <a:r>
              <a:rPr lang="en-US" altLang="zh-CN" sz="2000" b="1" dirty="0">
                <a:solidFill>
                  <a:srgbClr val="333399"/>
                </a:solidFill>
                <a:latin typeface="+mn-lt"/>
                <a:ea typeface="+mn-ea"/>
                <a:cs typeface="+mn-ea"/>
                <a:sym typeface="+mn-lt"/>
              </a:rPr>
              <a:t>Three methods have demonstrated robustness of the conclusion</a:t>
            </a:r>
            <a:endParaRPr lang="zh-CN" sz="2000" b="1" dirty="0">
              <a:solidFill>
                <a:srgbClr val="333399"/>
              </a:solidFill>
              <a:latin typeface="+mn-lt"/>
              <a:ea typeface="+mn-ea"/>
              <a:cs typeface="+mn-ea"/>
              <a:sym typeface="+mn-lt"/>
            </a:endParaRPr>
          </a:p>
        </p:txBody>
      </p:sp>
      <p:sp>
        <p:nvSpPr>
          <p:cNvPr id="13" name="文本框 12"/>
          <p:cNvSpPr txBox="1"/>
          <p:nvPr>
            <p:custDataLst>
              <p:tags r:id="rId10"/>
            </p:custDataLst>
          </p:nvPr>
        </p:nvSpPr>
        <p:spPr>
          <a:xfrm>
            <a:off x="546416" y="2334492"/>
            <a:ext cx="2295527" cy="3174567"/>
          </a:xfrm>
          <a:prstGeom prst="rect">
            <a:avLst/>
          </a:prstGeom>
          <a:noFill/>
          <a:ln>
            <a:noFill/>
          </a:ln>
        </p:spPr>
        <p:txBody>
          <a:bodyPr vert="horz" wrap="square" lIns="91440" tIns="45720" rIns="91440" bIns="45720" numCol="1" anchor="t" anchorCtr="0" compatLnSpc="1"/>
          <a:lstStyle/>
          <a:p>
            <a:pPr algn="just">
              <a:lnSpc>
                <a:spcPct val="100000"/>
              </a:lnSpc>
              <a:spcBef>
                <a:spcPts val="1000"/>
              </a:spcBef>
              <a:spcAft>
                <a:spcPts val="500"/>
              </a:spcAft>
            </a:pPr>
            <a:r>
              <a:rPr lang="en-US" altLang="zh-CN" sz="2800" b="1" dirty="0">
                <a:latin typeface="+mn-lt"/>
                <a:ea typeface="+mn-ea"/>
                <a:cs typeface="+mn-ea"/>
                <a:sym typeface="+mn-lt"/>
              </a:rPr>
              <a:t>Three</a:t>
            </a:r>
            <a:endParaRPr lang="en-US" altLang="zh-CN" sz="2800" b="1" dirty="0">
              <a:latin typeface="+mn-lt"/>
              <a:ea typeface="+mn-ea"/>
              <a:cs typeface="+mn-ea"/>
              <a:sym typeface="+mn-lt"/>
            </a:endParaRPr>
          </a:p>
          <a:p>
            <a:pPr algn="just">
              <a:lnSpc>
                <a:spcPct val="100000"/>
              </a:lnSpc>
              <a:spcBef>
                <a:spcPts val="1000"/>
              </a:spcBef>
              <a:spcAft>
                <a:spcPts val="500"/>
              </a:spcAft>
            </a:pPr>
            <a:endParaRPr lang="en-US" altLang="zh-CN" sz="2800" b="1" dirty="0">
              <a:latin typeface="+mn-lt"/>
              <a:ea typeface="+mn-ea"/>
              <a:cs typeface="+mn-ea"/>
              <a:sym typeface="+mn-lt"/>
            </a:endParaRPr>
          </a:p>
          <a:p>
            <a:pPr algn="just">
              <a:lnSpc>
                <a:spcPct val="100000"/>
              </a:lnSpc>
              <a:spcBef>
                <a:spcPts val="1000"/>
              </a:spcBef>
              <a:spcAft>
                <a:spcPts val="500"/>
              </a:spcAft>
            </a:pPr>
            <a:r>
              <a:rPr lang="en-US" altLang="zh-CN" sz="2800" b="1" dirty="0">
                <a:latin typeface="+mn-lt"/>
                <a:ea typeface="+mn-ea"/>
                <a:cs typeface="+mn-ea"/>
                <a:sym typeface="+mn-lt"/>
              </a:rPr>
              <a:t>robustness </a:t>
            </a:r>
            <a:endParaRPr lang="en-US" altLang="zh-CN" sz="2800" b="1" dirty="0">
              <a:latin typeface="+mn-lt"/>
              <a:ea typeface="+mn-ea"/>
              <a:cs typeface="+mn-ea"/>
              <a:sym typeface="+mn-lt"/>
            </a:endParaRPr>
          </a:p>
          <a:p>
            <a:pPr algn="just">
              <a:lnSpc>
                <a:spcPct val="100000"/>
              </a:lnSpc>
              <a:spcBef>
                <a:spcPts val="1000"/>
              </a:spcBef>
              <a:spcAft>
                <a:spcPts val="500"/>
              </a:spcAft>
            </a:pPr>
            <a:endParaRPr lang="en-US" altLang="zh-CN" sz="2800" b="1" dirty="0">
              <a:latin typeface="+mn-lt"/>
              <a:ea typeface="+mn-ea"/>
              <a:cs typeface="+mn-ea"/>
              <a:sym typeface="+mn-lt"/>
            </a:endParaRPr>
          </a:p>
          <a:p>
            <a:pPr algn="just">
              <a:lnSpc>
                <a:spcPct val="100000"/>
              </a:lnSpc>
              <a:spcBef>
                <a:spcPts val="1000"/>
              </a:spcBef>
              <a:spcAft>
                <a:spcPts val="500"/>
              </a:spcAft>
            </a:pPr>
            <a:r>
              <a:rPr lang="en-US" altLang="zh-CN" sz="2800" b="1" dirty="0">
                <a:latin typeface="+mn-lt"/>
                <a:ea typeface="+mn-ea"/>
                <a:cs typeface="+mn-ea"/>
                <a:sym typeface="+mn-lt"/>
              </a:rPr>
              <a:t>tests</a:t>
            </a:r>
            <a:endParaRPr lang="zh-CN" altLang="en-US" sz="2800" b="1" dirty="0">
              <a:latin typeface="+mn-lt"/>
              <a:ea typeface="+mn-ea"/>
              <a:cs typeface="+mn-ea"/>
              <a:sym typeface="+mn-lt"/>
            </a:endParaRPr>
          </a:p>
        </p:txBody>
      </p:sp>
      <p:sp>
        <p:nvSpPr>
          <p:cNvPr id="14" name="文本框 13"/>
          <p:cNvSpPr txBox="1"/>
          <p:nvPr/>
        </p:nvSpPr>
        <p:spPr>
          <a:xfrm>
            <a:off x="3695112" y="3984172"/>
            <a:ext cx="5693682" cy="922020"/>
          </a:xfrm>
          <a:prstGeom prst="rect">
            <a:avLst/>
          </a:prstGeom>
          <a:noFill/>
          <a:ln w="9525">
            <a:noFill/>
          </a:ln>
        </p:spPr>
        <p:txBody>
          <a:bodyPr wrap="square">
            <a:spAutoFit/>
          </a:bodyPr>
          <a:lstStyle/>
          <a:p>
            <a:pPr marL="0" indent="0"/>
            <a:r>
              <a:rPr lang="en-US" altLang="zh-CN" sz="1800" i="0" dirty="0"/>
              <a:t>estimation window from [-60,0) days before the event occurrence to [-70,-10) days, and  event window from [0,10] to [-10,10] days.</a:t>
            </a:r>
            <a:endParaRPr lang="en-US" altLang="zh-CN" sz="1800" i="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3" name="标题 1"/>
          <p:cNvSpPr>
            <a:spLocks noGrp="1"/>
          </p:cNvSpPr>
          <p:nvPr>
            <p:ph type="title"/>
          </p:nvPr>
        </p:nvSpPr>
        <p:spPr>
          <a:xfrm>
            <a:off x="149127" y="365125"/>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Conclusion</a:t>
            </a:r>
            <a:endParaRPr lang="en-US" altLang="zh-CN" sz="2800" dirty="0">
              <a:latin typeface="+mn-lt"/>
              <a:ea typeface="+mn-ea"/>
              <a:cs typeface="+mn-ea"/>
              <a:sym typeface="+mn-lt"/>
            </a:endParaRPr>
          </a:p>
        </p:txBody>
      </p:sp>
      <p:sp>
        <p:nvSpPr>
          <p:cNvPr id="45" name="右箭头 31"/>
          <p:cNvSpPr/>
          <p:nvPr>
            <p:custDataLst>
              <p:tags r:id="rId1"/>
            </p:custDataLst>
          </p:nvPr>
        </p:nvSpPr>
        <p:spPr>
          <a:xfrm rot="5400000">
            <a:off x="1746250" y="5516245"/>
            <a:ext cx="67119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102" name="文本框 101"/>
          <p:cNvSpPr txBox="1"/>
          <p:nvPr/>
        </p:nvSpPr>
        <p:spPr>
          <a:xfrm>
            <a:off x="930910" y="6096635"/>
            <a:ext cx="2802890" cy="707886"/>
          </a:xfrm>
          <a:prstGeom prst="rect">
            <a:avLst/>
          </a:prstGeom>
          <a:noFill/>
          <a:ln w="9525">
            <a:noFill/>
          </a:ln>
        </p:spPr>
        <p:txBody>
          <a:bodyPr wrap="square">
            <a:spAutoFit/>
          </a:bodyPr>
          <a:lstStyle/>
          <a:p>
            <a:pPr marL="0" indent="0"/>
            <a:r>
              <a:rPr lang="en-US" altLang="zh-CN" sz="2000" b="1" dirty="0">
                <a:solidFill>
                  <a:srgbClr val="333399"/>
                </a:solidFill>
                <a:latin typeface="+mn-lt"/>
                <a:ea typeface="+mn-ea"/>
                <a:cs typeface="+mn-ea"/>
                <a:sym typeface="+mn-lt"/>
              </a:rPr>
              <a:t>24% of the events have impact</a:t>
            </a:r>
            <a:endParaRPr lang="zh-CN" altLang="en-US" sz="2000" b="1" dirty="0">
              <a:solidFill>
                <a:srgbClr val="333399"/>
              </a:solidFill>
              <a:latin typeface="+mn-lt"/>
              <a:ea typeface="+mn-ea"/>
              <a:cs typeface="+mn-ea"/>
              <a:sym typeface="+mn-lt"/>
            </a:endParaRPr>
          </a:p>
        </p:txBody>
      </p:sp>
      <p:sp>
        <p:nvSpPr>
          <p:cNvPr id="35" name="文本框 34"/>
          <p:cNvSpPr txBox="1"/>
          <p:nvPr>
            <p:custDataLst>
              <p:tags r:id="rId2"/>
            </p:custDataLst>
          </p:nvPr>
        </p:nvSpPr>
        <p:spPr>
          <a:xfrm>
            <a:off x="4154170" y="6093460"/>
            <a:ext cx="4010660" cy="707886"/>
          </a:xfrm>
          <a:prstGeom prst="rect">
            <a:avLst/>
          </a:prstGeom>
          <a:noFill/>
          <a:ln w="9525">
            <a:noFill/>
          </a:ln>
        </p:spPr>
        <p:txBody>
          <a:bodyPr wrap="square">
            <a:spAutoFit/>
          </a:bodyPr>
          <a:lstStyle/>
          <a:p>
            <a:pPr algn="ctr">
              <a:buClrTx/>
              <a:buSzTx/>
              <a:buFontTx/>
            </a:pPr>
            <a:r>
              <a:rPr lang="en-US" altLang="zh-CN" sz="2000" b="1" dirty="0">
                <a:solidFill>
                  <a:srgbClr val="333399"/>
                </a:solidFill>
                <a:latin typeface="+mn-lt"/>
                <a:ea typeface="+mn-ea"/>
                <a:cs typeface="+mn-ea"/>
                <a:sym typeface="+mn-lt"/>
              </a:rPr>
              <a:t>High economic loss</a:t>
            </a:r>
            <a:r>
              <a:rPr lang="zh-CN" altLang="en-US" sz="2000" b="1" dirty="0">
                <a:solidFill>
                  <a:srgbClr val="333399"/>
                </a:solidFill>
                <a:latin typeface="+mn-lt"/>
                <a:ea typeface="+mn-ea"/>
                <a:cs typeface="+mn-ea"/>
                <a:sym typeface="+mn-lt"/>
              </a:rPr>
              <a:t>≠</a:t>
            </a:r>
            <a:r>
              <a:rPr lang="en-US" altLang="zh-CN" sz="2000" b="1" dirty="0">
                <a:solidFill>
                  <a:srgbClr val="333399"/>
                </a:solidFill>
                <a:latin typeface="+mn-lt"/>
                <a:ea typeface="+mn-ea"/>
                <a:cs typeface="+mn-ea"/>
                <a:sym typeface="+mn-lt"/>
              </a:rPr>
              <a:t>high market response</a:t>
            </a:r>
            <a:endParaRPr lang="zh-CN" altLang="en-US" sz="2000" b="1" dirty="0">
              <a:solidFill>
                <a:srgbClr val="333399"/>
              </a:solidFill>
              <a:latin typeface="+mn-lt"/>
              <a:ea typeface="+mn-ea"/>
              <a:cs typeface="+mn-ea"/>
              <a:sym typeface="+mn-lt"/>
            </a:endParaRPr>
          </a:p>
        </p:txBody>
      </p:sp>
      <p:sp>
        <p:nvSpPr>
          <p:cNvPr id="37" name="文本框 36"/>
          <p:cNvSpPr txBox="1"/>
          <p:nvPr/>
        </p:nvSpPr>
        <p:spPr>
          <a:xfrm>
            <a:off x="8648065" y="6093460"/>
            <a:ext cx="2802890" cy="707886"/>
          </a:xfrm>
          <a:prstGeom prst="rect">
            <a:avLst/>
          </a:prstGeom>
          <a:noFill/>
          <a:ln w="9525">
            <a:noFill/>
          </a:ln>
        </p:spPr>
        <p:txBody>
          <a:bodyPr wrap="square">
            <a:spAutoFit/>
          </a:bodyPr>
          <a:lstStyle/>
          <a:p>
            <a:pPr algn="ctr">
              <a:buClrTx/>
              <a:buSzTx/>
              <a:buFontTx/>
            </a:pPr>
            <a:r>
              <a:rPr lang="en-US" altLang="zh-CN" sz="2000" b="1" dirty="0">
                <a:solidFill>
                  <a:srgbClr val="333399"/>
                </a:solidFill>
                <a:latin typeface="+mn-lt"/>
                <a:ea typeface="+mn-ea"/>
                <a:cs typeface="+mn-ea"/>
                <a:sym typeface="+mn-lt"/>
              </a:rPr>
              <a:t>Enhance climate preparedness</a:t>
            </a:r>
            <a:endParaRPr lang="zh-CN" altLang="en-US" sz="2000" b="1" dirty="0">
              <a:solidFill>
                <a:srgbClr val="333399"/>
              </a:solidFill>
              <a:latin typeface="+mn-lt"/>
              <a:ea typeface="+mn-ea"/>
              <a:cs typeface="+mn-ea"/>
              <a:sym typeface="+mn-lt"/>
            </a:endParaRPr>
          </a:p>
        </p:txBody>
      </p:sp>
      <p:sp>
        <p:nvSpPr>
          <p:cNvPr id="2" name="右箭头 31"/>
          <p:cNvSpPr/>
          <p:nvPr>
            <p:custDataLst>
              <p:tags r:id="rId3"/>
            </p:custDataLst>
          </p:nvPr>
        </p:nvSpPr>
        <p:spPr>
          <a:xfrm rot="5400000">
            <a:off x="5905500" y="5509895"/>
            <a:ext cx="67119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5" name="右箭头 31"/>
          <p:cNvSpPr/>
          <p:nvPr>
            <p:custDataLst>
              <p:tags r:id="rId4"/>
            </p:custDataLst>
          </p:nvPr>
        </p:nvSpPr>
        <p:spPr>
          <a:xfrm rot="5400000">
            <a:off x="9537065" y="5565140"/>
            <a:ext cx="67119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8" name="文本框 7"/>
          <p:cNvSpPr txBox="1"/>
          <p:nvPr>
            <p:custDataLst>
              <p:tags r:id="rId5"/>
            </p:custDataLst>
          </p:nvPr>
        </p:nvSpPr>
        <p:spPr>
          <a:xfrm>
            <a:off x="309345" y="1515472"/>
            <a:ext cx="11573309" cy="829945"/>
          </a:xfrm>
          <a:prstGeom prst="rect">
            <a:avLst/>
          </a:prstGeom>
          <a:noFill/>
          <a:ln>
            <a:noFill/>
          </a:ln>
        </p:spPr>
        <p:txBody>
          <a:bodyPr vert="horz" wrap="square" lIns="91440" tIns="45720" rIns="91440" bIns="45720" numCol="1" anchor="t" anchorCtr="0" compatLnSpc="1">
            <a:spAutoFit/>
          </a:bodyPr>
          <a:lstStyle/>
          <a:p>
            <a:pPr marL="342900" indent="-342900" algn="l" defTabSz="457200">
              <a:lnSpc>
                <a:spcPct val="100000"/>
              </a:lnSpc>
              <a:spcBef>
                <a:spcPct val="30000"/>
              </a:spcBef>
              <a:buClrTx/>
              <a:buSzTx/>
              <a:buFont typeface="Wingdings" panose="05000000000000000000" charset="0"/>
              <a:buChar char="n"/>
              <a:defRPr/>
            </a:pPr>
            <a:r>
              <a:rPr lang="en-US" altLang="zh-CN" sz="2400" b="1" kern="100" dirty="0">
                <a:latin typeface="+mn-lt"/>
                <a:ea typeface="+mn-ea"/>
                <a:cs typeface="+mn-ea"/>
                <a:sym typeface="+mn-lt"/>
              </a:rPr>
              <a:t>Systematically addresses the extent of the impact of extreme climate events on the natural gas market and the driving factors</a:t>
            </a:r>
            <a:endParaRPr lang="zh-CN" altLang="en-US" sz="2400" b="1" kern="100" dirty="0">
              <a:latin typeface="+mn-lt"/>
              <a:ea typeface="+mn-ea"/>
              <a:cs typeface="+mn-ea"/>
              <a:sym typeface="+mn-lt"/>
            </a:endParaRPr>
          </a:p>
        </p:txBody>
      </p:sp>
      <p:pic>
        <p:nvPicPr>
          <p:cNvPr id="7" name="图片 6"/>
          <p:cNvPicPr>
            <a:picLocks noChangeAspect="1"/>
          </p:cNvPicPr>
          <p:nvPr>
            <p:custDataLst>
              <p:tags r:id="rId6"/>
            </p:custDataLst>
          </p:nvPr>
        </p:nvPicPr>
        <p:blipFill>
          <a:blip r:embed="rId7"/>
          <a:stretch>
            <a:fillRect/>
          </a:stretch>
        </p:blipFill>
        <p:spPr>
          <a:xfrm>
            <a:off x="499110" y="2877185"/>
            <a:ext cx="11484610" cy="304609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3" name="标题 1"/>
          <p:cNvSpPr>
            <a:spLocks noGrp="1"/>
          </p:cNvSpPr>
          <p:nvPr>
            <p:ph type="title"/>
          </p:nvPr>
        </p:nvSpPr>
        <p:spPr>
          <a:xfrm>
            <a:off x="149127" y="365125"/>
            <a:ext cx="10829925" cy="996950"/>
          </a:xfrm>
          <a:noFill/>
          <a:ln>
            <a:noFill/>
          </a:ln>
        </p:spPr>
        <p:txBody>
          <a:bodyPr vert="horz" wrap="square" lIns="91440" tIns="45720" rIns="91440" bIns="45720" numCol="1" rtlCol="0" anchor="ctr" anchorCtr="0" compatLnSpc="1">
            <a:normAutofit/>
          </a:bodyPr>
          <a:lstStyle/>
          <a:p>
            <a:pPr lvl="0" algn="l">
              <a:buClrTx/>
              <a:buSzTx/>
              <a:buFontTx/>
            </a:pPr>
            <a:r>
              <a:rPr lang="en-US" altLang="zh-CN" sz="2800" dirty="0">
                <a:latin typeface="+mn-lt"/>
                <a:ea typeface="+mn-ea"/>
                <a:cs typeface="+mn-ea"/>
                <a:sym typeface="+mn-lt"/>
              </a:rPr>
              <a:t>Conclusion</a:t>
            </a:r>
            <a:endParaRPr lang="en-US" altLang="zh-CN" sz="2800" dirty="0">
              <a:latin typeface="+mn-lt"/>
              <a:ea typeface="+mn-ea"/>
              <a:cs typeface="+mn-ea"/>
              <a:sym typeface="+mn-lt"/>
            </a:endParaRPr>
          </a:p>
        </p:txBody>
      </p:sp>
      <p:sp>
        <p:nvSpPr>
          <p:cNvPr id="6" name="îSlïdè"/>
          <p:cNvSpPr/>
          <p:nvPr>
            <p:custDataLst>
              <p:tags r:id="rId1"/>
            </p:custDataLst>
          </p:nvPr>
        </p:nvSpPr>
        <p:spPr>
          <a:xfrm>
            <a:off x="611505" y="2730500"/>
            <a:ext cx="3108325" cy="2322484"/>
          </a:xfrm>
          <a:prstGeom prst="roundRect">
            <a:avLst>
              <a:gd name="adj" fmla="val 851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sz="1600">
              <a:solidFill>
                <a:schemeClr val="tx1"/>
              </a:solidFill>
              <a:cs typeface="+mn-ea"/>
              <a:sym typeface="+mn-lt"/>
            </a:endParaRPr>
          </a:p>
        </p:txBody>
      </p:sp>
      <p:sp>
        <p:nvSpPr>
          <p:cNvPr id="28" name="文本框 27"/>
          <p:cNvSpPr txBox="1"/>
          <p:nvPr>
            <p:custDataLst>
              <p:tags r:id="rId2"/>
            </p:custDataLst>
          </p:nvPr>
        </p:nvSpPr>
        <p:spPr>
          <a:xfrm>
            <a:off x="434625" y="1744047"/>
            <a:ext cx="3517489" cy="954107"/>
          </a:xfrm>
          <a:prstGeom prst="homePlate">
            <a:avLst>
              <a:gd name="adj" fmla="val 15868"/>
            </a:avLst>
          </a:prstGeom>
          <a:solidFill>
            <a:schemeClr val="accent1">
              <a:lumMod val="60000"/>
              <a:lumOff val="40000"/>
            </a:schemeClr>
          </a:solidFill>
          <a:ln w="15875">
            <a:gradFill flip="none" rotWithShape="1">
              <a:gsLst>
                <a:gs pos="0">
                  <a:schemeClr val="bg1"/>
                </a:gs>
                <a:gs pos="54000">
                  <a:schemeClr val="bg1">
                    <a:alpha val="9000"/>
                  </a:schemeClr>
                </a:gs>
                <a:gs pos="100000">
                  <a:schemeClr val="bg1"/>
                </a:gs>
              </a:gsLst>
              <a:lin ang="13500000" scaled="1"/>
              <a:tileRect/>
            </a:gradFill>
          </a:ln>
          <a:effectLst>
            <a:outerShdw blurRad="152400" dist="38100" dir="8100000" algn="tr" rotWithShape="0">
              <a:schemeClr val="accent1">
                <a:alpha val="38000"/>
              </a:schemeClr>
            </a:outerShdw>
          </a:effectLst>
        </p:spPr>
        <p:txBody>
          <a:bodyPr wrap="square" lIns="0" tIns="0" rIns="0" bIns="0" anchor="ctr">
            <a:noAutofit/>
          </a:bodyPr>
          <a:lstStyle/>
          <a:p>
            <a:pPr lvl="0" algn="ctr">
              <a:lnSpc>
                <a:spcPct val="130000"/>
              </a:lnSpc>
            </a:pPr>
            <a:r>
              <a:rPr lang="en-US" altLang="zh-CN" sz="2000" b="1" dirty="0">
                <a:solidFill>
                  <a:srgbClr val="FFFFFF"/>
                </a:solidFill>
                <a:latin typeface="+mn-lt"/>
                <a:ea typeface="+mn-ea"/>
                <a:cs typeface="+mn-ea"/>
                <a:sym typeface="+mn-lt"/>
              </a:rPr>
              <a:t>Market regulators &amp; policymakers</a:t>
            </a:r>
            <a:endParaRPr lang="en-US" altLang="zh-CN" sz="2000" b="1" dirty="0">
              <a:solidFill>
                <a:srgbClr val="FFFFFF"/>
              </a:solidFill>
              <a:latin typeface="+mn-lt"/>
              <a:ea typeface="+mn-ea"/>
              <a:cs typeface="+mn-ea"/>
              <a:sym typeface="+mn-lt"/>
            </a:endParaRPr>
          </a:p>
        </p:txBody>
      </p:sp>
      <p:sp>
        <p:nvSpPr>
          <p:cNvPr id="29" name="文本框 28"/>
          <p:cNvSpPr txBox="1"/>
          <p:nvPr>
            <p:custDataLst>
              <p:tags r:id="rId3"/>
            </p:custDataLst>
          </p:nvPr>
        </p:nvSpPr>
        <p:spPr>
          <a:xfrm>
            <a:off x="3988344" y="1740891"/>
            <a:ext cx="4013321" cy="957263"/>
          </a:xfrm>
          <a:prstGeom prst="chevron">
            <a:avLst>
              <a:gd name="adj" fmla="val 18400"/>
            </a:avLst>
          </a:prstGeom>
          <a:solidFill>
            <a:schemeClr val="accent1"/>
          </a:solidFill>
          <a:ln w="15875">
            <a:gradFill flip="none" rotWithShape="1">
              <a:gsLst>
                <a:gs pos="0">
                  <a:schemeClr val="bg1"/>
                </a:gs>
                <a:gs pos="54000">
                  <a:schemeClr val="bg1">
                    <a:alpha val="9000"/>
                  </a:schemeClr>
                </a:gs>
                <a:gs pos="100000">
                  <a:schemeClr val="bg1"/>
                </a:gs>
              </a:gsLst>
              <a:lin ang="13500000" scaled="1"/>
              <a:tileRect/>
            </a:gradFill>
          </a:ln>
          <a:effectLst>
            <a:outerShdw blurRad="152400" dist="38100" dir="8100000" algn="tr" rotWithShape="0">
              <a:schemeClr val="accent1">
                <a:alpha val="38000"/>
              </a:schemeClr>
            </a:outerShdw>
          </a:effectLst>
        </p:spPr>
        <p:txBody>
          <a:bodyPr wrap="square" lIns="0" tIns="0" rIns="0" bIns="0" anchor="ctr">
            <a:noAutofit/>
          </a:bodyPr>
          <a:lstStyle/>
          <a:p>
            <a:pPr algn="ctr"/>
            <a:r>
              <a:rPr lang="en-US" altLang="zh-CN" sz="2000" b="1" dirty="0">
                <a:solidFill>
                  <a:schemeClr val="bg1"/>
                </a:solidFill>
                <a:latin typeface="+mn-lt"/>
                <a:ea typeface="+mn-ea"/>
                <a:cs typeface="+mn-ea"/>
                <a:sym typeface="+mn-lt"/>
              </a:rPr>
              <a:t>Investors</a:t>
            </a:r>
            <a:endParaRPr lang="en-US" altLang="zh-CN" sz="2000" b="1" dirty="0">
              <a:solidFill>
                <a:schemeClr val="bg1"/>
              </a:solidFill>
              <a:latin typeface="+mn-lt"/>
              <a:ea typeface="+mn-ea"/>
              <a:cs typeface="+mn-ea"/>
              <a:sym typeface="+mn-lt"/>
            </a:endParaRPr>
          </a:p>
        </p:txBody>
      </p:sp>
      <p:sp>
        <p:nvSpPr>
          <p:cNvPr id="30" name="文本框 29"/>
          <p:cNvSpPr txBox="1"/>
          <p:nvPr>
            <p:custDataLst>
              <p:tags r:id="rId4"/>
            </p:custDataLst>
          </p:nvPr>
        </p:nvSpPr>
        <p:spPr>
          <a:xfrm>
            <a:off x="8037896" y="1722655"/>
            <a:ext cx="3605178" cy="975500"/>
          </a:xfrm>
          <a:prstGeom prst="chevron">
            <a:avLst>
              <a:gd name="adj" fmla="val 18400"/>
            </a:avLst>
          </a:prstGeom>
          <a:solidFill>
            <a:schemeClr val="accent1">
              <a:lumMod val="50000"/>
            </a:schemeClr>
          </a:solidFill>
          <a:ln w="15875">
            <a:gradFill flip="none" rotWithShape="1">
              <a:gsLst>
                <a:gs pos="0">
                  <a:schemeClr val="bg1"/>
                </a:gs>
                <a:gs pos="54000">
                  <a:schemeClr val="bg1">
                    <a:alpha val="9000"/>
                  </a:schemeClr>
                </a:gs>
                <a:gs pos="100000">
                  <a:schemeClr val="bg1"/>
                </a:gs>
              </a:gsLst>
              <a:lin ang="13500000" scaled="1"/>
              <a:tileRect/>
            </a:gradFill>
          </a:ln>
          <a:effectLst>
            <a:outerShdw blurRad="152400" dist="38100" dir="8100000" algn="tr" rotWithShape="0">
              <a:schemeClr val="accent1">
                <a:alpha val="38000"/>
              </a:schemeClr>
            </a:outerShdw>
          </a:effectLst>
        </p:spPr>
        <p:txBody>
          <a:bodyPr wrap="square" lIns="0" tIns="0" rIns="0" bIns="0" anchor="ctr">
            <a:noAutofit/>
          </a:bodyPr>
          <a:lstStyle/>
          <a:p>
            <a:pPr algn="ctr"/>
            <a:r>
              <a:rPr lang="en-US" altLang="zh-CN" sz="2000" b="1" dirty="0">
                <a:solidFill>
                  <a:schemeClr val="bg1"/>
                </a:solidFill>
                <a:latin typeface="+mn-lt"/>
                <a:ea typeface="+mn-ea"/>
                <a:cs typeface="+mn-ea"/>
                <a:sym typeface="+mn-lt"/>
              </a:rPr>
              <a:t>Producers</a:t>
            </a:r>
            <a:endParaRPr lang="en-US" altLang="zh-CN" sz="2000" b="1" dirty="0">
              <a:solidFill>
                <a:schemeClr val="bg1"/>
              </a:solidFill>
              <a:latin typeface="+mn-lt"/>
              <a:ea typeface="+mn-ea"/>
              <a:cs typeface="+mn-ea"/>
              <a:sym typeface="+mn-lt"/>
            </a:endParaRPr>
          </a:p>
        </p:txBody>
      </p:sp>
      <p:sp>
        <p:nvSpPr>
          <p:cNvPr id="34" name="îSlïdè"/>
          <p:cNvSpPr/>
          <p:nvPr>
            <p:custDataLst>
              <p:tags r:id="rId5"/>
            </p:custDataLst>
          </p:nvPr>
        </p:nvSpPr>
        <p:spPr>
          <a:xfrm>
            <a:off x="4686935" y="2769870"/>
            <a:ext cx="3133725" cy="2322484"/>
          </a:xfrm>
          <a:prstGeom prst="roundRect">
            <a:avLst>
              <a:gd name="adj" fmla="val 851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sz="1600">
              <a:solidFill>
                <a:schemeClr val="tx1"/>
              </a:solidFill>
              <a:cs typeface="+mn-ea"/>
              <a:sym typeface="+mn-lt"/>
            </a:endParaRPr>
          </a:p>
        </p:txBody>
      </p:sp>
      <p:sp>
        <p:nvSpPr>
          <p:cNvPr id="38" name="îSlïdè"/>
          <p:cNvSpPr/>
          <p:nvPr>
            <p:custDataLst>
              <p:tags r:id="rId6"/>
            </p:custDataLst>
          </p:nvPr>
        </p:nvSpPr>
        <p:spPr>
          <a:xfrm>
            <a:off x="8471535" y="2700020"/>
            <a:ext cx="2802255" cy="2392334"/>
          </a:xfrm>
          <a:prstGeom prst="roundRect">
            <a:avLst>
              <a:gd name="adj" fmla="val 851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sz="1600">
              <a:solidFill>
                <a:schemeClr val="tx1"/>
              </a:solidFill>
              <a:cs typeface="+mn-ea"/>
              <a:sym typeface="+mn-lt"/>
            </a:endParaRPr>
          </a:p>
        </p:txBody>
      </p:sp>
      <p:sp>
        <p:nvSpPr>
          <p:cNvPr id="40" name="íṡļîḋê"/>
          <p:cNvSpPr txBox="1"/>
          <p:nvPr>
            <p:custDataLst>
              <p:tags r:id="rId7"/>
            </p:custDataLst>
          </p:nvPr>
        </p:nvSpPr>
        <p:spPr>
          <a:xfrm>
            <a:off x="8566385" y="2993876"/>
            <a:ext cx="2607138" cy="1933575"/>
          </a:xfrm>
          <a:prstGeom prst="rect">
            <a:avLst/>
          </a:prstGeom>
          <a:noFill/>
          <a:ln>
            <a:noFill/>
          </a:ln>
        </p:spPr>
        <p:txBody>
          <a:bodyPr wrap="square" lIns="91440" tIns="45720" rIns="91440" bIns="45720" anchor="t" anchorCtr="0"/>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buClrTx/>
              <a:buSzTx/>
              <a:buFontTx/>
            </a:pPr>
            <a:r>
              <a:rPr lang="en-US" altLang="zh-CN" b="1" dirty="0">
                <a:latin typeface="+mn-lt"/>
                <a:ea typeface="+mn-ea"/>
                <a:cs typeface="+mn-ea"/>
                <a:sym typeface="+mn-lt"/>
              </a:rPr>
              <a:t>Based on the driving factors, </a:t>
            </a:r>
            <a:endParaRPr lang="en-US" altLang="zh-CN" b="1" dirty="0">
              <a:latin typeface="+mn-lt"/>
              <a:ea typeface="+mn-ea"/>
              <a:cs typeface="+mn-ea"/>
              <a:sym typeface="+mn-lt"/>
            </a:endParaRPr>
          </a:p>
          <a:p>
            <a:pPr algn="ctr">
              <a:buClrTx/>
              <a:buSzTx/>
              <a:buFontTx/>
            </a:pPr>
            <a:r>
              <a:rPr lang="en-US" altLang="zh-CN" b="1" dirty="0">
                <a:latin typeface="+mn-lt"/>
                <a:ea typeface="+mn-ea"/>
                <a:cs typeface="+mn-ea"/>
                <a:sym typeface="+mn-lt"/>
              </a:rPr>
              <a:t>anticipate the extent of impact,</a:t>
            </a:r>
            <a:endParaRPr lang="en-US" altLang="zh-CN" b="1" dirty="0">
              <a:latin typeface="+mn-lt"/>
              <a:ea typeface="+mn-ea"/>
              <a:cs typeface="+mn-ea"/>
              <a:sym typeface="+mn-lt"/>
            </a:endParaRPr>
          </a:p>
          <a:p>
            <a:pPr algn="ctr">
              <a:buClrTx/>
              <a:buSzTx/>
              <a:buFontTx/>
            </a:pPr>
            <a:r>
              <a:rPr lang="en-US" altLang="zh-CN" b="1" dirty="0">
                <a:latin typeface="+mn-lt"/>
                <a:ea typeface="+mn-ea"/>
                <a:cs typeface="+mn-ea"/>
                <a:sym typeface="+mn-lt"/>
              </a:rPr>
              <a:t>proactively develop contingency plans</a:t>
            </a:r>
            <a:endParaRPr lang="en-US" altLang="zh-CN" b="1" dirty="0">
              <a:latin typeface="+mn-lt"/>
              <a:ea typeface="+mn-ea"/>
              <a:cs typeface="+mn-ea"/>
              <a:sym typeface="+mn-lt"/>
            </a:endParaRPr>
          </a:p>
        </p:txBody>
      </p:sp>
      <p:sp>
        <p:nvSpPr>
          <p:cNvPr id="45" name="右箭头 31"/>
          <p:cNvSpPr/>
          <p:nvPr>
            <p:custDataLst>
              <p:tags r:id="rId8"/>
            </p:custDataLst>
          </p:nvPr>
        </p:nvSpPr>
        <p:spPr>
          <a:xfrm rot="16200000">
            <a:off x="1746250" y="5207771"/>
            <a:ext cx="67119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cs typeface="+mn-ea"/>
              <a:sym typeface="+mn-lt"/>
            </a:endParaRPr>
          </a:p>
        </p:txBody>
      </p:sp>
      <p:sp>
        <p:nvSpPr>
          <p:cNvPr id="12" name="íśļïḍè"/>
          <p:cNvSpPr/>
          <p:nvPr>
            <p:custDataLst>
              <p:tags r:id="rId9"/>
            </p:custDataLst>
          </p:nvPr>
        </p:nvSpPr>
        <p:spPr>
          <a:xfrm>
            <a:off x="4852545" y="2866852"/>
            <a:ext cx="2889610" cy="212852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r>
              <a:rPr lang="en-US" altLang="zh-CN" b="1" dirty="0">
                <a:solidFill>
                  <a:schemeClr val="tx1"/>
                </a:solidFill>
                <a:cs typeface="+mn-ea"/>
              </a:rPr>
              <a:t>Consider the characteristics of the event comprehensively, rather than blindly speculating when an extreme event occurs</a:t>
            </a:r>
            <a:endParaRPr lang="en-US" altLang="zh-CN" b="1" dirty="0">
              <a:solidFill>
                <a:schemeClr val="tx1"/>
              </a:solidFill>
              <a:cs typeface="+mn-ea"/>
              <a:sym typeface="+mn-lt"/>
            </a:endParaRPr>
          </a:p>
        </p:txBody>
      </p:sp>
      <p:sp>
        <p:nvSpPr>
          <p:cNvPr id="31" name="íśļïḍè"/>
          <p:cNvSpPr/>
          <p:nvPr>
            <p:custDataLst>
              <p:tags r:id="rId10"/>
            </p:custDataLst>
          </p:nvPr>
        </p:nvSpPr>
        <p:spPr>
          <a:xfrm>
            <a:off x="828335" y="2924464"/>
            <a:ext cx="2661935" cy="2128520"/>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r>
              <a:rPr lang="en-US" altLang="zh-CN" b="1" dirty="0">
                <a:solidFill>
                  <a:schemeClr val="tx1"/>
                </a:solidFill>
                <a:cs typeface="+mn-ea"/>
                <a:sym typeface="+mn-lt"/>
              </a:rPr>
              <a:t>make managing the risks of extreme climate events a new focus in natural gas market price regulation</a:t>
            </a:r>
            <a:endParaRPr lang="en-US" altLang="zh-CN" b="1" dirty="0">
              <a:solidFill>
                <a:schemeClr val="tx1"/>
              </a:solidFill>
              <a:cs typeface="+mn-ea"/>
              <a:sym typeface="+mn-lt"/>
            </a:endParaRPr>
          </a:p>
        </p:txBody>
      </p:sp>
      <p:sp>
        <p:nvSpPr>
          <p:cNvPr id="102" name="文本框 101"/>
          <p:cNvSpPr txBox="1"/>
          <p:nvPr/>
        </p:nvSpPr>
        <p:spPr>
          <a:xfrm>
            <a:off x="802725" y="5850563"/>
            <a:ext cx="2802890" cy="645160"/>
          </a:xfrm>
          <a:prstGeom prst="rect">
            <a:avLst/>
          </a:prstGeom>
          <a:noFill/>
          <a:ln w="9525">
            <a:noFill/>
          </a:ln>
        </p:spPr>
        <p:txBody>
          <a:bodyPr wrap="square">
            <a:spAutoFit/>
          </a:bodyPr>
          <a:lstStyle/>
          <a:p>
            <a:pPr algn="ctr"/>
            <a:r>
              <a:rPr lang="en-US" altLang="zh-CN" sz="1800" b="1" dirty="0">
                <a:solidFill>
                  <a:srgbClr val="333399"/>
                </a:solidFill>
                <a:latin typeface="+mn-lt"/>
                <a:ea typeface="+mn-ea"/>
                <a:cs typeface="+mn-ea"/>
                <a:sym typeface="+mn-lt"/>
              </a:rPr>
              <a:t>Significant </a:t>
            </a:r>
            <a:r>
              <a:rPr lang="en-US" altLang="zh-CN" sz="1800" b="1" dirty="0">
                <a:solidFill>
                  <a:srgbClr val="333399"/>
                </a:solidFill>
                <a:latin typeface="+mn-lt"/>
                <a:ea typeface="+mn-ea"/>
                <a:cs typeface="+mn-ea"/>
              </a:rPr>
              <a:t>impact</a:t>
            </a:r>
            <a:endParaRPr lang="en-US" altLang="zh-CN" sz="1800" b="1" dirty="0">
              <a:solidFill>
                <a:srgbClr val="333399"/>
              </a:solidFill>
              <a:latin typeface="+mn-lt"/>
              <a:ea typeface="+mn-ea"/>
              <a:cs typeface="+mn-ea"/>
            </a:endParaRPr>
          </a:p>
          <a:p>
            <a:pPr algn="ctr"/>
            <a:r>
              <a:rPr lang="en-US" altLang="zh-CN" sz="1800" b="1" dirty="0">
                <a:solidFill>
                  <a:srgbClr val="333399"/>
                </a:solidFill>
                <a:latin typeface="+mn-lt"/>
                <a:ea typeface="+mn-ea"/>
                <a:cs typeface="+mn-ea"/>
              </a:rPr>
              <a:t>intensifies over time</a:t>
            </a:r>
            <a:endParaRPr lang="en-US" altLang="zh-CN" sz="1800" b="1" dirty="0">
              <a:solidFill>
                <a:srgbClr val="333399"/>
              </a:solidFill>
              <a:latin typeface="+mn-lt"/>
              <a:ea typeface="+mn-ea"/>
              <a:cs typeface="+mn-ea"/>
              <a:sym typeface="+mn-lt"/>
            </a:endParaRPr>
          </a:p>
        </p:txBody>
      </p:sp>
      <p:sp>
        <p:nvSpPr>
          <p:cNvPr id="35" name="文本框 34"/>
          <p:cNvSpPr txBox="1"/>
          <p:nvPr>
            <p:custDataLst>
              <p:tags r:id="rId11"/>
            </p:custDataLst>
          </p:nvPr>
        </p:nvSpPr>
        <p:spPr>
          <a:xfrm>
            <a:off x="5145253" y="5785939"/>
            <a:ext cx="2217088" cy="922020"/>
          </a:xfrm>
          <a:prstGeom prst="rect">
            <a:avLst/>
          </a:prstGeom>
          <a:noFill/>
          <a:ln w="9525">
            <a:noFill/>
          </a:ln>
        </p:spPr>
        <p:txBody>
          <a:bodyPr wrap="square">
            <a:spAutoFit/>
          </a:bodyPr>
          <a:lstStyle/>
          <a:p>
            <a:pPr algn="ctr">
              <a:buClrTx/>
              <a:buSzTx/>
              <a:buFontTx/>
            </a:pPr>
            <a:r>
              <a:rPr lang="en-US" altLang="zh-CN" sz="1800" b="1" dirty="0">
                <a:solidFill>
                  <a:srgbClr val="333399"/>
                </a:solidFill>
                <a:latin typeface="+mn-lt"/>
                <a:ea typeface="+mn-ea"/>
                <a:cs typeface="+mn-ea"/>
                <a:sym typeface="+mn-lt"/>
              </a:rPr>
              <a:t>Heterogeneity in the impact of the event</a:t>
            </a:r>
            <a:endParaRPr lang="en-US" altLang="zh-CN" sz="1800" b="1" dirty="0">
              <a:solidFill>
                <a:srgbClr val="333399"/>
              </a:solidFill>
              <a:latin typeface="+mn-lt"/>
              <a:ea typeface="+mn-ea"/>
              <a:cs typeface="+mn-ea"/>
              <a:sym typeface="+mn-lt"/>
            </a:endParaRPr>
          </a:p>
        </p:txBody>
      </p:sp>
      <p:sp>
        <p:nvSpPr>
          <p:cNvPr id="37" name="文本框 36"/>
          <p:cNvSpPr txBox="1"/>
          <p:nvPr/>
        </p:nvSpPr>
        <p:spPr>
          <a:xfrm>
            <a:off x="8723179" y="5858023"/>
            <a:ext cx="2802890" cy="645160"/>
          </a:xfrm>
          <a:prstGeom prst="rect">
            <a:avLst/>
          </a:prstGeom>
          <a:noFill/>
          <a:ln w="9525">
            <a:noFill/>
          </a:ln>
        </p:spPr>
        <p:txBody>
          <a:bodyPr wrap="square">
            <a:spAutoFit/>
          </a:bodyPr>
          <a:lstStyle/>
          <a:p>
            <a:pPr algn="ctr">
              <a:buClrTx/>
              <a:buSzTx/>
              <a:buFontTx/>
            </a:pPr>
            <a:r>
              <a:rPr lang="en-US" altLang="zh-CN" sz="1800" b="1" dirty="0">
                <a:solidFill>
                  <a:srgbClr val="333399"/>
                </a:solidFill>
                <a:latin typeface="+mn-lt"/>
                <a:ea typeface="+mn-ea"/>
                <a:cs typeface="+mn-ea"/>
                <a:sym typeface="+mn-lt"/>
              </a:rPr>
              <a:t>Identified the driving factors</a:t>
            </a:r>
            <a:endParaRPr lang="en-US" altLang="zh-CN" sz="1800" b="1" dirty="0">
              <a:solidFill>
                <a:srgbClr val="333399"/>
              </a:solidFill>
              <a:latin typeface="+mn-lt"/>
              <a:ea typeface="+mn-ea"/>
              <a:cs typeface="+mn-ea"/>
              <a:sym typeface="+mn-lt"/>
            </a:endParaRPr>
          </a:p>
        </p:txBody>
      </p:sp>
      <p:sp>
        <p:nvSpPr>
          <p:cNvPr id="7" name="右箭头 31"/>
          <p:cNvSpPr/>
          <p:nvPr>
            <p:custDataLst>
              <p:tags r:id="rId12"/>
            </p:custDataLst>
          </p:nvPr>
        </p:nvSpPr>
        <p:spPr>
          <a:xfrm rot="16200000">
            <a:off x="5833342" y="5205289"/>
            <a:ext cx="67119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cs typeface="+mn-ea"/>
              <a:sym typeface="+mn-lt"/>
            </a:endParaRPr>
          </a:p>
        </p:txBody>
      </p:sp>
      <p:sp>
        <p:nvSpPr>
          <p:cNvPr id="9" name="右箭头 31"/>
          <p:cNvSpPr/>
          <p:nvPr>
            <p:custDataLst>
              <p:tags r:id="rId13"/>
            </p:custDataLst>
          </p:nvPr>
        </p:nvSpPr>
        <p:spPr>
          <a:xfrm rot="16200000">
            <a:off x="9677864" y="5249198"/>
            <a:ext cx="67119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600">
              <a:cs typeface="+mn-ea"/>
              <a:sym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8681" y="649287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B814365-6E4F-0B40-9623-132DA1E8EF3D}" type="slidenum">
              <a:rPr kumimoji="0" lang="zh-CN" altLang="en-US" sz="1200" b="0" i="0" u="none" strike="noStrike" kern="1200" cap="none" spc="0" normalizeH="0" baseline="0" noProof="0" smtClean="0">
                <a:ln>
                  <a:noFill/>
                </a:ln>
                <a:solidFill>
                  <a:prstClr val="black"/>
                </a:solidFill>
                <a:effectLst/>
                <a:uLnTx/>
                <a:uFillTx/>
                <a:latin typeface="+mn-lt"/>
                <a:cs typeface="+mn-ea"/>
                <a:sym typeface="+mn-lt"/>
              </a:rPr>
            </a:fld>
            <a:endParaRPr kumimoji="0" lang="zh-CN" altLang="en-US" sz="1200" b="0" i="0" u="none" strike="noStrike" kern="1200" cap="none" spc="0" normalizeH="0" baseline="0" noProof="0" dirty="0">
              <a:ln>
                <a:noFill/>
              </a:ln>
              <a:solidFill>
                <a:prstClr val="black"/>
              </a:solidFill>
              <a:effectLst/>
              <a:uLnTx/>
              <a:uFillTx/>
              <a:latin typeface="+mn-lt"/>
              <a:cs typeface="+mn-ea"/>
              <a:sym typeface="+mn-lt"/>
            </a:endParaRPr>
          </a:p>
        </p:txBody>
      </p:sp>
      <p:sp>
        <p:nvSpPr>
          <p:cNvPr id="6" name="文本框 5"/>
          <p:cNvSpPr txBox="1"/>
          <p:nvPr/>
        </p:nvSpPr>
        <p:spPr>
          <a:xfrm>
            <a:off x="675640" y="2767965"/>
            <a:ext cx="5101590" cy="1753235"/>
          </a:xfrm>
          <a:prstGeom prst="rect">
            <a:avLst/>
          </a:prstGeom>
          <a:noFill/>
          <a:ln>
            <a:noFill/>
          </a:ln>
        </p:spPr>
        <p:txBody>
          <a:bodyPr vert="horz" wrap="square" lIns="91440" tIns="45720" rIns="91440" bIns="45720" numCol="1" anchor="t" anchorCtr="0" compatLnSpc="1">
            <a:spAutoFit/>
          </a:bodyPr>
          <a:lstStyle/>
          <a:p>
            <a:pPr marL="0" marR="0" lvl="0" indent="0" algn="l" defTabSz="914400" rtl="0" eaLnBrk="1" fontAlgn="auto" latinLnBrk="0" hangingPunct="1">
              <a:lnSpc>
                <a:spcPct val="100000"/>
              </a:lnSpc>
              <a:spcBef>
                <a:spcPts val="500"/>
              </a:spcBef>
              <a:spcAft>
                <a:spcPts val="0"/>
              </a:spcAft>
              <a:buClrTx/>
              <a:buSzTx/>
              <a:buFont typeface="Wingdings" panose="05000000000000000000" charset="0"/>
              <a:buNone/>
              <a:defRPr/>
            </a:pPr>
            <a:r>
              <a:rPr kumimoji="0" sz="2000" b="0" i="0" u="none" strike="noStrike" kern="1200" cap="none" spc="0" normalizeH="0" baseline="0" noProof="0" dirty="0">
                <a:ln>
                  <a:noFill/>
                </a:ln>
                <a:solidFill>
                  <a:prstClr val="black"/>
                </a:solidFill>
                <a:effectLst/>
                <a:uLnTx/>
                <a:uFillTx/>
                <a:latin typeface="+mn-lt"/>
                <a:ea typeface="+mn-ea"/>
                <a:cs typeface="+mn-ea"/>
                <a:sym typeface="+mn-lt"/>
              </a:rPr>
              <a:t>In February 2021, the U.S. was hit by a once-in-a-century extreme cold snap, which dropped natural gas production in Texas by </a:t>
            </a:r>
            <a:r>
              <a:rPr kumimoji="0" lang="zh-CN" altLang="en-US" sz="2400" b="1" noProof="0" dirty="0">
                <a:ln>
                  <a:noFill/>
                </a:ln>
                <a:solidFill>
                  <a:srgbClr val="333399"/>
                </a:solidFill>
                <a:effectLst/>
                <a:uLnTx/>
                <a:uFillTx/>
                <a:latin typeface="+mn-lt"/>
                <a:ea typeface="+mn-ea"/>
                <a:cs typeface="+mn-ea"/>
                <a:sym typeface="+mn-lt"/>
              </a:rPr>
              <a:t>65%</a:t>
            </a:r>
            <a:r>
              <a:rPr kumimoji="0" lang="en-US" altLang="zh-CN" sz="2400" b="1" noProof="0" dirty="0">
                <a:ln>
                  <a:noFill/>
                </a:ln>
                <a:solidFill>
                  <a:srgbClr val="333399"/>
                </a:solidFill>
                <a:effectLst/>
                <a:uLnTx/>
                <a:uFillTx/>
                <a:latin typeface="+mn-lt"/>
                <a:ea typeface="+mn-ea"/>
                <a:cs typeface="+mn-ea"/>
                <a:sym typeface="+mn-lt"/>
              </a:rPr>
              <a:t> </a:t>
            </a:r>
            <a:r>
              <a:rPr kumimoji="0" sz="2000" b="0" i="0" u="none" strike="noStrike" kern="1200" cap="none" spc="0" normalizeH="0" baseline="0" noProof="0" dirty="0">
                <a:ln>
                  <a:noFill/>
                </a:ln>
                <a:solidFill>
                  <a:prstClr val="black"/>
                </a:solidFill>
                <a:effectLst/>
                <a:uLnTx/>
                <a:uFillTx/>
                <a:latin typeface="+mn-lt"/>
                <a:ea typeface="+mn-ea"/>
                <a:cs typeface="+mn-ea"/>
                <a:sym typeface="+mn-lt"/>
              </a:rPr>
              <a:t> and increased the spot price of natural gas nearly</a:t>
            </a:r>
            <a:r>
              <a:rPr kumimoji="0" sz="2400" b="1" i="0" u="none" strike="noStrike" kern="1200" cap="none" spc="0" normalizeH="0" baseline="0" noProof="0" dirty="0">
                <a:ln>
                  <a:noFill/>
                </a:ln>
                <a:solidFill>
                  <a:srgbClr val="333399"/>
                </a:solidFill>
                <a:effectLst/>
                <a:uLnTx/>
                <a:uFillTx/>
                <a:latin typeface="+mn-lt"/>
                <a:ea typeface="+mn-ea"/>
                <a:cs typeface="+mn-ea"/>
                <a:sym typeface="+mn-lt"/>
              </a:rPr>
              <a:t> tenfold</a:t>
            </a:r>
            <a:r>
              <a:rPr kumimoji="0" sz="2000" b="0" i="0" u="none" strike="noStrike" kern="1200" cap="none" spc="0" normalizeH="0" baseline="0" noProof="0" dirty="0">
                <a:ln>
                  <a:noFill/>
                </a:ln>
                <a:solidFill>
                  <a:prstClr val="black"/>
                </a:solidFill>
                <a:effectLst/>
                <a:uLnTx/>
                <a:uFillTx/>
                <a:latin typeface="+mn-lt"/>
                <a:ea typeface="+mn-ea"/>
                <a:cs typeface="+mn-ea"/>
                <a:sym typeface="+mn-lt"/>
              </a:rPr>
              <a:t>.</a:t>
            </a:r>
            <a:endParaRPr kumimoji="0" sz="2000" b="0" i="0" u="none" strike="noStrike" kern="1200" cap="none" spc="0" normalizeH="0" baseline="0" noProof="0" dirty="0">
              <a:ln>
                <a:noFill/>
              </a:ln>
              <a:solidFill>
                <a:prstClr val="black"/>
              </a:solidFill>
              <a:effectLst/>
              <a:uLnTx/>
              <a:uFillTx/>
              <a:latin typeface="+mn-lt"/>
              <a:ea typeface="+mn-ea"/>
              <a:cs typeface="+mn-ea"/>
              <a:sym typeface="+mn-lt"/>
            </a:endParaRPr>
          </a:p>
        </p:txBody>
      </p:sp>
      <p:sp>
        <p:nvSpPr>
          <p:cNvPr id="8" name="文本框 7"/>
          <p:cNvSpPr txBox="1"/>
          <p:nvPr/>
        </p:nvSpPr>
        <p:spPr>
          <a:xfrm>
            <a:off x="6881495" y="2767965"/>
            <a:ext cx="5105400" cy="1876425"/>
          </a:xfrm>
          <a:prstGeom prst="rect">
            <a:avLst/>
          </a:prstGeom>
          <a:noFill/>
          <a:ln>
            <a:noFill/>
          </a:ln>
        </p:spPr>
        <p:txBody>
          <a:bodyPr vert="horz" wrap="square" lIns="91440" tIns="45720" rIns="91440" bIns="45720" numCol="1" anchor="t" anchorCtr="0" compatLnSpc="1">
            <a:spAutoFit/>
          </a:bodyPr>
          <a:lstStyle/>
          <a:p>
            <a:pPr marL="0" marR="0" lvl="0" indent="0" algn="l" defTabSz="914400" rtl="0" eaLnBrk="1" fontAlgn="auto" latinLnBrk="0" hangingPunct="1">
              <a:lnSpc>
                <a:spcPct val="100000"/>
              </a:lnSpc>
              <a:spcBef>
                <a:spcPts val="500"/>
              </a:spcBef>
              <a:spcAft>
                <a:spcPts val="0"/>
              </a:spcAft>
              <a:buClrTx/>
              <a:buSzTx/>
              <a:buFontTx/>
              <a:buNone/>
              <a:defRPr/>
            </a:pPr>
            <a:r>
              <a:rPr kumimoji="0" sz="2000" b="0" i="0" u="none" strike="noStrike" kern="1200" cap="none" spc="0" normalizeH="0" baseline="0" noProof="0" dirty="0">
                <a:ln>
                  <a:noFill/>
                </a:ln>
                <a:solidFill>
                  <a:prstClr val="black"/>
                </a:solidFill>
                <a:effectLst/>
                <a:uLnTx/>
                <a:uFillTx/>
                <a:latin typeface="+mn-lt"/>
                <a:ea typeface="+mn-ea"/>
                <a:cs typeface="+mn-ea"/>
                <a:sym typeface="+mn-lt"/>
              </a:rPr>
              <a:t>In August, Hurricane Ida caused natural gas production to decline again, reducing production by </a:t>
            </a:r>
            <a:r>
              <a:rPr kumimoji="0" lang="zh-CN" altLang="en-US" sz="2400" b="1" i="0" u="none" strike="noStrike" kern="1200" cap="none" spc="0" normalizeH="0" baseline="0" noProof="0" dirty="0">
                <a:ln>
                  <a:noFill/>
                </a:ln>
                <a:solidFill>
                  <a:srgbClr val="333399"/>
                </a:solidFill>
                <a:effectLst/>
                <a:uLnTx/>
                <a:uFillTx/>
                <a:latin typeface="+mn-lt"/>
                <a:ea typeface="+mn-ea"/>
                <a:cs typeface="+mn-ea"/>
                <a:sym typeface="+mn-lt"/>
              </a:rPr>
              <a:t>56.0%</a:t>
            </a:r>
            <a:r>
              <a:rPr kumimoji="0" lang="zh-CN" altLang="en-US" sz="3200" b="1" i="0" u="none" strike="noStrike" kern="1200" cap="none" spc="0" normalizeH="0" baseline="0" noProof="0" dirty="0">
                <a:ln>
                  <a:noFill/>
                </a:ln>
                <a:solidFill>
                  <a:srgbClr val="333399"/>
                </a:solidFill>
                <a:effectLst/>
                <a:uLnTx/>
                <a:uFillTx/>
                <a:latin typeface="+mn-lt"/>
                <a:ea typeface="+mn-ea"/>
                <a:cs typeface="+mn-ea"/>
                <a:sym typeface="+mn-lt"/>
              </a:rPr>
              <a:t> </a:t>
            </a:r>
            <a:r>
              <a:rPr kumimoji="0" sz="2000" b="0" i="0" u="none" strike="noStrike" kern="1200" cap="none" spc="0" normalizeH="0" baseline="0" noProof="0" dirty="0">
                <a:ln>
                  <a:noFill/>
                </a:ln>
                <a:solidFill>
                  <a:prstClr val="black"/>
                </a:solidFill>
                <a:effectLst/>
                <a:uLnTx/>
                <a:uFillTx/>
                <a:latin typeface="+mn-lt"/>
                <a:ea typeface="+mn-ea"/>
                <a:cs typeface="+mn-ea"/>
                <a:sym typeface="+mn-lt"/>
              </a:rPr>
              <a:t>of total U.S. production over the same period and driving natural gas prices </a:t>
            </a:r>
            <a:r>
              <a:rPr kumimoji="0" sz="2400" b="1" i="0" u="none" strike="noStrike" kern="1200" cap="none" spc="0" normalizeH="0" baseline="0" noProof="0" dirty="0">
                <a:ln>
                  <a:noFill/>
                </a:ln>
                <a:solidFill>
                  <a:srgbClr val="333399"/>
                </a:solidFill>
                <a:effectLst/>
                <a:uLnTx/>
                <a:uFillTx/>
                <a:latin typeface="+mn-lt"/>
                <a:ea typeface="+mn-ea"/>
                <a:cs typeface="+mn-ea"/>
                <a:sym typeface="+mn-lt"/>
              </a:rPr>
              <a:t>higher</a:t>
            </a:r>
            <a:r>
              <a:rPr kumimoji="0" sz="2000" b="0" i="0" u="none" strike="noStrike" kern="1200" cap="none" spc="0" normalizeH="0" baseline="0" noProof="0" dirty="0">
                <a:ln>
                  <a:noFill/>
                </a:ln>
                <a:solidFill>
                  <a:prstClr val="black"/>
                </a:solidFill>
                <a:effectLst/>
                <a:uLnTx/>
                <a:uFillTx/>
                <a:latin typeface="+mn-lt"/>
                <a:ea typeface="+mn-ea"/>
                <a:cs typeface="+mn-ea"/>
                <a:sym typeface="+mn-lt"/>
              </a:rPr>
              <a:t>.</a:t>
            </a:r>
            <a:endParaRPr kumimoji="0" sz="2000" b="0" i="0" u="none" strike="noStrike" kern="1200" cap="none" spc="0" normalizeH="0" baseline="0" noProof="0" dirty="0">
              <a:ln>
                <a:noFill/>
              </a:ln>
              <a:solidFill>
                <a:prstClr val="black"/>
              </a:solidFill>
              <a:effectLst/>
              <a:uLnTx/>
              <a:uFillTx/>
              <a:latin typeface="+mn-lt"/>
              <a:ea typeface="+mn-ea"/>
              <a:cs typeface="+mn-ea"/>
              <a:sym typeface="+mn-lt"/>
            </a:endParaRPr>
          </a:p>
        </p:txBody>
      </p:sp>
      <p:sp>
        <p:nvSpPr>
          <p:cNvPr id="9" name="文本框 8"/>
          <p:cNvSpPr txBox="1"/>
          <p:nvPr/>
        </p:nvSpPr>
        <p:spPr>
          <a:xfrm>
            <a:off x="1052830" y="4481195"/>
            <a:ext cx="1285240" cy="743986"/>
          </a:xfrm>
          <a:prstGeom prst="rect">
            <a:avLst/>
          </a:prstGeom>
          <a:noFill/>
          <a:ln>
            <a:noFill/>
          </a:ln>
        </p:spPr>
        <p:txBody>
          <a:bodyPr vert="horz" wrap="square" lIns="91440" tIns="45720" rIns="91440" bIns="45720" numCol="1" anchor="t" anchorCtr="0" compatLnSpc="1">
            <a:spAutoFit/>
          </a:bodyPr>
          <a:lstStyle/>
          <a:p>
            <a:pPr marL="0" marR="0" lvl="0" indent="0" algn="just" defTabSz="914400" rtl="0" eaLnBrk="1" fontAlgn="auto" latinLnBrk="0" hangingPunct="1">
              <a:lnSpc>
                <a:spcPct val="150000"/>
              </a:lnSpc>
              <a:spcBef>
                <a:spcPts val="1000"/>
              </a:spcBef>
              <a:spcAft>
                <a:spcPts val="500"/>
              </a:spcAft>
              <a:buClrTx/>
              <a:buSzTx/>
              <a:buFontTx/>
              <a:buNone/>
              <a:defRPr/>
            </a:pPr>
            <a:r>
              <a:rPr kumimoji="0" lang="zh-CN" altLang="en-US" sz="3200" b="1" i="0" u="none" strike="noStrike" kern="1200" cap="none" spc="0" normalizeH="0" baseline="0" noProof="0" dirty="0">
                <a:ln>
                  <a:noFill/>
                </a:ln>
                <a:solidFill>
                  <a:srgbClr val="333399"/>
                </a:solidFill>
                <a:effectLst/>
                <a:uLnTx/>
                <a:uFillTx/>
                <a:latin typeface="+mn-lt"/>
                <a:ea typeface="+mn-ea"/>
                <a:cs typeface="+mn-ea"/>
                <a:sym typeface="+mn-lt"/>
              </a:rPr>
              <a:t>-65%</a:t>
            </a:r>
            <a:endParaRPr kumimoji="0" lang="zh-CN" altLang="en-US" sz="3200" b="1" i="0" u="none" strike="noStrike" kern="1200" cap="none" spc="0" normalizeH="0" baseline="0" noProof="0" dirty="0">
              <a:ln>
                <a:noFill/>
              </a:ln>
              <a:solidFill>
                <a:srgbClr val="333399"/>
              </a:solidFill>
              <a:effectLst/>
              <a:uLnTx/>
              <a:uFillTx/>
              <a:latin typeface="+mn-lt"/>
              <a:ea typeface="+mn-ea"/>
              <a:cs typeface="+mn-ea"/>
              <a:sym typeface="+mn-lt"/>
            </a:endParaRPr>
          </a:p>
        </p:txBody>
      </p:sp>
      <p:sp>
        <p:nvSpPr>
          <p:cNvPr id="12" name="文本框 11"/>
          <p:cNvSpPr txBox="1"/>
          <p:nvPr/>
        </p:nvSpPr>
        <p:spPr>
          <a:xfrm>
            <a:off x="7254240" y="4644390"/>
            <a:ext cx="1737995" cy="829945"/>
          </a:xfrm>
          <a:prstGeom prst="rect">
            <a:avLst/>
          </a:prstGeom>
          <a:noFill/>
          <a:ln>
            <a:noFill/>
          </a:ln>
        </p:spPr>
        <p:txBody>
          <a:bodyPr vert="horz" wrap="square" lIns="91440" tIns="45720" rIns="91440" bIns="45720" numCol="1" anchor="t" anchorCtr="0" compatLnSpc="1">
            <a:spAutoFit/>
          </a:bodyPr>
          <a:lstStyle/>
          <a:p>
            <a:pPr marL="0" marR="0" lvl="0" indent="0" algn="just" defTabSz="914400" rtl="0" eaLnBrk="1" fontAlgn="auto" latinLnBrk="0" hangingPunct="1">
              <a:lnSpc>
                <a:spcPct val="150000"/>
              </a:lnSpc>
              <a:spcBef>
                <a:spcPts val="1000"/>
              </a:spcBef>
              <a:spcAft>
                <a:spcPts val="500"/>
              </a:spcAft>
              <a:buClrTx/>
              <a:buSzTx/>
              <a:buFontTx/>
              <a:buNone/>
              <a:defRPr/>
            </a:pPr>
            <a:r>
              <a:rPr kumimoji="0" lang="zh-CN" altLang="en-US" sz="3200" b="1" i="0" u="none" strike="noStrike" kern="1200" cap="none" spc="0" normalizeH="0" baseline="0" noProof="0" dirty="0">
                <a:ln>
                  <a:noFill/>
                </a:ln>
                <a:solidFill>
                  <a:srgbClr val="333399"/>
                </a:solidFill>
                <a:effectLst/>
                <a:uLnTx/>
                <a:uFillTx/>
                <a:latin typeface="+mn-lt"/>
                <a:ea typeface="+mn-ea"/>
                <a:cs typeface="+mn-ea"/>
                <a:sym typeface="+mn-lt"/>
              </a:rPr>
              <a:t>-5</a:t>
            </a:r>
            <a:r>
              <a:rPr kumimoji="0" lang="en-US" altLang="zh-CN" sz="3200" b="1" i="0" u="none" strike="noStrike" kern="1200" cap="none" spc="0" normalizeH="0" baseline="0" noProof="0" dirty="0">
                <a:ln>
                  <a:noFill/>
                </a:ln>
                <a:solidFill>
                  <a:srgbClr val="333399"/>
                </a:solidFill>
                <a:effectLst/>
                <a:uLnTx/>
                <a:uFillTx/>
                <a:latin typeface="+mn-lt"/>
                <a:ea typeface="+mn-ea"/>
                <a:cs typeface="+mn-ea"/>
                <a:sym typeface="+mn-lt"/>
              </a:rPr>
              <a:t>6</a:t>
            </a:r>
            <a:r>
              <a:rPr kumimoji="0" lang="zh-CN" altLang="en-US" sz="3200" b="1" i="0" u="none" strike="noStrike" kern="1200" cap="none" spc="0" normalizeH="0" baseline="0" noProof="0" dirty="0">
                <a:ln>
                  <a:noFill/>
                </a:ln>
                <a:solidFill>
                  <a:srgbClr val="333399"/>
                </a:solidFill>
                <a:effectLst/>
                <a:uLnTx/>
                <a:uFillTx/>
                <a:latin typeface="+mn-lt"/>
                <a:ea typeface="+mn-ea"/>
                <a:cs typeface="+mn-ea"/>
                <a:sym typeface="+mn-lt"/>
              </a:rPr>
              <a:t>%</a:t>
            </a:r>
            <a:endParaRPr kumimoji="0" lang="zh-CN" altLang="en-US" sz="3200" b="1" i="0" u="none" strike="noStrike" kern="1200" cap="none" spc="0" normalizeH="0" baseline="0" noProof="0" dirty="0">
              <a:ln>
                <a:noFill/>
              </a:ln>
              <a:solidFill>
                <a:srgbClr val="333399"/>
              </a:solidFill>
              <a:effectLst/>
              <a:uLnTx/>
              <a:uFillTx/>
              <a:latin typeface="+mn-lt"/>
              <a:ea typeface="+mn-ea"/>
              <a:cs typeface="+mn-ea"/>
              <a:sym typeface="+mn-lt"/>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l="17217" b="3534"/>
          <a:stretch>
            <a:fillRect/>
          </a:stretch>
        </p:blipFill>
        <p:spPr>
          <a:xfrm>
            <a:off x="2418715" y="4481195"/>
            <a:ext cx="3433445" cy="2259330"/>
          </a:xfrm>
          <a:prstGeom prst="rect">
            <a:avLst/>
          </a:prstGeom>
          <a:effectLst>
            <a:softEdge rad="63500"/>
          </a:effectLst>
        </p:spPr>
      </p:pic>
      <p:pic>
        <p:nvPicPr>
          <p:cNvPr id="103" name="图片 102"/>
          <p:cNvPicPr/>
          <p:nvPr/>
        </p:nvPicPr>
        <p:blipFill>
          <a:blip r:embed="rId3"/>
          <a:srcRect l="-586" r="20313" b="7986"/>
          <a:stretch>
            <a:fillRect/>
          </a:stretch>
        </p:blipFill>
        <p:spPr>
          <a:xfrm>
            <a:off x="8559800" y="4547235"/>
            <a:ext cx="3281045" cy="2194560"/>
          </a:xfrm>
          <a:prstGeom prst="rect">
            <a:avLst/>
          </a:prstGeom>
          <a:noFill/>
          <a:ln w="9525">
            <a:noFill/>
          </a:ln>
          <a:effectLst>
            <a:softEdge rad="63500"/>
          </a:effectLst>
        </p:spPr>
      </p:pic>
      <p:sp>
        <p:nvSpPr>
          <p:cNvPr id="2" name="标题 1"/>
          <p:cNvSpPr>
            <a:spLocks noGrp="1"/>
          </p:cNvSpPr>
          <p:nvPr>
            <p:ph type="title"/>
          </p:nvPr>
        </p:nvSpPr>
        <p:spPr>
          <a:xfrm>
            <a:off x="149127" y="352062"/>
            <a:ext cx="10829925" cy="996950"/>
          </a:xfrm>
        </p:spPr>
        <p:txBody>
          <a:bodyPr/>
          <a:lstStyle/>
          <a:p>
            <a:r>
              <a:rPr lang="en-US" altLang="zh-CN" sz="2800" dirty="0">
                <a:latin typeface="+mn-lt"/>
                <a:ea typeface="+mn-ea"/>
                <a:cs typeface="+mn-ea"/>
                <a:sym typeface="+mn-lt"/>
              </a:rPr>
              <a:t>Introduction</a:t>
            </a:r>
            <a:endParaRPr lang="en-US" altLang="zh-CN" sz="2800" dirty="0">
              <a:latin typeface="+mn-lt"/>
              <a:ea typeface="+mn-ea"/>
              <a:cs typeface="+mn-ea"/>
              <a:sym typeface="+mn-lt"/>
            </a:endParaRPr>
          </a:p>
        </p:txBody>
      </p:sp>
      <p:sp>
        <p:nvSpPr>
          <p:cNvPr id="102" name="文本框 101"/>
          <p:cNvSpPr txBox="1"/>
          <p:nvPr>
            <p:custDataLst>
              <p:tags r:id="rId4"/>
            </p:custDataLst>
          </p:nvPr>
        </p:nvSpPr>
        <p:spPr>
          <a:xfrm>
            <a:off x="149225" y="1558925"/>
            <a:ext cx="12141200" cy="460375"/>
          </a:xfrm>
          <a:prstGeom prst="rect">
            <a:avLst/>
          </a:prstGeom>
          <a:noFill/>
          <a:ln w="9525">
            <a:noFill/>
          </a:ln>
        </p:spPr>
        <p:txBody>
          <a:bodyPr wrap="square">
            <a:spAutoFit/>
          </a:bodyPr>
          <a:lstStyle/>
          <a:p>
            <a:pPr marL="342900" indent="-342900" algn="l">
              <a:buClrTx/>
              <a:buSzPct val="70000"/>
              <a:buFont typeface="Wingdings" panose="05000000000000000000" charset="0"/>
              <a:buChar char="n"/>
            </a:pPr>
            <a:r>
              <a:rPr kumimoji="0" lang="en-US" altLang="zh-CN" sz="2400" b="1" dirty="0">
                <a:solidFill>
                  <a:srgbClr val="333399"/>
                </a:solidFill>
                <a:latin typeface="+mn-lt"/>
                <a:ea typeface="+mn-ea"/>
                <a:cs typeface="+mn-ea"/>
                <a:sym typeface="+mn-lt"/>
              </a:rPr>
              <a:t>Extreme climate events have had a significant impact on the natural gas market</a:t>
            </a:r>
            <a:endParaRPr kumimoji="0" lang="en-US" altLang="zh-CN" sz="2400" b="1" dirty="0">
              <a:solidFill>
                <a:srgbClr val="333399"/>
              </a:solidFill>
              <a:latin typeface="+mn-lt"/>
              <a:ea typeface="+mn-ea"/>
              <a:cs typeface="+mn-ea"/>
              <a:sym typeface="+mn-lt"/>
            </a:endParaRPr>
          </a:p>
        </p:txBody>
      </p:sp>
      <p:sp>
        <p:nvSpPr>
          <p:cNvPr id="3" name="圆角矩形 2"/>
          <p:cNvSpPr/>
          <p:nvPr/>
        </p:nvSpPr>
        <p:spPr>
          <a:xfrm>
            <a:off x="436245" y="2601595"/>
            <a:ext cx="5493385" cy="4202430"/>
          </a:xfrm>
          <a:prstGeom prst="roundRect">
            <a:avLst>
              <a:gd name="adj" fmla="val 7524"/>
            </a:avLst>
          </a:prstGeom>
          <a:ln>
            <a:solidFill>
              <a:srgbClr val="334FB5"/>
            </a:solidFill>
          </a:ln>
        </p:spPr>
        <p:style>
          <a:lnRef idx="2">
            <a:schemeClr val="accent1"/>
          </a:lnRef>
          <a:fillRef idx="0">
            <a:srgbClr val="FFFFFF"/>
          </a:fillRef>
          <a:effectRef idx="0">
            <a:srgbClr val="FFFFFF"/>
          </a:effectRef>
          <a:fontRef idx="minor">
            <a:schemeClr val="dk1"/>
          </a:fontRef>
        </p:style>
        <p:txBody>
          <a:bodyPr rtlCol="0" anchor="ctr"/>
          <a:p>
            <a:pPr algn="ctr"/>
            <a:endParaRPr lang="zh-CN" altLang="en-US"/>
          </a:p>
        </p:txBody>
      </p:sp>
      <p:sp>
        <p:nvSpPr>
          <p:cNvPr id="5" name="圆角矩形 4"/>
          <p:cNvSpPr/>
          <p:nvPr>
            <p:custDataLst>
              <p:tags r:id="rId5"/>
            </p:custDataLst>
          </p:nvPr>
        </p:nvSpPr>
        <p:spPr>
          <a:xfrm>
            <a:off x="6715760" y="2601595"/>
            <a:ext cx="5271770" cy="4202430"/>
          </a:xfrm>
          <a:prstGeom prst="roundRect">
            <a:avLst>
              <a:gd name="adj" fmla="val 7524"/>
            </a:avLst>
          </a:prstGeom>
          <a:ln>
            <a:solidFill>
              <a:srgbClr val="334FB5"/>
            </a:solidFill>
          </a:ln>
        </p:spPr>
        <p:style>
          <a:lnRef idx="2">
            <a:schemeClr val="accent1"/>
          </a:lnRef>
          <a:fillRef idx="0">
            <a:srgbClr val="FFFFFF"/>
          </a:fillRef>
          <a:effectRef idx="0">
            <a:srgbClr val="FFFFFF"/>
          </a:effectRef>
          <a:fontRef idx="minor">
            <a:schemeClr val="dk1"/>
          </a:fontRef>
        </p:style>
        <p:txBody>
          <a:bodyPr rtlCol="0" anchor="ctr"/>
          <a:p>
            <a:pPr algn="ct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10" name="标题 1"/>
          <p:cNvSpPr>
            <a:spLocks noGrp="1"/>
          </p:cNvSpPr>
          <p:nvPr>
            <p:ph type="title"/>
          </p:nvPr>
        </p:nvSpPr>
        <p:spPr>
          <a:xfrm>
            <a:off x="149127" y="365125"/>
            <a:ext cx="10829925" cy="996950"/>
          </a:xfrm>
        </p:spPr>
        <p:txBody>
          <a:bodyPr/>
          <a:lstStyle/>
          <a:p>
            <a:pPr algn="l">
              <a:buClrTx/>
              <a:buSzTx/>
              <a:buFontTx/>
            </a:pPr>
            <a:r>
              <a:rPr lang="en-US" altLang="zh-CN" sz="3600" dirty="0">
                <a:latin typeface="+mn-lt"/>
                <a:ea typeface="+mn-ea"/>
                <a:cs typeface="+mn-ea"/>
                <a:sym typeface="+mn-lt"/>
              </a:rPr>
              <a:t>Conclusion</a:t>
            </a:r>
            <a:endParaRPr lang="zh-CN" altLang="en-US" sz="3600" dirty="0">
              <a:latin typeface="+mn-lt"/>
              <a:ea typeface="+mn-ea"/>
              <a:cs typeface="+mn-ea"/>
              <a:sym typeface="+mn-lt"/>
            </a:endParaRPr>
          </a:p>
        </p:txBody>
      </p:sp>
      <p:sp>
        <p:nvSpPr>
          <p:cNvPr id="3" name="文本框 2"/>
          <p:cNvSpPr txBox="1"/>
          <p:nvPr>
            <p:custDataLst>
              <p:tags r:id="rId1"/>
            </p:custDataLst>
          </p:nvPr>
        </p:nvSpPr>
        <p:spPr>
          <a:xfrm>
            <a:off x="278765" y="2938145"/>
            <a:ext cx="1765300" cy="1149350"/>
          </a:xfrm>
          <a:prstGeom prst="rect">
            <a:avLst/>
          </a:prstGeom>
          <a:noFill/>
          <a:ln>
            <a:noFill/>
          </a:ln>
        </p:spPr>
        <p:txBody>
          <a:bodyPr vert="horz" wrap="square" lIns="91440" tIns="45720" rIns="91440" bIns="45720" numCol="1" anchor="t" anchorCtr="0" compatLnSpc="1"/>
          <a:lstStyle/>
          <a:p>
            <a:pPr algn="ctr">
              <a:lnSpc>
                <a:spcPct val="100000"/>
              </a:lnSpc>
              <a:spcBef>
                <a:spcPts val="1000"/>
              </a:spcBef>
              <a:spcAft>
                <a:spcPts val="500"/>
              </a:spcAft>
            </a:pPr>
            <a:r>
              <a:rPr lang="en-US" altLang="zh-CN" sz="3200" b="1" dirty="0">
                <a:latin typeface="+mn-lt"/>
                <a:ea typeface="+mn-ea"/>
                <a:cs typeface="+mn-ea"/>
                <a:sym typeface="+mn-lt"/>
              </a:rPr>
              <a:t>Futher work</a:t>
            </a:r>
            <a:endParaRPr lang="zh-CN" altLang="en-US" sz="3200" b="1" dirty="0">
              <a:latin typeface="+mn-lt"/>
              <a:ea typeface="+mn-ea"/>
              <a:cs typeface="+mn-ea"/>
              <a:sym typeface="+mn-lt"/>
            </a:endParaRPr>
          </a:p>
        </p:txBody>
      </p:sp>
      <p:pic>
        <p:nvPicPr>
          <p:cNvPr id="5" name="图形 23" descr="v 形箭头"/>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88918" y="1799022"/>
            <a:ext cx="838200" cy="905510"/>
          </a:xfrm>
          <a:prstGeom prst="rect">
            <a:avLst/>
          </a:prstGeom>
        </p:spPr>
      </p:pic>
      <p:sp>
        <p:nvSpPr>
          <p:cNvPr id="6" name="文本框 5"/>
          <p:cNvSpPr txBox="1"/>
          <p:nvPr>
            <p:custDataLst>
              <p:tags r:id="rId5"/>
            </p:custDataLst>
          </p:nvPr>
        </p:nvSpPr>
        <p:spPr>
          <a:xfrm>
            <a:off x="2927473" y="1696152"/>
            <a:ext cx="7555865" cy="516890"/>
          </a:xfrm>
          <a:prstGeom prst="rect">
            <a:avLst/>
          </a:prstGeom>
          <a:noFill/>
          <a:ln>
            <a:noFill/>
          </a:ln>
        </p:spPr>
        <p:txBody>
          <a:bodyPr vert="horz" wrap="square" lIns="91440" tIns="45720" rIns="91440" bIns="45720" numCol="1" anchor="t" anchorCtr="0" compatLnSpc="1"/>
          <a:lstStyle/>
          <a:p>
            <a:pPr algn="just">
              <a:lnSpc>
                <a:spcPct val="150000"/>
              </a:lnSpc>
              <a:spcBef>
                <a:spcPts val="1000"/>
              </a:spcBef>
              <a:spcAft>
                <a:spcPts val="500"/>
              </a:spcAft>
            </a:pPr>
            <a:r>
              <a:rPr lang="en-US" altLang="zh-CN" sz="3200" b="1" dirty="0">
                <a:solidFill>
                  <a:srgbClr val="333399"/>
                </a:solidFill>
                <a:latin typeface="+mn-lt"/>
                <a:ea typeface="+mn-ea"/>
                <a:cs typeface="+mn-ea"/>
                <a:sym typeface="+mn-lt"/>
              </a:rPr>
              <a:t>1. More commodities markets</a:t>
            </a:r>
            <a:endParaRPr lang="en-US" altLang="zh-CN" sz="3200" b="1" dirty="0">
              <a:solidFill>
                <a:srgbClr val="333399"/>
              </a:solidFill>
              <a:latin typeface="+mn-lt"/>
              <a:ea typeface="+mn-ea"/>
              <a:cs typeface="+mn-ea"/>
              <a:sym typeface="+mn-lt"/>
            </a:endParaRPr>
          </a:p>
          <a:p>
            <a:pPr algn="just">
              <a:lnSpc>
                <a:spcPct val="150000"/>
              </a:lnSpc>
              <a:spcBef>
                <a:spcPts val="1000"/>
              </a:spcBef>
              <a:spcAft>
                <a:spcPts val="500"/>
              </a:spcAft>
            </a:pPr>
            <a:endParaRPr lang="zh-CN" altLang="en-US" sz="3200" b="1" dirty="0">
              <a:latin typeface="+mn-lt"/>
              <a:ea typeface="+mn-ea"/>
              <a:cs typeface="+mn-ea"/>
              <a:sym typeface="+mn-lt"/>
            </a:endParaRPr>
          </a:p>
        </p:txBody>
      </p:sp>
      <p:sp>
        <p:nvSpPr>
          <p:cNvPr id="7" name="文本框 6"/>
          <p:cNvSpPr txBox="1"/>
          <p:nvPr/>
        </p:nvSpPr>
        <p:spPr>
          <a:xfrm>
            <a:off x="2927473" y="2648066"/>
            <a:ext cx="8390890" cy="1198880"/>
          </a:xfrm>
          <a:prstGeom prst="rect">
            <a:avLst/>
          </a:prstGeom>
          <a:noFill/>
          <a:ln w="9525">
            <a:noFill/>
          </a:ln>
        </p:spPr>
        <p:txBody>
          <a:bodyPr wrap="square">
            <a:spAutoFit/>
          </a:bodyPr>
          <a:lstStyle/>
          <a:p>
            <a:pPr lvl="0"/>
            <a:r>
              <a:rPr lang="en-US" altLang="zh-CN" sz="1800" dirty="0">
                <a:latin typeface="+mn-lt"/>
                <a:ea typeface="+mn-ea"/>
                <a:cs typeface="+mn-ea"/>
                <a:sym typeface="+mn-lt"/>
              </a:rPr>
              <a:t>Study on the degree and pattern of the impact of extreme climate events can not only be used for natural gas markets, but also be extended to other commodities markets such as agricultural products and mineral products that are also affected by extreme climate events, as well as research on other asset classes.</a:t>
            </a:r>
            <a:endParaRPr lang="en-US" altLang="zh-CN" sz="1800" dirty="0">
              <a:latin typeface="+mn-lt"/>
              <a:ea typeface="+mn-ea"/>
              <a:cs typeface="+mn-ea"/>
              <a:sym typeface="+mn-lt"/>
            </a:endParaRPr>
          </a:p>
        </p:txBody>
      </p:sp>
      <p:pic>
        <p:nvPicPr>
          <p:cNvPr id="8" name="图形 23" descr="v 形箭头"/>
          <p:cNvPicPr>
            <a:picLocks noChangeAspect="1"/>
          </p:cNvPicPr>
          <p:nvPr>
            <p:custDataLst>
              <p:tags r:id="rId6"/>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88918" y="4244222"/>
            <a:ext cx="838200" cy="905510"/>
          </a:xfrm>
          <a:prstGeom prst="rect">
            <a:avLst/>
          </a:prstGeom>
        </p:spPr>
      </p:pic>
      <p:sp>
        <p:nvSpPr>
          <p:cNvPr id="9" name="文本框 8"/>
          <p:cNvSpPr txBox="1"/>
          <p:nvPr>
            <p:custDataLst>
              <p:tags r:id="rId7"/>
            </p:custDataLst>
          </p:nvPr>
        </p:nvSpPr>
        <p:spPr>
          <a:xfrm>
            <a:off x="2908300" y="4418984"/>
            <a:ext cx="6540500" cy="516890"/>
          </a:xfrm>
          <a:prstGeom prst="rect">
            <a:avLst/>
          </a:prstGeom>
          <a:noFill/>
          <a:ln>
            <a:noFill/>
          </a:ln>
        </p:spPr>
        <p:txBody>
          <a:bodyPr vert="horz" wrap="square" lIns="91440" tIns="45720" rIns="91440" bIns="45720" numCol="1" anchor="t" anchorCtr="0" compatLnSpc="1"/>
          <a:lstStyle/>
          <a:p>
            <a:r>
              <a:rPr lang="en-US" altLang="zh-CN" sz="3200" b="1" dirty="0">
                <a:solidFill>
                  <a:srgbClr val="333399"/>
                </a:solidFill>
                <a:latin typeface="+mn-lt"/>
                <a:ea typeface="+mn-ea"/>
                <a:cs typeface="+mn-ea"/>
                <a:sym typeface="+mn-lt"/>
              </a:rPr>
              <a:t>2. Event coupling</a:t>
            </a:r>
            <a:endParaRPr lang="zh-CN" altLang="en-US" sz="3200" dirty="0">
              <a:latin typeface="+mn-lt"/>
              <a:ea typeface="+mn-ea"/>
              <a:cs typeface="+mn-ea"/>
              <a:sym typeface="+mn-lt"/>
            </a:endParaRPr>
          </a:p>
          <a:p>
            <a:pPr marL="0" indent="0"/>
            <a:endParaRPr lang="zh-CN" altLang="en-US" sz="3200" b="1" dirty="0">
              <a:latin typeface="+mn-lt"/>
              <a:ea typeface="+mn-ea"/>
              <a:cs typeface="+mn-ea"/>
              <a:sym typeface="+mn-lt"/>
            </a:endParaRPr>
          </a:p>
        </p:txBody>
      </p:sp>
      <p:sp>
        <p:nvSpPr>
          <p:cNvPr id="11" name="文本框 10"/>
          <p:cNvSpPr txBox="1"/>
          <p:nvPr/>
        </p:nvSpPr>
        <p:spPr>
          <a:xfrm>
            <a:off x="3033395" y="5149850"/>
            <a:ext cx="8058785" cy="645160"/>
          </a:xfrm>
          <a:prstGeom prst="rect">
            <a:avLst/>
          </a:prstGeom>
          <a:noFill/>
          <a:ln w="9525">
            <a:noFill/>
          </a:ln>
        </p:spPr>
        <p:txBody>
          <a:bodyPr wrap="square">
            <a:spAutoFit/>
          </a:bodyPr>
          <a:lstStyle/>
          <a:p>
            <a:pPr lvl="0"/>
            <a:r>
              <a:rPr lang="en-US" altLang="zh-CN" sz="1800" dirty="0">
                <a:latin typeface="+mn-lt"/>
                <a:ea typeface="+mn-ea"/>
                <a:cs typeface="+mn-ea"/>
                <a:sym typeface="+mn-lt"/>
              </a:rPr>
              <a:t>Further exploration is needed regarding the impact of the temporal overlap and spatial coupling of events.</a:t>
            </a:r>
            <a:endParaRPr lang="en-US" altLang="zh-CN" sz="1800" dirty="0">
              <a:latin typeface="+mn-lt"/>
              <a:ea typeface="+mn-ea"/>
              <a:cs typeface="+mn-ea"/>
              <a:sym typeface="+mn-lt"/>
            </a:endParaRPr>
          </a:p>
        </p:txBody>
      </p:sp>
      <p:cxnSp>
        <p:nvCxnSpPr>
          <p:cNvPr id="13" name="直接连接符 12"/>
          <p:cNvCxnSpPr/>
          <p:nvPr/>
        </p:nvCxnSpPr>
        <p:spPr>
          <a:xfrm>
            <a:off x="2927473" y="4087497"/>
            <a:ext cx="8177530" cy="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52873" y="5912178"/>
            <a:ext cx="8177530" cy="0"/>
          </a:xfrm>
          <a:prstGeom prst="line">
            <a:avLst/>
          </a:prstGeom>
          <a:ln w="190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9" grpId="0"/>
      <p:bldP spid="9" grpId="1"/>
      <p:bldP spid="11"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bwMode="auto">
          <a:xfrm>
            <a:off x="3545205" y="2484120"/>
            <a:ext cx="4147820" cy="81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Char char="•"/>
              <a:defRPr sz="2600">
                <a:solidFill>
                  <a:schemeClr val="accent2"/>
                </a:solidFill>
                <a:latin typeface="Georgia" panose="02040502050405020303" pitchFamily="18" charset="0"/>
                <a:ea typeface="宋体" panose="02010600030101010101" pitchFamily="2" charset="-122"/>
              </a:defRPr>
            </a:lvl1pPr>
            <a:lvl2pPr marL="742950" indent="-285750">
              <a:lnSpc>
                <a:spcPct val="120000"/>
              </a:lnSpc>
              <a:spcBef>
                <a:spcPct val="20000"/>
              </a:spcBef>
              <a:buChar char="–"/>
              <a:defRPr sz="2000">
                <a:solidFill>
                  <a:schemeClr val="tx1"/>
                </a:solidFill>
                <a:latin typeface="Georgia" panose="02040502050405020303" pitchFamily="18" charset="0"/>
                <a:ea typeface="宋体" panose="02010600030101010101" pitchFamily="2" charset="-122"/>
              </a:defRPr>
            </a:lvl2pPr>
            <a:lvl3pPr marL="1143000" indent="-228600">
              <a:lnSpc>
                <a:spcPct val="120000"/>
              </a:lnSpc>
              <a:spcBef>
                <a:spcPct val="20000"/>
              </a:spcBef>
              <a:buChar char="•"/>
              <a:defRPr sz="2400">
                <a:solidFill>
                  <a:schemeClr val="tx1"/>
                </a:solidFill>
                <a:latin typeface="Georgia" panose="02040502050405020303" pitchFamily="18" charset="0"/>
                <a:ea typeface="宋体" panose="02010600030101010101" pitchFamily="2" charset="-122"/>
              </a:defRPr>
            </a:lvl3pPr>
            <a:lvl4pPr marL="1600200" indent="-228600">
              <a:lnSpc>
                <a:spcPct val="120000"/>
              </a:lnSpc>
              <a:spcBef>
                <a:spcPct val="20000"/>
              </a:spcBef>
              <a:buChar char="–"/>
              <a:defRPr sz="1600">
                <a:solidFill>
                  <a:schemeClr val="tx1"/>
                </a:solidFill>
                <a:latin typeface="Georgia" panose="02040502050405020303" pitchFamily="18" charset="0"/>
                <a:ea typeface="宋体" panose="02010600030101010101" pitchFamily="2" charset="-122"/>
              </a:defRPr>
            </a:lvl4pPr>
            <a:lvl5pPr marL="2057400" indent="-228600">
              <a:lnSpc>
                <a:spcPct val="120000"/>
              </a:lnSpc>
              <a:spcBef>
                <a:spcPct val="20000"/>
              </a:spcBef>
              <a:buChar char="»"/>
              <a:defRPr sz="1600">
                <a:solidFill>
                  <a:schemeClr val="tx1"/>
                </a:solidFill>
                <a:latin typeface="Georgia" panose="02040502050405020303" pitchFamily="18" charset="0"/>
                <a:ea typeface="宋体" panose="02010600030101010101" pitchFamily="2" charset="-122"/>
              </a:defRPr>
            </a:lvl5pPr>
            <a:lvl6pPr marL="2514600" indent="-228600" eaLnBrk="0" fontAlgn="base" hangingPunct="0">
              <a:lnSpc>
                <a:spcPct val="120000"/>
              </a:lnSpc>
              <a:spcBef>
                <a:spcPct val="20000"/>
              </a:spcBef>
              <a:spcAft>
                <a:spcPct val="0"/>
              </a:spcAft>
              <a:buChar char="»"/>
              <a:defRPr sz="1600">
                <a:solidFill>
                  <a:schemeClr val="tx1"/>
                </a:solidFill>
                <a:latin typeface="Georgia" panose="02040502050405020303" pitchFamily="18" charset="0"/>
                <a:ea typeface="宋体" panose="02010600030101010101" pitchFamily="2" charset="-122"/>
              </a:defRPr>
            </a:lvl6pPr>
            <a:lvl7pPr marL="2971800" indent="-228600" eaLnBrk="0" fontAlgn="base" hangingPunct="0">
              <a:lnSpc>
                <a:spcPct val="120000"/>
              </a:lnSpc>
              <a:spcBef>
                <a:spcPct val="20000"/>
              </a:spcBef>
              <a:spcAft>
                <a:spcPct val="0"/>
              </a:spcAft>
              <a:buChar char="»"/>
              <a:defRPr sz="1600">
                <a:solidFill>
                  <a:schemeClr val="tx1"/>
                </a:solidFill>
                <a:latin typeface="Georgia" panose="02040502050405020303" pitchFamily="18" charset="0"/>
                <a:ea typeface="宋体" panose="02010600030101010101" pitchFamily="2" charset="-122"/>
              </a:defRPr>
            </a:lvl7pPr>
            <a:lvl8pPr marL="3429000" indent="-228600" eaLnBrk="0" fontAlgn="base" hangingPunct="0">
              <a:lnSpc>
                <a:spcPct val="120000"/>
              </a:lnSpc>
              <a:spcBef>
                <a:spcPct val="20000"/>
              </a:spcBef>
              <a:spcAft>
                <a:spcPct val="0"/>
              </a:spcAft>
              <a:buChar char="»"/>
              <a:defRPr sz="1600">
                <a:solidFill>
                  <a:schemeClr val="tx1"/>
                </a:solidFill>
                <a:latin typeface="Georgia" panose="02040502050405020303" pitchFamily="18" charset="0"/>
                <a:ea typeface="宋体" panose="02010600030101010101" pitchFamily="2" charset="-122"/>
              </a:defRPr>
            </a:lvl8pPr>
            <a:lvl9pPr marL="3886200" indent="-228600" eaLnBrk="0" fontAlgn="base" hangingPunct="0">
              <a:lnSpc>
                <a:spcPct val="120000"/>
              </a:lnSpc>
              <a:spcBef>
                <a:spcPct val="20000"/>
              </a:spcBef>
              <a:spcAft>
                <a:spcPct val="0"/>
              </a:spcAft>
              <a:buChar char="»"/>
              <a:defRPr sz="1600">
                <a:solidFill>
                  <a:schemeClr val="tx1"/>
                </a:solidFill>
                <a:latin typeface="Georgia" panose="02040502050405020303" pitchFamily="18" charset="0"/>
                <a:ea typeface="宋体" panose="02010600030101010101" pitchFamily="2" charset="-122"/>
              </a:defRPr>
            </a:lvl9pPr>
          </a:lstStyle>
          <a:p>
            <a:pPr algn="ctr" eaLnBrk="1" hangingPunct="1">
              <a:lnSpc>
                <a:spcPct val="100000"/>
              </a:lnSpc>
              <a:spcBef>
                <a:spcPct val="0"/>
              </a:spcBef>
              <a:buFontTx/>
              <a:buNone/>
            </a:pPr>
            <a:r>
              <a:rPr lang="en-US" altLang="zh-CN" sz="7200" b="1" i="1" baseline="30000" dirty="0">
                <a:solidFill>
                  <a:schemeClr val="tx1"/>
                </a:solidFill>
                <a:latin typeface="+mn-lt"/>
                <a:ea typeface="+mn-ea"/>
                <a:cs typeface="+mn-ea"/>
                <a:sym typeface="+mn-lt"/>
              </a:rPr>
              <a:t>Thanks!</a:t>
            </a:r>
            <a:endParaRPr lang="en-US" altLang="zh-CN" sz="7200" b="1" i="1" baseline="30000" dirty="0">
              <a:solidFill>
                <a:schemeClr val="tx1"/>
              </a:solidFill>
              <a:latin typeface="+mn-lt"/>
              <a:ea typeface="+mn-ea"/>
              <a:cs typeface="+mn-ea"/>
              <a:sym typeface="+mn-lt"/>
            </a:endParaRPr>
          </a:p>
        </p:txBody>
      </p:sp>
      <p:pic>
        <p:nvPicPr>
          <p:cNvPr id="7" name="图片 3"/>
          <p:cNvPicPr>
            <a:picLocks noChangeAspect="1"/>
          </p:cNvPicPr>
          <p:nvPr/>
        </p:nvPicPr>
        <p:blipFill>
          <a:blip r:embed="rId1" cstate="email">
            <a:extLst>
              <a:ext uri="{28A0092B-C50C-407E-A947-70E740481C1C}">
                <a14:useLocalDpi xmlns:a14="http://schemas.microsoft.com/office/drawing/2010/main" val="0"/>
              </a:ext>
            </a:extLst>
          </a:blip>
          <a:srcRect t="5318" b="6963"/>
          <a:stretch>
            <a:fillRect/>
          </a:stretch>
        </p:blipFill>
        <p:spPr bwMode="auto">
          <a:xfrm>
            <a:off x="250825" y="4292600"/>
            <a:ext cx="195897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custDataLst>
              <p:tags r:id="rId2"/>
            </p:custDataLst>
          </p:nvPr>
        </p:nvPicPr>
        <p:blipFill>
          <a:blip r:embed="rId3"/>
          <a:stretch>
            <a:fillRect/>
          </a:stretch>
        </p:blipFill>
        <p:spPr>
          <a:xfrm>
            <a:off x="0" y="138430"/>
            <a:ext cx="5636260" cy="747395"/>
          </a:xfrm>
          <a:prstGeom prst="rect">
            <a:avLst/>
          </a:prstGeom>
        </p:spPr>
      </p:pic>
      <p:sp>
        <p:nvSpPr>
          <p:cNvPr id="4" name="标题 3"/>
          <p:cNvSpPr>
            <a:spLocks noGrp="1"/>
          </p:cNvSpPr>
          <p:nvPr>
            <p:ph type="ctrTitle"/>
            <p:custDataLst>
              <p:tags r:id="rId4"/>
            </p:custDataLst>
          </p:nvPr>
        </p:nvSpPr>
        <p:spPr>
          <a:xfrm>
            <a:off x="114935" y="662305"/>
            <a:ext cx="10709275" cy="429260"/>
          </a:xfrm>
        </p:spPr>
        <p:txBody>
          <a:bodyPr rtlCol="0">
            <a:noAutofit/>
          </a:bodyPr>
          <a:p>
            <a:pPr algn="l" fontAlgn="auto">
              <a:lnSpc>
                <a:spcPct val="100000"/>
              </a:lnSpc>
              <a:spcBef>
                <a:spcPts val="0"/>
              </a:spcBef>
              <a:spcAft>
                <a:spcPts val="0"/>
              </a:spcAft>
              <a:defRPr/>
            </a:pPr>
            <a:r>
              <a:rPr kumimoji="0" lang="en-US" altLang="zh-CN" sz="2400" dirty="0">
                <a:solidFill>
                  <a:srgbClr val="333399"/>
                </a:solidFill>
                <a:latin typeface="Book Antiqua" panose="02040602050305030304" charset="0"/>
                <a:ea typeface="+mn-ea"/>
                <a:cs typeface="Book Antiqua" panose="02040602050305030304" charset="0"/>
                <a:sym typeface="+mn-lt"/>
              </a:rPr>
              <a:t>Climate events matter </a:t>
            </a:r>
            <a:br>
              <a:rPr kumimoji="0" lang="en-US" altLang="zh-CN" sz="2400" dirty="0">
                <a:solidFill>
                  <a:srgbClr val="333399"/>
                </a:solidFill>
                <a:latin typeface="Book Antiqua" panose="02040602050305030304" charset="0"/>
                <a:ea typeface="+mn-ea"/>
                <a:cs typeface="Book Antiqua" panose="02040602050305030304" charset="0"/>
                <a:sym typeface="+mn-lt"/>
              </a:rPr>
            </a:br>
            <a:r>
              <a:rPr kumimoji="0" lang="en-US" altLang="zh-CN" sz="2400" dirty="0">
                <a:solidFill>
                  <a:srgbClr val="333399"/>
                </a:solidFill>
                <a:latin typeface="Book Antiqua" panose="02040602050305030304" charset="0"/>
                <a:ea typeface="+mn-ea"/>
                <a:cs typeface="Book Antiqua" panose="02040602050305030304" charset="0"/>
                <a:sym typeface="+mn-lt"/>
              </a:rPr>
              <a:t>in the global natural gas market</a:t>
            </a:r>
            <a:endParaRPr kumimoji="0" lang="en-US" altLang="zh-CN" sz="2400" dirty="0">
              <a:solidFill>
                <a:srgbClr val="333399"/>
              </a:solidFill>
              <a:latin typeface="Book Antiqua" panose="02040602050305030304" charset="0"/>
              <a:ea typeface="+mn-ea"/>
              <a:cs typeface="Book Antiqua" panose="02040602050305030304" charset="0"/>
              <a:sym typeface="+mn-lt"/>
            </a:endParaRPr>
          </a:p>
        </p:txBody>
      </p:sp>
      <p:sp>
        <p:nvSpPr>
          <p:cNvPr id="8" name="文本框 7"/>
          <p:cNvSpPr txBox="1"/>
          <p:nvPr>
            <p:custDataLst>
              <p:tags r:id="rId5"/>
            </p:custDataLst>
          </p:nvPr>
        </p:nvSpPr>
        <p:spPr>
          <a:xfrm>
            <a:off x="6096635" y="4688205"/>
            <a:ext cx="6227445" cy="1706880"/>
          </a:xfrm>
          <a:prstGeom prst="rect">
            <a:avLst/>
          </a:prstGeom>
          <a:noFill/>
          <a:ln>
            <a:noFill/>
          </a:ln>
        </p:spPr>
        <p:txBody>
          <a:bodyPr vert="horz" wrap="square" lIns="91440" tIns="45720" rIns="91440" bIns="45720" numCol="1" anchor="t" anchorCtr="0" compatLnSpc="1">
            <a:spAutoFit/>
          </a:bodyPr>
          <a:p>
            <a:pPr algn="l">
              <a:lnSpc>
                <a:spcPct val="125000"/>
              </a:lnSpc>
              <a:spcAft>
                <a:spcPts val="0"/>
              </a:spcAft>
              <a:buClrTx/>
              <a:buSzTx/>
              <a:buNone/>
            </a:pPr>
            <a:r>
              <a:rPr lang="en-US" altLang="zh-CN" sz="2400" b="1" dirty="0">
                <a:latin typeface="Book Antiqua" panose="02040602050305030304" charset="0"/>
                <a:ea typeface="+mn-ea"/>
                <a:cs typeface="Book Antiqua" panose="02040602050305030304" charset="0"/>
                <a:sym typeface="+mn-lt"/>
              </a:rPr>
              <a:t>Prof. </a:t>
            </a:r>
            <a:r>
              <a:rPr lang="en-US" altLang="zh-CN" sz="2400" b="1" dirty="0">
                <a:latin typeface="Book Antiqua" panose="02040602050305030304" charset="0"/>
                <a:ea typeface="+mn-ea"/>
                <a:cs typeface="Book Antiqua" panose="02040602050305030304" charset="0"/>
                <a:sym typeface="+mn-lt"/>
              </a:rPr>
              <a:t>Xiaolei Sun   18600261924</a:t>
            </a:r>
            <a:endParaRPr lang="en-US" altLang="zh-CN" sz="2400" b="1" dirty="0">
              <a:latin typeface="Book Antiqua" panose="02040602050305030304" charset="0"/>
              <a:ea typeface="+mn-ea"/>
              <a:cs typeface="Book Antiqua" panose="02040602050305030304" charset="0"/>
              <a:sym typeface="+mn-lt"/>
            </a:endParaRPr>
          </a:p>
          <a:p>
            <a:pPr algn="l">
              <a:lnSpc>
                <a:spcPct val="125000"/>
              </a:lnSpc>
              <a:spcAft>
                <a:spcPts val="0"/>
              </a:spcAft>
              <a:buClrTx/>
              <a:buSzTx/>
              <a:buNone/>
            </a:pPr>
            <a:r>
              <a:rPr lang="en-US" altLang="zh-CN" sz="2000" b="1" dirty="0">
                <a:latin typeface="Book Antiqua" panose="02040602050305030304" charset="0"/>
                <a:ea typeface="+mn-ea"/>
                <a:cs typeface="Book Antiqua" panose="02040602050305030304" charset="0"/>
                <a:sym typeface="+mn-lt"/>
              </a:rPr>
              <a:t>Coauthors: Yiran Shen, Qiang Ji, Dayong Zhang</a:t>
            </a:r>
            <a:endParaRPr lang="en-US" altLang="zh-CN" sz="2000" b="1" dirty="0">
              <a:latin typeface="Book Antiqua" panose="02040602050305030304" charset="0"/>
              <a:ea typeface="+mn-ea"/>
              <a:cs typeface="Book Antiqua" panose="02040602050305030304" charset="0"/>
              <a:sym typeface="+mn-lt"/>
            </a:endParaRPr>
          </a:p>
          <a:p>
            <a:pPr algn="l">
              <a:lnSpc>
                <a:spcPct val="125000"/>
              </a:lnSpc>
              <a:spcAft>
                <a:spcPts val="0"/>
              </a:spcAft>
              <a:buClrTx/>
              <a:buSzTx/>
              <a:buNone/>
            </a:pPr>
            <a:r>
              <a:rPr lang="en-US" altLang="zh-CN" sz="2000" b="1" dirty="0">
                <a:latin typeface="Book Antiqua" panose="02040602050305030304" charset="0"/>
                <a:ea typeface="+mn-ea"/>
                <a:cs typeface="Book Antiqua" panose="02040602050305030304" charset="0"/>
                <a:sym typeface="+mn-lt"/>
              </a:rPr>
              <a:t>Chinese Academy of Sciences</a:t>
            </a:r>
            <a:endParaRPr lang="en-US" altLang="zh-CN" sz="2000" b="1" dirty="0">
              <a:latin typeface="Book Antiqua" panose="02040602050305030304" charset="0"/>
              <a:ea typeface="+mn-ea"/>
              <a:cs typeface="Book Antiqua" panose="02040602050305030304" charset="0"/>
              <a:sym typeface="+mn-lt"/>
            </a:endParaRPr>
          </a:p>
          <a:p>
            <a:pPr algn="l">
              <a:lnSpc>
                <a:spcPct val="125000"/>
              </a:lnSpc>
              <a:spcAft>
                <a:spcPts val="0"/>
              </a:spcAft>
              <a:buClrTx/>
              <a:buSzTx/>
              <a:buNone/>
            </a:pPr>
            <a:endParaRPr lang="en-US" altLang="zh-CN" sz="2000" b="1" dirty="0">
              <a:latin typeface="Book Antiqua" panose="02040602050305030304" charset="0"/>
              <a:ea typeface="+mn-ea"/>
              <a:cs typeface="Book Antiqua" panose="02040602050305030304" charset="0"/>
              <a:sym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8681" y="649287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B814365-6E4F-0B40-9623-132DA1E8EF3D}" type="slidenum">
              <a:rPr kumimoji="0" lang="zh-CN" altLang="en-US" sz="1200" b="0" i="0" u="none" strike="noStrike" kern="1200" cap="none" spc="0" normalizeH="0" baseline="0" noProof="0" smtClean="0">
                <a:ln>
                  <a:noFill/>
                </a:ln>
                <a:solidFill>
                  <a:prstClr val="black"/>
                </a:solidFill>
                <a:effectLst/>
                <a:uLnTx/>
                <a:uFillTx/>
                <a:latin typeface="+mn-lt"/>
                <a:cs typeface="+mn-ea"/>
                <a:sym typeface="+mn-lt"/>
              </a:rPr>
            </a:fld>
            <a:endParaRPr kumimoji="0" lang="zh-CN" altLang="en-US" sz="1200" b="0" i="0" u="none" strike="noStrike" kern="1200" cap="none" spc="0" normalizeH="0" baseline="0" noProof="0" dirty="0">
              <a:ln>
                <a:noFill/>
              </a:ln>
              <a:solidFill>
                <a:prstClr val="black"/>
              </a:solidFill>
              <a:effectLst/>
              <a:uLnTx/>
              <a:uFillTx/>
              <a:latin typeface="+mn-lt"/>
              <a:cs typeface="+mn-ea"/>
              <a:sym typeface="+mn-lt"/>
            </a:endParaRPr>
          </a:p>
        </p:txBody>
      </p:sp>
      <p:sp>
        <p:nvSpPr>
          <p:cNvPr id="41" name="标题 1"/>
          <p:cNvSpPr>
            <a:spLocks noGrp="1"/>
          </p:cNvSpPr>
          <p:nvPr>
            <p:ph type="title"/>
          </p:nvPr>
        </p:nvSpPr>
        <p:spPr>
          <a:xfrm>
            <a:off x="149127" y="352062"/>
            <a:ext cx="10829925" cy="996950"/>
          </a:xfrm>
        </p:spPr>
        <p:txBody>
          <a:bodyPr/>
          <a:lstStyle/>
          <a:p>
            <a:r>
              <a:rPr lang="en-US" altLang="zh-CN" sz="2800" dirty="0">
                <a:latin typeface="+mn-lt"/>
                <a:ea typeface="+mn-ea"/>
                <a:cs typeface="+mn-ea"/>
                <a:sym typeface="+mn-lt"/>
              </a:rPr>
              <a:t>Introduction</a:t>
            </a:r>
            <a:endParaRPr lang="en-US" altLang="zh-CN" sz="2800" dirty="0">
              <a:latin typeface="+mn-lt"/>
              <a:ea typeface="+mn-ea"/>
              <a:cs typeface="+mn-ea"/>
              <a:sym typeface="+mn-lt"/>
            </a:endParaRPr>
          </a:p>
        </p:txBody>
      </p:sp>
      <p:sp>
        <p:nvSpPr>
          <p:cNvPr id="10" name="文本框 9"/>
          <p:cNvSpPr txBox="1"/>
          <p:nvPr/>
        </p:nvSpPr>
        <p:spPr>
          <a:xfrm>
            <a:off x="316230" y="1673225"/>
            <a:ext cx="5660390" cy="4956175"/>
          </a:xfrm>
          <a:prstGeom prst="rect">
            <a:avLst/>
          </a:prstGeom>
          <a:noFill/>
          <a:ln>
            <a:solidFill>
              <a:srgbClr val="334FB5"/>
            </a:solidFill>
            <a:prstDash val="sysDash"/>
          </a:ln>
        </p:spPr>
        <p:txBody>
          <a:bodyPr vert="horz" wrap="square" lIns="91440" tIns="45720" rIns="91440" bIns="45720" numCol="1" anchor="t" anchorCtr="0" compatLnSpc="1">
            <a:noAutofit/>
          </a:bodyPr>
          <a:p>
            <a:pPr marL="342900" indent="-342900" algn="l">
              <a:lnSpc>
                <a:spcPct val="125000"/>
              </a:lnSpc>
              <a:spcBef>
                <a:spcPts val="1000"/>
              </a:spcBef>
              <a:spcAft>
                <a:spcPts val="0"/>
              </a:spcAft>
              <a:buClrTx/>
              <a:buSzPct val="70000"/>
              <a:buFont typeface="Wingdings" panose="05000000000000000000" charset="0"/>
              <a:buChar char="n"/>
            </a:pPr>
            <a:r>
              <a:rPr sz="2000" dirty="0">
                <a:latin typeface="+mn-lt"/>
                <a:ea typeface="+mn-ea"/>
                <a:cs typeface="+mn-ea"/>
                <a:sym typeface="+mn-ea"/>
              </a:rPr>
              <a:t>Extreme cilmate events, such as wildfires, storms, floods, and extreme temperatures, can </a:t>
            </a:r>
            <a:r>
              <a:rPr sz="2000" b="1" dirty="0">
                <a:latin typeface="+mn-lt"/>
                <a:ea typeface="+mn-ea"/>
                <a:cs typeface="+mn-ea"/>
                <a:sym typeface="+mn-ea"/>
              </a:rPr>
              <a:t>upset the balance between supply and demand</a:t>
            </a:r>
            <a:r>
              <a:rPr sz="2000" dirty="0">
                <a:latin typeface="+mn-lt"/>
                <a:ea typeface="+mn-ea"/>
                <a:cs typeface="+mn-ea"/>
                <a:sym typeface="+mn-ea"/>
              </a:rPr>
              <a:t> for natural gas through Mining, transportation, and processing, as shown in the chart</a:t>
            </a:r>
            <a:r>
              <a:rPr lang="en-US" sz="2000" dirty="0">
                <a:latin typeface="+mn-lt"/>
                <a:ea typeface="+mn-ea"/>
                <a:cs typeface="+mn-ea"/>
                <a:sym typeface="+mn-ea"/>
              </a:rPr>
              <a:t>,</a:t>
            </a:r>
            <a:r>
              <a:rPr sz="2000" dirty="0">
                <a:latin typeface="+mn-lt"/>
                <a:ea typeface="+mn-ea"/>
                <a:cs typeface="+mn-ea"/>
                <a:sym typeface="+mn-ea"/>
              </a:rPr>
              <a:t> and have become a significant </a:t>
            </a:r>
            <a:r>
              <a:rPr lang="en-US" sz="2000" dirty="0">
                <a:latin typeface="+mn-lt"/>
                <a:ea typeface="+mn-ea"/>
                <a:cs typeface="+mn-ea"/>
                <a:sym typeface="+mn-ea"/>
              </a:rPr>
              <a:t>risk </a:t>
            </a:r>
            <a:r>
              <a:rPr sz="2000" dirty="0">
                <a:latin typeface="+mn-lt"/>
                <a:ea typeface="+mn-ea"/>
                <a:cs typeface="+mn-ea"/>
                <a:sym typeface="+mn-ea"/>
              </a:rPr>
              <a:t>factor in the volatility of the natural gas market.</a:t>
            </a:r>
            <a:endParaRPr sz="2000" dirty="0">
              <a:latin typeface="+mn-lt"/>
              <a:ea typeface="+mn-ea"/>
              <a:cs typeface="+mn-ea"/>
              <a:sym typeface="+mn-ea"/>
            </a:endParaRPr>
          </a:p>
          <a:p>
            <a:pPr marL="342900" indent="-342900" algn="l">
              <a:lnSpc>
                <a:spcPct val="125000"/>
              </a:lnSpc>
              <a:spcBef>
                <a:spcPts val="1000"/>
              </a:spcBef>
              <a:spcAft>
                <a:spcPts val="0"/>
              </a:spcAft>
              <a:buClrTx/>
              <a:buSzPct val="70000"/>
              <a:buFont typeface="Wingdings" panose="05000000000000000000" charset="0"/>
              <a:buChar char="n"/>
            </a:pPr>
            <a:r>
              <a:rPr sz="2000" dirty="0">
                <a:latin typeface="+mn-lt"/>
                <a:ea typeface="+mn-ea"/>
                <a:cs typeface="+mn-ea"/>
                <a:sym typeface="+mn-ea"/>
              </a:rPr>
              <a:t>As a result, exploring the impact of extreme climate events on natural gas markets has become a frontier in energy finance.</a:t>
            </a:r>
            <a:endParaRPr sz="2000" dirty="0">
              <a:latin typeface="+mn-lt"/>
              <a:ea typeface="+mn-ea"/>
              <a:cs typeface="+mn-ea"/>
              <a:sym typeface="+mn-ea"/>
            </a:endParaRPr>
          </a:p>
          <a:p>
            <a:pPr marL="342900" indent="-342900" algn="l">
              <a:lnSpc>
                <a:spcPct val="100000"/>
              </a:lnSpc>
              <a:spcBef>
                <a:spcPts val="1000"/>
              </a:spcBef>
              <a:buClrTx/>
              <a:buSzTx/>
              <a:buFont typeface="Arial" panose="020B0604020202020204" pitchFamily="34" charset="0"/>
              <a:buChar char="•"/>
            </a:pPr>
            <a:endParaRPr sz="2000" dirty="0">
              <a:latin typeface="+mn-lt"/>
              <a:ea typeface="+mn-ea"/>
              <a:cs typeface="+mn-ea"/>
              <a:sym typeface="+mn-ea"/>
            </a:endParaRPr>
          </a:p>
        </p:txBody>
      </p:sp>
      <p:pic>
        <p:nvPicPr>
          <p:cNvPr id="42" name="图片 41"/>
          <p:cNvPicPr>
            <a:picLocks noChangeAspect="1"/>
          </p:cNvPicPr>
          <p:nvPr>
            <p:custDataLst>
              <p:tags r:id="rId1"/>
            </p:custDataLst>
          </p:nvPr>
        </p:nvPicPr>
        <p:blipFill>
          <a:blip r:embed="rId2"/>
          <a:stretch>
            <a:fillRect/>
          </a:stretch>
        </p:blipFill>
        <p:spPr>
          <a:xfrm>
            <a:off x="6418580" y="1598295"/>
            <a:ext cx="5673090" cy="52597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5506" y="6481445"/>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6" name="文本框 5"/>
          <p:cNvSpPr txBox="1"/>
          <p:nvPr/>
        </p:nvSpPr>
        <p:spPr bwMode="auto">
          <a:xfrm>
            <a:off x="363220" y="1470025"/>
            <a:ext cx="11466195" cy="768350"/>
          </a:xfrm>
          <a:prstGeom prst="rect">
            <a:avLst/>
          </a:prstGeom>
          <a:noFill/>
          <a:ln>
            <a:noFill/>
          </a:ln>
        </p:spPr>
        <p:txBody>
          <a:bodyPr wrap="square">
            <a:spAutoFit/>
          </a:bodyPr>
          <a:lstStyle/>
          <a:p>
            <a:pPr marL="342900" marR="0" lvl="0" indent="-342900" algn="l" defTabSz="457200" rtl="0" eaLnBrk="1" fontAlgn="base" latinLnBrk="0" hangingPunct="1">
              <a:lnSpc>
                <a:spcPct val="100000"/>
              </a:lnSpc>
              <a:spcBef>
                <a:spcPct val="30000"/>
              </a:spcBef>
              <a:spcAft>
                <a:spcPct val="0"/>
              </a:spcAft>
              <a:buClrTx/>
              <a:buSzPct val="70000"/>
              <a:buFont typeface="Wingdings" panose="05000000000000000000" charset="0"/>
              <a:buChar char="n"/>
              <a:defRPr/>
            </a:pPr>
            <a:r>
              <a:rPr lang="en-US" altLang="zh-CN" sz="2200" b="1" dirty="0">
                <a:latin typeface="+mn-lt"/>
                <a:ea typeface="+mn-ea"/>
                <a:cs typeface="+mn-ea"/>
                <a:sym typeface="+mn-lt"/>
              </a:rPr>
              <a:t>Relevant literature I: </a:t>
            </a:r>
            <a:r>
              <a:rPr kumimoji="0" lang="en-US" altLang="zh-CN" sz="2200" b="1" dirty="0">
                <a:solidFill>
                  <a:srgbClr val="333399"/>
                </a:solidFill>
                <a:latin typeface="+mn-lt"/>
                <a:ea typeface="+mn-ea"/>
                <a:cs typeface="+mn-ea"/>
                <a:sym typeface="+mn-lt"/>
              </a:rPr>
              <a:t>Event factors </a:t>
            </a:r>
            <a:r>
              <a:rPr lang="en-US" altLang="zh-CN" sz="2200" b="1" dirty="0">
                <a:latin typeface="+mn-lt"/>
                <a:ea typeface="+mn-ea"/>
                <a:cs typeface="+mn-ea"/>
                <a:sym typeface="+mn-lt"/>
              </a:rPr>
              <a:t>are an important short-term influencing factor on natural gas prices.</a:t>
            </a:r>
            <a:endParaRPr lang="zh-CN" altLang="en-US" sz="2200" b="1" dirty="0">
              <a:latin typeface="+mn-lt"/>
              <a:ea typeface="+mn-ea"/>
              <a:cs typeface="+mn-ea"/>
              <a:sym typeface="+mn-lt"/>
            </a:endParaRPr>
          </a:p>
        </p:txBody>
      </p:sp>
      <p:graphicFrame>
        <p:nvGraphicFramePr>
          <p:cNvPr id="13" name="表格 12"/>
          <p:cNvGraphicFramePr>
            <a:graphicFrameLocks noGrp="1"/>
          </p:cNvGraphicFramePr>
          <p:nvPr>
            <p:custDataLst>
              <p:tags r:id="rId1"/>
            </p:custDataLst>
          </p:nvPr>
        </p:nvGraphicFramePr>
        <p:xfrm>
          <a:off x="1659890" y="3028950"/>
          <a:ext cx="8871585" cy="3500755"/>
        </p:xfrm>
        <a:graphic>
          <a:graphicData uri="http://schemas.openxmlformats.org/drawingml/2006/table">
            <a:tbl>
              <a:tblPr firstRow="1" firstCol="1" bandRow="1">
                <a:tableStyleId>{5C22544A-7EE6-4342-B048-85BDC9FD1C3A}</a:tableStyleId>
              </a:tblPr>
              <a:tblGrid>
                <a:gridCol w="2456180"/>
                <a:gridCol w="2541270"/>
                <a:gridCol w="3874135"/>
              </a:tblGrid>
              <a:tr h="431800">
                <a:tc>
                  <a:txBody>
                    <a:bodyPr/>
                    <a:lstStyle/>
                    <a:p>
                      <a:pPr algn="ctr"/>
                      <a:r>
                        <a:rPr lang="en-US" altLang="zh-CN" sz="1600" b="1" kern="100" dirty="0">
                          <a:solidFill>
                            <a:schemeClr val="tx1"/>
                          </a:solidFill>
                          <a:effectLst/>
                          <a:latin typeface="+mn-lt"/>
                          <a:ea typeface="+mn-ea"/>
                          <a:cs typeface="+mn-ea"/>
                          <a:sym typeface="+mn-lt"/>
                        </a:rPr>
                        <a:t>Determinants</a:t>
                      </a:r>
                      <a:endParaRPr lang="zh-CN" sz="1600" b="1" kern="1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kern="100" dirty="0">
                          <a:solidFill>
                            <a:schemeClr val="tx1"/>
                          </a:solidFill>
                          <a:effectLst/>
                          <a:latin typeface="+mn-lt"/>
                          <a:ea typeface="+mn-ea"/>
                          <a:cs typeface="+mn-ea"/>
                          <a:sym typeface="+mn-lt"/>
                        </a:rPr>
                        <a:t>Factors</a:t>
                      </a:r>
                      <a:endParaRPr lang="zh-CN" sz="1600" b="1" kern="1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kern="100" dirty="0">
                          <a:solidFill>
                            <a:schemeClr val="tx1"/>
                          </a:solidFill>
                          <a:effectLst/>
                          <a:latin typeface="+mn-lt"/>
                          <a:ea typeface="+mn-ea"/>
                          <a:cs typeface="+mn-ea"/>
                          <a:sym typeface="+mn-lt"/>
                        </a:rPr>
                        <a:t>Related work</a:t>
                      </a:r>
                      <a:endParaRPr lang="zh-CN" sz="1600" b="1" kern="1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86385">
                <a:tc rowSpan="2">
                  <a:txBody>
                    <a:bodyPr/>
                    <a:lstStyle/>
                    <a:p>
                      <a:pPr indent="0" algn="ctr" fontAlgn="auto"/>
                      <a:r>
                        <a:rPr lang="en-US" altLang="zh-CN" sz="1600" b="0" dirty="0">
                          <a:solidFill>
                            <a:schemeClr val="tx1"/>
                          </a:solidFill>
                          <a:effectLst/>
                          <a:latin typeface="+mn-lt"/>
                          <a:ea typeface="+mn-ea"/>
                          <a:cs typeface="+mn-ea"/>
                          <a:sym typeface="+mn-lt"/>
                        </a:rPr>
                        <a:t>Supply and demand factors</a:t>
                      </a:r>
                      <a:endParaRPr lang="zh-CN" altLang="zh-CN" sz="1600" b="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indent="0" algn="ctr" fontAlgn="auto"/>
                      <a:r>
                        <a:rPr lang="en-US" altLang="zh-CN" sz="1600" b="0" kern="0" dirty="0">
                          <a:solidFill>
                            <a:schemeClr val="tx1"/>
                          </a:solidFill>
                          <a:effectLst/>
                          <a:latin typeface="+mn-lt"/>
                          <a:ea typeface="+mn-ea"/>
                          <a:cs typeface="+mn-ea"/>
                          <a:sym typeface="+mn-lt"/>
                        </a:rPr>
                        <a:t>Consumption</a:t>
                      </a:r>
                      <a:endParaRPr lang="zh-CN" altLang="en-US" sz="1600" b="0" kern="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indent="0" algn="ctr" fontAlgn="auto"/>
                      <a:r>
                        <a:rPr lang="en-US" altLang="zh-CN" sz="1600" b="0" dirty="0">
                          <a:solidFill>
                            <a:schemeClr val="tx1"/>
                          </a:solidFill>
                          <a:effectLst/>
                          <a:latin typeface="+mn-lt"/>
                          <a:ea typeface="+mn-ea"/>
                          <a:cs typeface="+mn-ea"/>
                          <a:sym typeface="+mn-lt"/>
                        </a:rPr>
                        <a:t>Zhang 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(2018)</a:t>
                      </a:r>
                      <a:endParaRPr lang="en-US" altLang="zh-CN" sz="1600" b="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r>
              <a:tr h="287020">
                <a:tc vMerge="1">
                  <a:tcPr/>
                </a:tc>
                <a:tc>
                  <a:txBody>
                    <a:bodyPr/>
                    <a:lstStyle/>
                    <a:p>
                      <a:pPr marR="0" lvl="0" indent="0" algn="ctr" defTabSz="914400" rtl="0" fontAlgn="auto">
                        <a:lnSpc>
                          <a:spcPct val="100000"/>
                        </a:lnSpc>
                        <a:spcBef>
                          <a:spcPts val="0"/>
                        </a:spcBef>
                        <a:spcAft>
                          <a:spcPts val="0"/>
                        </a:spcAft>
                        <a:buClrTx/>
                        <a:buSzTx/>
                        <a:buFontTx/>
                        <a:buNone/>
                        <a:defRPr/>
                      </a:pPr>
                      <a:r>
                        <a:rPr lang="en-US" altLang="zh-CN" sz="1600" b="0" kern="0" dirty="0">
                          <a:solidFill>
                            <a:schemeClr val="tx1"/>
                          </a:solidFill>
                          <a:effectLst/>
                          <a:latin typeface="+mn-lt"/>
                          <a:ea typeface="+mn-ea"/>
                          <a:cs typeface="+mn-ea"/>
                          <a:sym typeface="+mn-lt"/>
                        </a:rPr>
                        <a:t>Production</a:t>
                      </a:r>
                      <a:endParaRPr lang="zh-CN" altLang="en-US" sz="1600" b="0" kern="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altLang="zh-CN" sz="1600" b="0" dirty="0">
                          <a:solidFill>
                            <a:schemeClr val="tx1"/>
                          </a:solidFill>
                          <a:effectLst/>
                          <a:latin typeface="+mn-lt"/>
                          <a:ea typeface="+mn-ea"/>
                          <a:cs typeface="+mn-ea"/>
                          <a:sym typeface="+mn-lt"/>
                        </a:rPr>
                        <a:t>Nick &amp; </a:t>
                      </a:r>
                      <a:r>
                        <a:rPr lang="zh-CN" sz="1600" b="0" dirty="0">
                          <a:solidFill>
                            <a:schemeClr val="tx1"/>
                          </a:solidFill>
                          <a:effectLst/>
                          <a:latin typeface="+mn-lt"/>
                          <a:ea typeface="+mn-ea"/>
                          <a:cs typeface="+mn-ea"/>
                          <a:sym typeface="+mn-lt"/>
                        </a:rPr>
                        <a:t>Thoenes</a:t>
                      </a:r>
                      <a:r>
                        <a:rPr lang="en-US" altLang="zh-CN" sz="1600" b="0" dirty="0">
                          <a:solidFill>
                            <a:schemeClr val="tx1"/>
                          </a:solidFill>
                          <a:effectLst/>
                          <a:latin typeface="+mn-lt"/>
                          <a:ea typeface="+mn-ea"/>
                          <a:cs typeface="+mn-ea"/>
                          <a:sym typeface="+mn-lt"/>
                        </a:rPr>
                        <a:t> (2014) </a:t>
                      </a:r>
                      <a:endParaRPr lang="en-US" altLang="zh-CN" sz="1600" b="0" dirty="0">
                        <a:solidFill>
                          <a:schemeClr val="tx1"/>
                        </a:solidFill>
                        <a:effectLst/>
                        <a:latin typeface="+mn-lt"/>
                        <a:ea typeface="+mn-ea"/>
                        <a:cs typeface="+mn-ea"/>
                        <a:sym typeface="+mn-lt"/>
                      </a:endParaRPr>
                    </a:p>
                  </a:txBody>
                  <a:tcPr marL="68580" marR="68580" marT="0" marB="0" anchor="ctr">
                    <a:noFill/>
                  </a:tcPr>
                </a:tc>
              </a:tr>
              <a:tr h="287020">
                <a:tc>
                  <a:txBody>
                    <a:bodyPr/>
                    <a:lstStyle/>
                    <a:p>
                      <a:pPr indent="0" algn="ctr" fontAlgn="auto"/>
                      <a:r>
                        <a:rPr lang="en-US" altLang="zh-CN" sz="1600" b="0" kern="100" dirty="0">
                          <a:solidFill>
                            <a:schemeClr val="tx1"/>
                          </a:solidFill>
                          <a:effectLst/>
                          <a:latin typeface="+mn-lt"/>
                          <a:ea typeface="+mn-ea"/>
                          <a:cs typeface="+mn-ea"/>
                          <a:sym typeface="+mn-lt"/>
                        </a:rPr>
                        <a:t>Oil price</a:t>
                      </a:r>
                      <a:endParaRPr lang="zh-CN" altLang="en-US" sz="1600" b="0" kern="10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altLang="zh-CN" sz="1600" b="0" kern="100" dirty="0">
                          <a:solidFill>
                            <a:schemeClr val="tx1"/>
                          </a:solidFill>
                          <a:effectLst/>
                          <a:latin typeface="+mn-lt"/>
                          <a:ea typeface="+mn-ea"/>
                          <a:cs typeface="+mn-ea"/>
                          <a:sym typeface="+mn-lt"/>
                        </a:rPr>
                        <a:t>Oil price</a:t>
                      </a:r>
                      <a:endParaRPr lang="zh-CN" altLang="en-US" sz="1600" b="0" kern="10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altLang="zh-CN" sz="1600" b="0" dirty="0">
                          <a:solidFill>
                            <a:schemeClr val="tx1"/>
                          </a:solidFill>
                          <a:effectLst/>
                          <a:latin typeface="+mn-lt"/>
                          <a:ea typeface="+mn-ea"/>
                          <a:cs typeface="+mn-ea"/>
                          <a:sym typeface="+mn-lt"/>
                        </a:rPr>
                        <a:t>Stern (2014); Shi &amp; Variam (2016)</a:t>
                      </a:r>
                      <a:endParaRPr lang="en-US" altLang="zh-CN" sz="1600" b="0" dirty="0">
                        <a:solidFill>
                          <a:schemeClr val="tx1"/>
                        </a:solidFill>
                        <a:effectLst/>
                        <a:latin typeface="+mn-lt"/>
                        <a:ea typeface="+mn-ea"/>
                        <a:cs typeface="+mn-ea"/>
                        <a:sym typeface="+mn-lt"/>
                      </a:endParaRPr>
                    </a:p>
                  </a:txBody>
                  <a:tcPr marL="68580" marR="68580" marT="0" marB="0" anchor="ctr">
                    <a:noFill/>
                  </a:tcPr>
                </a:tc>
              </a:tr>
              <a:tr h="487680">
                <a:tc rowSpan="2">
                  <a:txBody>
                    <a:bodyPr/>
                    <a:lstStyle/>
                    <a:p>
                      <a:pPr indent="0" algn="ctr" fontAlgn="auto"/>
                      <a:r>
                        <a:rPr lang="en-US" altLang="zh-CN" sz="1600" b="0" dirty="0">
                          <a:solidFill>
                            <a:schemeClr val="tx1"/>
                          </a:solidFill>
                          <a:effectLst/>
                          <a:latin typeface="+mn-lt"/>
                          <a:ea typeface="+mn-ea"/>
                          <a:cs typeface="+mn-ea"/>
                          <a:sym typeface="+mn-lt"/>
                        </a:rPr>
                        <a:t>Global economic situation</a:t>
                      </a:r>
                      <a:endParaRPr lang="zh-CN" sz="1600" b="0" kern="10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altLang="zh-CN" sz="1600" b="0" kern="0" dirty="0">
                          <a:solidFill>
                            <a:schemeClr val="tx1"/>
                          </a:solidFill>
                          <a:effectLst/>
                          <a:latin typeface="+mn-lt"/>
                          <a:ea typeface="+mn-ea"/>
                          <a:cs typeface="+mn-ea"/>
                          <a:sym typeface="+mn-lt"/>
                        </a:rPr>
                        <a:t>Uncertainty of economic policy</a:t>
                      </a:r>
                      <a:endParaRPr lang="zh-CN" sz="1600" b="0" kern="100" dirty="0">
                        <a:solidFill>
                          <a:schemeClr val="tx1"/>
                        </a:solidFill>
                        <a:effectLst/>
                        <a:latin typeface="+mn-lt"/>
                        <a:ea typeface="+mn-ea"/>
                        <a:cs typeface="+mn-ea"/>
                        <a:sym typeface="+mn-lt"/>
                      </a:endParaRPr>
                    </a:p>
                  </a:txBody>
                  <a:tcPr marL="68580" marR="68580" marT="0" marB="0" anchor="ctr">
                    <a:noFill/>
                  </a:tcPr>
                </a:tc>
                <a:tc rowSpan="2">
                  <a:txBody>
                    <a:bodyPr/>
                    <a:lstStyle/>
                    <a:p>
                      <a:pPr indent="0" algn="ctr" fontAlgn="auto"/>
                      <a:r>
                        <a:rPr lang="en-US" sz="1600" kern="100" dirty="0">
                          <a:solidFill>
                            <a:schemeClr val="tx1"/>
                          </a:solidFill>
                          <a:effectLst/>
                          <a:latin typeface="+mn-lt"/>
                          <a:ea typeface="+mn-ea"/>
                          <a:cs typeface="+mn-ea"/>
                          <a:sym typeface="+mn-lt"/>
                        </a:rPr>
                        <a:t>Ma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altLang="zh-CN" sz="1600" dirty="0">
                          <a:solidFill>
                            <a:schemeClr val="tx1"/>
                          </a:solidFill>
                          <a:effectLst/>
                          <a:latin typeface="+mn-lt"/>
                          <a:ea typeface="+mn-ea"/>
                          <a:cs typeface="+mn-ea"/>
                          <a:sym typeface="+mn-lt"/>
                        </a:rPr>
                        <a:t> </a:t>
                      </a:r>
                      <a:r>
                        <a:rPr lang="en-US" sz="1600" kern="100" dirty="0">
                          <a:solidFill>
                            <a:schemeClr val="tx1"/>
                          </a:solidFill>
                          <a:effectLst/>
                          <a:latin typeface="+mn-lt"/>
                          <a:ea typeface="+mn-ea"/>
                          <a:cs typeface="+mn-ea"/>
                          <a:sym typeface="+mn-lt"/>
                        </a:rPr>
                        <a:t>(2019)</a:t>
                      </a:r>
                      <a:endParaRPr lang="en-US" sz="1600" b="0" kern="100" dirty="0">
                        <a:solidFill>
                          <a:schemeClr val="tx1"/>
                        </a:solidFill>
                        <a:effectLst/>
                        <a:latin typeface="+mn-lt"/>
                        <a:ea typeface="+mn-ea"/>
                        <a:cs typeface="+mn-ea"/>
                        <a:sym typeface="+mn-lt"/>
                      </a:endParaRPr>
                    </a:p>
                  </a:txBody>
                  <a:tcPr marL="68580" marR="68580" marT="0" marB="0" anchor="ctr">
                    <a:noFill/>
                  </a:tcPr>
                </a:tc>
              </a:tr>
              <a:tr h="287020">
                <a:tc vMerge="1">
                  <a:tcPr marL="68580" marR="68580" marT="0" marB="0" anchor="ctr">
                    <a:noFill/>
                  </a:tcPr>
                </a:tc>
                <a:tc>
                  <a:txBody>
                    <a:bodyPr/>
                    <a:lstStyle/>
                    <a:p>
                      <a:pPr indent="0" algn="ctr" fontAlgn="auto"/>
                      <a:r>
                        <a:rPr lang="en-US" altLang="zh-CN" sz="1600" b="0" kern="100" dirty="0">
                          <a:solidFill>
                            <a:schemeClr val="tx1"/>
                          </a:solidFill>
                          <a:effectLst/>
                          <a:latin typeface="+mn-lt"/>
                          <a:ea typeface="+mn-ea"/>
                          <a:cs typeface="+mn-ea"/>
                          <a:sym typeface="+mn-lt"/>
                        </a:rPr>
                        <a:t>US Dollar index</a:t>
                      </a:r>
                      <a:endParaRPr lang="zh-CN" sz="1600" b="0" kern="100" dirty="0">
                        <a:solidFill>
                          <a:schemeClr val="tx1"/>
                        </a:solidFill>
                        <a:effectLst/>
                        <a:latin typeface="+mn-lt"/>
                        <a:ea typeface="+mn-ea"/>
                        <a:cs typeface="+mn-ea"/>
                        <a:sym typeface="+mn-lt"/>
                      </a:endParaRPr>
                    </a:p>
                  </a:txBody>
                  <a:tcPr marL="68580" marR="68580" marT="0" marB="0" anchor="ctr">
                    <a:noFill/>
                  </a:tcPr>
                </a:tc>
                <a:tc vMerge="1">
                  <a:tcPr marL="68580" marR="68580" marT="0" marB="0" anchor="ctr">
                    <a:noFill/>
                  </a:tcPr>
                </a:tc>
              </a:tr>
              <a:tr h="286385">
                <a:tc rowSpan="2">
                  <a:txBody>
                    <a:bodyPr/>
                    <a:lstStyle/>
                    <a:p>
                      <a:pPr indent="0" algn="ctr" fontAlgn="auto"/>
                      <a:r>
                        <a:rPr lang="en-US" altLang="zh-CN" sz="1600" b="0" kern="100" dirty="0">
                          <a:solidFill>
                            <a:schemeClr val="tx1"/>
                          </a:solidFill>
                          <a:effectLst/>
                          <a:latin typeface="+mn-lt"/>
                          <a:ea typeface="+mn-ea"/>
                          <a:cs typeface="+mn-ea"/>
                          <a:sym typeface="+mn-lt"/>
                        </a:rPr>
                        <a:t>Financial market factors</a:t>
                      </a:r>
                      <a:endParaRPr lang="zh-CN" sz="1600" b="0" kern="10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altLang="zh-CN" sz="1600" b="0" kern="100" dirty="0">
                          <a:solidFill>
                            <a:schemeClr val="tx1"/>
                          </a:solidFill>
                          <a:effectLst/>
                          <a:latin typeface="+mn-lt"/>
                          <a:ea typeface="+mn-ea"/>
                          <a:cs typeface="+mn-ea"/>
                          <a:sym typeface="+mn-lt"/>
                        </a:rPr>
                        <a:t>Market volatility index</a:t>
                      </a:r>
                      <a:endParaRPr lang="en-US" altLang="zh-CN" sz="1600" b="0" kern="10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sz="1600" b="0" kern="100" dirty="0">
                          <a:solidFill>
                            <a:schemeClr val="tx1"/>
                          </a:solidFill>
                          <a:effectLst/>
                          <a:latin typeface="+mn-lt"/>
                          <a:ea typeface="+mn-ea"/>
                          <a:cs typeface="+mn-ea"/>
                          <a:sym typeface="+mn-lt"/>
                        </a:rPr>
                        <a:t>Wang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sz="1600" b="0" kern="100" dirty="0">
                          <a:solidFill>
                            <a:schemeClr val="tx1"/>
                          </a:solidFill>
                          <a:effectLst/>
                          <a:latin typeface="+mn-lt"/>
                          <a:ea typeface="+mn-ea"/>
                          <a:cs typeface="+mn-ea"/>
                          <a:sym typeface="+mn-lt"/>
                        </a:rPr>
                        <a:t>(2019); Zhang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sz="1600" b="0" kern="100" dirty="0">
                          <a:solidFill>
                            <a:schemeClr val="tx1"/>
                          </a:solidFill>
                          <a:effectLst/>
                          <a:latin typeface="+mn-lt"/>
                          <a:ea typeface="+mn-ea"/>
                          <a:cs typeface="+mn-ea"/>
                          <a:sym typeface="+mn-lt"/>
                        </a:rPr>
                        <a:t> (2017)</a:t>
                      </a:r>
                      <a:endParaRPr lang="zh-CN" sz="1600" b="0" kern="100" dirty="0">
                        <a:solidFill>
                          <a:schemeClr val="tx1"/>
                        </a:solidFill>
                        <a:effectLst/>
                        <a:latin typeface="+mn-lt"/>
                        <a:ea typeface="+mn-ea"/>
                        <a:cs typeface="+mn-ea"/>
                        <a:sym typeface="+mn-lt"/>
                      </a:endParaRPr>
                    </a:p>
                  </a:txBody>
                  <a:tcPr marL="68580" marR="68580" marT="0" marB="0" anchor="ctr">
                    <a:noFill/>
                  </a:tcPr>
                </a:tc>
              </a:tr>
              <a:tr h="287020">
                <a:tc vMerge="1">
                  <a:tcPr>
                    <a:noFill/>
                  </a:tcPr>
                </a:tc>
                <a:tc>
                  <a:txBody>
                    <a:bodyPr/>
                    <a:lstStyle/>
                    <a:p>
                      <a:pPr indent="0" algn="ctr" fontAlgn="auto"/>
                      <a:r>
                        <a:rPr lang="en-US" altLang="zh-CN" sz="1600" b="0" kern="100" dirty="0">
                          <a:solidFill>
                            <a:schemeClr val="tx1"/>
                          </a:solidFill>
                          <a:effectLst/>
                          <a:latin typeface="+mn-lt"/>
                          <a:ea typeface="+mn-ea"/>
                          <a:cs typeface="+mn-ea"/>
                          <a:sym typeface="+mn-lt"/>
                        </a:rPr>
                        <a:t>Open positions</a:t>
                      </a:r>
                      <a:endParaRPr lang="zh-CN" sz="1600" b="0" kern="10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r>
                        <a:rPr lang="en-US" altLang="zh-CN" sz="1600" b="0" dirty="0">
                          <a:solidFill>
                            <a:schemeClr val="tx1"/>
                          </a:solidFill>
                          <a:effectLst/>
                          <a:latin typeface="+mn-lt"/>
                          <a:ea typeface="+mn-ea"/>
                          <a:cs typeface="+mn-ea"/>
                          <a:sym typeface="+mn-lt"/>
                        </a:rPr>
                        <a:t>Ji 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(2018)</a:t>
                      </a:r>
                      <a:endParaRPr lang="en-US" altLang="zh-CN" sz="1600" b="0" dirty="0">
                        <a:solidFill>
                          <a:schemeClr val="tx1"/>
                        </a:solidFill>
                        <a:effectLst/>
                        <a:latin typeface="+mn-lt"/>
                        <a:ea typeface="+mn-ea"/>
                        <a:cs typeface="+mn-ea"/>
                        <a:sym typeface="+mn-lt"/>
                      </a:endParaRPr>
                    </a:p>
                  </a:txBody>
                  <a:tcPr marL="68580" marR="68580" marT="0" marB="0" anchor="ctr">
                    <a:noFill/>
                  </a:tcPr>
                </a:tc>
              </a:tr>
              <a:tr h="286385">
                <a:tc rowSpan="3">
                  <a:txBody>
                    <a:bodyPr/>
                    <a:lstStyle/>
                    <a:p>
                      <a:pPr indent="0" algn="ctr" fontAlgn="auto"/>
                      <a:r>
                        <a:rPr lang="en-US" altLang="zh-CN" sz="1600" b="0" dirty="0">
                          <a:solidFill>
                            <a:schemeClr val="tx1"/>
                          </a:solidFill>
                          <a:effectLst/>
                          <a:latin typeface="+mn-lt"/>
                          <a:ea typeface="+mn-ea"/>
                          <a:cs typeface="+mn-ea"/>
                          <a:sym typeface="+mn-lt"/>
                        </a:rPr>
                        <a:t>Event factors </a:t>
                      </a:r>
                      <a:endParaRPr lang="zh-CN" sz="1600" b="0" kern="100" dirty="0">
                        <a:solidFill>
                          <a:schemeClr val="tx1"/>
                        </a:solidFill>
                        <a:effectLst/>
                        <a:latin typeface="+mn-lt"/>
                        <a:ea typeface="+mn-ea"/>
                        <a:cs typeface="+mn-ea"/>
                        <a:sym typeface="+mn-lt"/>
                      </a:endParaRPr>
                    </a:p>
                  </a:txBody>
                  <a:tcPr marL="68580" marR="68580" marT="0" marB="0" anchor="ctr">
                    <a:lnB w="12700" cap="flat" cmpd="sng" algn="ctr">
                      <a:solidFill>
                        <a:schemeClr val="tx1"/>
                      </a:solidFill>
                      <a:prstDash val="solid"/>
                      <a:round/>
                      <a:headEnd type="none" w="med" len="med"/>
                      <a:tailEnd type="none" w="med" len="med"/>
                    </a:lnB>
                    <a:noFill/>
                  </a:tcPr>
                </a:tc>
                <a:tc>
                  <a:txBody>
                    <a:bodyPr/>
                    <a:lstStyle/>
                    <a:p>
                      <a:pPr indent="0" algn="ctr" fontAlgn="auto">
                        <a:lnSpc>
                          <a:spcPct val="100000"/>
                        </a:lnSpc>
                      </a:pPr>
                      <a:r>
                        <a:rPr lang="en-US" altLang="zh-CN" sz="1600" b="0" kern="0" dirty="0">
                          <a:solidFill>
                            <a:schemeClr val="tx1"/>
                          </a:solidFill>
                          <a:effectLst/>
                          <a:latin typeface="+mn-lt"/>
                          <a:ea typeface="+mn-ea"/>
                          <a:cs typeface="+mn-ea"/>
                          <a:sym typeface="+mn-lt"/>
                        </a:rPr>
                        <a:t>Economic crisis</a:t>
                      </a:r>
                      <a:endParaRPr lang="zh-CN" sz="1600" b="0" kern="0" dirty="0">
                        <a:solidFill>
                          <a:schemeClr val="tx1"/>
                        </a:solidFill>
                        <a:effectLst/>
                        <a:latin typeface="+mn-lt"/>
                        <a:ea typeface="+mn-ea"/>
                        <a:cs typeface="+mn-ea"/>
                        <a:sym typeface="+mn-lt"/>
                      </a:endParaRPr>
                    </a:p>
                  </a:txBody>
                  <a:tcPr marL="68580" marR="68580" marT="0" marB="0" anchor="ctr">
                    <a:noFill/>
                  </a:tcPr>
                </a:tc>
                <a:tc rowSpan="3">
                  <a:txBody>
                    <a:bodyPr/>
                    <a:lstStyle/>
                    <a:p>
                      <a:pPr indent="0" algn="ctr" fontAlgn="auto"/>
                      <a:r>
                        <a:rPr lang="zh-CN" altLang="zh-CN" sz="1600" dirty="0">
                          <a:latin typeface="+mn-lt"/>
                          <a:ea typeface="+mn-ea"/>
                          <a:cs typeface="+mn-ea"/>
                          <a:sym typeface="+mn-lt"/>
                        </a:rPr>
                        <a:t>Hartley </a:t>
                      </a:r>
                      <a:r>
                        <a:rPr lang="en-US" altLang="zh-CN" sz="1600" b="0" dirty="0">
                          <a:solidFill>
                            <a:schemeClr val="tx1"/>
                          </a:solidFill>
                          <a:effectLst/>
                          <a:latin typeface="+mn-lt"/>
                          <a:ea typeface="+mn-ea"/>
                          <a:cs typeface="+mn-ea"/>
                          <a:sym typeface="+mn-lt"/>
                        </a:rPr>
                        <a:t>&amp;</a:t>
                      </a:r>
                      <a:r>
                        <a:rPr lang="zh-CN" altLang="zh-CN" sz="1600" dirty="0">
                          <a:latin typeface="+mn-lt"/>
                          <a:ea typeface="+mn-ea"/>
                          <a:cs typeface="+mn-ea"/>
                          <a:sym typeface="+mn-lt"/>
                        </a:rPr>
                        <a:t> Medlock</a:t>
                      </a:r>
                      <a:r>
                        <a:rPr lang="en-US" altLang="zh-CN" sz="1600" dirty="0">
                          <a:latin typeface="+mn-lt"/>
                          <a:ea typeface="+mn-ea"/>
                          <a:cs typeface="+mn-ea"/>
                          <a:sym typeface="+mn-lt"/>
                        </a:rPr>
                        <a:t> (</a:t>
                      </a:r>
                      <a:r>
                        <a:rPr lang="zh-CN" altLang="zh-CN" sz="1600" dirty="0">
                          <a:latin typeface="+mn-lt"/>
                          <a:ea typeface="+mn-ea"/>
                          <a:cs typeface="+mn-ea"/>
                          <a:sym typeface="+mn-lt"/>
                        </a:rPr>
                        <a:t>2014</a:t>
                      </a:r>
                      <a:r>
                        <a:rPr lang="en-US" altLang="zh-CN" sz="1600" dirty="0">
                          <a:latin typeface="+mn-lt"/>
                          <a:ea typeface="+mn-ea"/>
                          <a:cs typeface="+mn-ea"/>
                          <a:sym typeface="+mn-lt"/>
                        </a:rPr>
                        <a:t>)</a:t>
                      </a:r>
                      <a:r>
                        <a:rPr lang="zh-CN" altLang="zh-CN" sz="1600" dirty="0">
                          <a:latin typeface="+mn-lt"/>
                          <a:ea typeface="+mn-ea"/>
                          <a:cs typeface="+mn-ea"/>
                          <a:sym typeface="+mn-lt"/>
                        </a:rPr>
                        <a:t>；</a:t>
                      </a:r>
                      <a:endParaRPr lang="zh-CN" altLang="zh-CN" sz="1600" dirty="0">
                        <a:latin typeface="+mn-lt"/>
                        <a:ea typeface="+mn-ea"/>
                        <a:cs typeface="+mn-ea"/>
                        <a:sym typeface="+mn-lt"/>
                      </a:endParaRPr>
                    </a:p>
                    <a:p>
                      <a:pPr indent="0" algn="ctr" fontAlgn="auto"/>
                      <a:r>
                        <a:rPr lang="zh-CN" altLang="zh-CN" sz="1600" dirty="0">
                          <a:latin typeface="+mn-lt"/>
                          <a:ea typeface="+mn-ea"/>
                          <a:cs typeface="+mn-ea"/>
                          <a:sym typeface="+mn-lt"/>
                        </a:rPr>
                        <a:t>Wiggins </a:t>
                      </a:r>
                      <a:r>
                        <a:rPr lang="en-US" altLang="zh-CN" sz="1600" b="0" dirty="0">
                          <a:solidFill>
                            <a:schemeClr val="tx1"/>
                          </a:solidFill>
                          <a:effectLst/>
                          <a:latin typeface="+mn-lt"/>
                          <a:ea typeface="+mn-ea"/>
                          <a:cs typeface="+mn-ea"/>
                          <a:sym typeface="+mn-lt"/>
                        </a:rPr>
                        <a:t>&amp;</a:t>
                      </a:r>
                      <a:r>
                        <a:rPr lang="zh-CN" altLang="zh-CN" sz="1600" dirty="0">
                          <a:latin typeface="+mn-lt"/>
                          <a:ea typeface="+mn-ea"/>
                          <a:cs typeface="+mn-ea"/>
                          <a:sym typeface="+mn-lt"/>
                        </a:rPr>
                        <a:t> Etienne</a:t>
                      </a:r>
                      <a:r>
                        <a:rPr lang="en-US" altLang="zh-CN" sz="1600" dirty="0">
                          <a:latin typeface="+mn-lt"/>
                          <a:ea typeface="+mn-ea"/>
                          <a:cs typeface="+mn-ea"/>
                          <a:sym typeface="+mn-lt"/>
                        </a:rPr>
                        <a:t> (</a:t>
                      </a:r>
                      <a:r>
                        <a:rPr lang="zh-CN" altLang="zh-CN" sz="1600" dirty="0">
                          <a:latin typeface="+mn-lt"/>
                          <a:ea typeface="+mn-ea"/>
                          <a:cs typeface="+mn-ea"/>
                          <a:sym typeface="+mn-lt"/>
                        </a:rPr>
                        <a:t>2017</a:t>
                      </a:r>
                      <a:r>
                        <a:rPr lang="en-US" altLang="zh-CN" sz="1600" dirty="0">
                          <a:latin typeface="+mn-lt"/>
                          <a:ea typeface="+mn-ea"/>
                          <a:cs typeface="+mn-ea"/>
                          <a:sym typeface="+mn-lt"/>
                        </a:rPr>
                        <a:t>)</a:t>
                      </a:r>
                      <a:r>
                        <a:rPr lang="zh-CN" altLang="zh-CN" sz="1600" dirty="0">
                          <a:latin typeface="+mn-lt"/>
                          <a:ea typeface="+mn-ea"/>
                          <a:cs typeface="+mn-ea"/>
                          <a:sym typeface="+mn-lt"/>
                        </a:rPr>
                        <a:t>；</a:t>
                      </a:r>
                      <a:endParaRPr lang="zh-CN" altLang="zh-CN" sz="1600" dirty="0">
                        <a:latin typeface="+mn-lt"/>
                        <a:ea typeface="+mn-ea"/>
                        <a:cs typeface="+mn-ea"/>
                        <a:sym typeface="+mn-lt"/>
                      </a:endParaRPr>
                    </a:p>
                    <a:p>
                      <a:pPr indent="0" algn="ctr" fontAlgn="auto"/>
                      <a:r>
                        <a:rPr lang="zh-CN" altLang="zh-CN" sz="1600" dirty="0">
                          <a:latin typeface="+mn-lt"/>
                          <a:ea typeface="+mn-ea"/>
                          <a:cs typeface="+mn-ea"/>
                          <a:sym typeface="+mn-lt"/>
                        </a:rPr>
                        <a:t>Brigida </a:t>
                      </a:r>
                      <a:r>
                        <a:rPr lang="en-US" altLang="zh-CN" sz="1600" dirty="0">
                          <a:latin typeface="+mn-lt"/>
                          <a:ea typeface="+mn-ea"/>
                          <a:cs typeface="+mn-ea"/>
                          <a:sym typeface="+mn-lt"/>
                        </a:rPr>
                        <a:t>(</a:t>
                      </a:r>
                      <a:r>
                        <a:rPr lang="zh-CN" altLang="zh-CN" sz="1600" dirty="0">
                          <a:latin typeface="+mn-lt"/>
                          <a:ea typeface="+mn-ea"/>
                          <a:cs typeface="+mn-ea"/>
                          <a:sym typeface="+mn-lt"/>
                        </a:rPr>
                        <a:t>2019)</a:t>
                      </a:r>
                      <a:endParaRPr lang="zh-CN" sz="1600" b="0" kern="100" dirty="0">
                        <a:solidFill>
                          <a:schemeClr val="tx1"/>
                        </a:solidFill>
                        <a:effectLst/>
                        <a:latin typeface="+mn-lt"/>
                        <a:ea typeface="+mn-ea"/>
                        <a:cs typeface="+mn-ea"/>
                        <a:sym typeface="+mn-lt"/>
                      </a:endParaRPr>
                    </a:p>
                  </a:txBody>
                  <a:tcPr marL="68580" marR="68580" marT="0" marB="0" anchor="ctr">
                    <a:lnB w="12700" cap="flat" cmpd="sng" algn="ctr">
                      <a:solidFill>
                        <a:schemeClr val="tx1"/>
                      </a:solidFill>
                      <a:prstDash val="solid"/>
                      <a:round/>
                      <a:headEnd type="none" w="med" len="med"/>
                      <a:tailEnd type="none" w="med" len="med"/>
                    </a:lnB>
                    <a:noFill/>
                  </a:tcPr>
                </a:tc>
              </a:tr>
              <a:tr h="287655">
                <a:tc vMerge="1">
                  <a:tcPr marL="68580" marR="68580" marT="0" marB="0" anchor="ctr">
                    <a:lnT w="12700" cap="flat" cmpd="sng" algn="ctr">
                      <a:solidFill>
                        <a:schemeClr val="tx1"/>
                      </a:solidFill>
                      <a:prstDash val="solid"/>
                      <a:round/>
                      <a:headEnd type="none" w="med" len="med"/>
                      <a:tailEnd type="none" w="med" len="med"/>
                    </a:lnT>
                    <a:noFill/>
                  </a:tcPr>
                </a:tc>
                <a:tc>
                  <a:txBody>
                    <a:bodyPr/>
                    <a:lstStyle/>
                    <a:p>
                      <a:pPr indent="0" algn="ctr" fontAlgn="auto">
                        <a:lnSpc>
                          <a:spcPct val="100000"/>
                        </a:lnSpc>
                      </a:pPr>
                      <a:r>
                        <a:rPr lang="en-US" altLang="zh-CN" sz="1600" kern="100" dirty="0">
                          <a:solidFill>
                            <a:schemeClr val="tx1"/>
                          </a:solidFill>
                          <a:effectLst/>
                          <a:latin typeface="+mn-lt"/>
                          <a:ea typeface="+mn-ea"/>
                          <a:cs typeface="+mn-ea"/>
                          <a:sym typeface="+mn-lt"/>
                        </a:rPr>
                        <a:t>Shale revolution</a:t>
                      </a:r>
                      <a:endParaRPr lang="zh-CN" altLang="en-US" sz="1600" b="0" kern="100" dirty="0" err="1">
                        <a:solidFill>
                          <a:schemeClr val="tx1"/>
                        </a:solidFill>
                        <a:effectLst/>
                        <a:latin typeface="+mn-lt"/>
                        <a:ea typeface="+mn-ea"/>
                        <a:cs typeface="+mn-ea"/>
                        <a:sym typeface="+mn-lt"/>
                      </a:endParaRPr>
                    </a:p>
                  </a:txBody>
                  <a:tcPr marL="68580" marR="68580" marT="0" marB="0" anchor="ctr">
                    <a:noFill/>
                  </a:tcPr>
                </a:tc>
                <a:tc vMerge="1">
                  <a:tcPr marL="68580" marR="68580" marT="0" marB="0" anchor="ctr">
                    <a:noFill/>
                  </a:tcPr>
                </a:tc>
              </a:tr>
              <a:tr h="286385">
                <a:tc vMerge="1">
                  <a:tcPr marL="68580" marR="68580" marT="0" marB="0" anchor="ctr">
                    <a:lnB w="12700" cap="flat" cmpd="sng" algn="ctr">
                      <a:solidFill>
                        <a:schemeClr val="tx1"/>
                      </a:solidFill>
                      <a:prstDash val="solid"/>
                      <a:round/>
                      <a:headEnd type="none" w="med" len="med"/>
                      <a:tailEnd type="none" w="med" len="med"/>
                    </a:lnB>
                    <a:noFill/>
                  </a:tcPr>
                </a:tc>
                <a:tc>
                  <a:txBody>
                    <a:bodyPr/>
                    <a:lstStyle/>
                    <a:p>
                      <a:pPr indent="0" algn="ctr" fontAlgn="auto">
                        <a:lnSpc>
                          <a:spcPct val="100000"/>
                        </a:lnSpc>
                      </a:pPr>
                      <a:r>
                        <a:rPr kumimoji="1" lang="en-US" altLang="zh-CN" sz="1600" dirty="0">
                          <a:solidFill>
                            <a:schemeClr val="tx1"/>
                          </a:solidFill>
                          <a:latin typeface="+mn-lt"/>
                          <a:ea typeface="+mn-ea"/>
                          <a:cs typeface="+mn-ea"/>
                          <a:sym typeface="+mn-lt"/>
                        </a:rPr>
                        <a:t>Extreme temperatures</a:t>
                      </a:r>
                      <a:endParaRPr kumimoji="1" lang="zh-CN" altLang="en-US" sz="1600" b="0" kern="0" dirty="0">
                        <a:solidFill>
                          <a:schemeClr val="tx1"/>
                        </a:solidFill>
                        <a:effectLst/>
                        <a:latin typeface="+mn-lt"/>
                        <a:ea typeface="+mn-ea"/>
                        <a:cs typeface="+mn-ea"/>
                        <a:sym typeface="+mn-lt"/>
                      </a:endParaRPr>
                    </a:p>
                  </a:txBody>
                  <a:tcPr marL="68580" marR="68580" marT="0" marB="0" anchor="ctr">
                    <a:lnB w="12700" cap="flat" cmpd="sng" algn="ctr">
                      <a:solidFill>
                        <a:schemeClr val="tx1"/>
                      </a:solidFill>
                      <a:prstDash val="solid"/>
                      <a:round/>
                      <a:headEnd type="none" w="med" len="med"/>
                      <a:tailEnd type="none" w="med" len="med"/>
                    </a:lnB>
                    <a:noFill/>
                  </a:tcPr>
                </a:tc>
                <a:tc vMerge="1">
                  <a:tcPr marL="68580" marR="68580" marT="0" marB="0" anchor="ctr">
                    <a:lnB w="12700" cap="flat" cmpd="sng" algn="ctr">
                      <a:solidFill>
                        <a:schemeClr val="tx1"/>
                      </a:solidFill>
                      <a:prstDash val="solid"/>
                      <a:round/>
                      <a:headEnd type="none" w="med" len="med"/>
                      <a:tailEnd type="none" w="med" len="med"/>
                    </a:lnB>
                    <a:noFill/>
                  </a:tcPr>
                </a:tc>
              </a:tr>
            </a:tbl>
          </a:graphicData>
        </a:graphic>
      </p:graphicFrame>
      <p:sp>
        <p:nvSpPr>
          <p:cNvPr id="2" name="矩形 1"/>
          <p:cNvSpPr/>
          <p:nvPr/>
        </p:nvSpPr>
        <p:spPr>
          <a:xfrm>
            <a:off x="1837055" y="5742305"/>
            <a:ext cx="2129790" cy="73914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3713062" y="2570043"/>
            <a:ext cx="5445125" cy="458908"/>
          </a:xfrm>
          <a:prstGeom prst="rect">
            <a:avLst/>
          </a:prstGeom>
          <a:noFill/>
          <a:ln>
            <a:noFill/>
          </a:ln>
        </p:spPr>
        <p:txBody>
          <a:bodyPr vert="horz" wrap="square" lIns="91440" tIns="45720" rIns="91440" bIns="45720" numCol="1" anchor="t" anchorCtr="0" compatLnSpc="1">
            <a:spAutoFit/>
          </a:bodyPr>
          <a:lstStyle/>
          <a:p>
            <a:pPr algn="just">
              <a:lnSpc>
                <a:spcPct val="150000"/>
              </a:lnSpc>
              <a:spcBef>
                <a:spcPts val="1000"/>
              </a:spcBef>
              <a:spcAft>
                <a:spcPts val="500"/>
              </a:spcAft>
            </a:pPr>
            <a:r>
              <a:rPr lang="en-US" altLang="zh-CN" sz="1800" b="1" dirty="0">
                <a:latin typeface="+mn-lt"/>
                <a:ea typeface="+mn-ea"/>
                <a:cs typeface="+mn-ea"/>
                <a:sym typeface="+mn-lt"/>
              </a:rPr>
              <a:t>Determinants of natural gas prices</a:t>
            </a:r>
            <a:endParaRPr lang="zh-CN" altLang="en-US" sz="1800" b="1" dirty="0">
              <a:latin typeface="+mn-lt"/>
              <a:ea typeface="+mn-ea"/>
              <a:cs typeface="+mn-ea"/>
              <a:sym typeface="+mn-lt"/>
            </a:endParaRPr>
          </a:p>
        </p:txBody>
      </p:sp>
      <p:sp>
        <p:nvSpPr>
          <p:cNvPr id="8" name="标题 1"/>
          <p:cNvSpPr>
            <a:spLocks noGrp="1"/>
          </p:cNvSpPr>
          <p:nvPr>
            <p:ph type="title"/>
            <p:custDataLst>
              <p:tags r:id="rId2"/>
            </p:custDataLst>
          </p:nvPr>
        </p:nvSpPr>
        <p:spPr>
          <a:xfrm>
            <a:off x="149127" y="365125"/>
            <a:ext cx="10829925" cy="996950"/>
          </a:xfrm>
        </p:spPr>
        <p:txBody>
          <a:bodyPr/>
          <a:lstStyle/>
          <a:p>
            <a:r>
              <a:rPr lang="en-US" altLang="zh-CN" sz="2800" dirty="0">
                <a:latin typeface="+mn-lt"/>
                <a:ea typeface="+mn-ea"/>
                <a:cs typeface="+mn-ea"/>
                <a:sym typeface="+mn-lt"/>
              </a:rPr>
              <a:t>Introduction</a:t>
            </a:r>
            <a:endParaRPr lang="en-US" altLang="zh-CN" sz="2800" dirty="0">
              <a:latin typeface="+mn-lt"/>
              <a:ea typeface="+mn-ea"/>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5506" y="6481445"/>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graphicFrame>
        <p:nvGraphicFramePr>
          <p:cNvPr id="5" name="表格 4"/>
          <p:cNvGraphicFramePr>
            <a:graphicFrameLocks noGrp="1"/>
          </p:cNvGraphicFramePr>
          <p:nvPr>
            <p:custDataLst>
              <p:tags r:id="rId1"/>
            </p:custDataLst>
          </p:nvPr>
        </p:nvGraphicFramePr>
        <p:xfrm>
          <a:off x="307262" y="3705475"/>
          <a:ext cx="11577475" cy="2776463"/>
        </p:xfrm>
        <a:graphic>
          <a:graphicData uri="http://schemas.openxmlformats.org/drawingml/2006/table">
            <a:tbl>
              <a:tblPr firstRow="1" firstCol="1" bandRow="1">
                <a:tableStyleId>{5C22544A-7EE6-4342-B048-85BDC9FD1C3A}</a:tableStyleId>
              </a:tblPr>
              <a:tblGrid>
                <a:gridCol w="2380678"/>
                <a:gridCol w="2324485"/>
                <a:gridCol w="6872312"/>
              </a:tblGrid>
              <a:tr h="390114">
                <a:tc>
                  <a:txBody>
                    <a:bodyPr/>
                    <a:lstStyle/>
                    <a:p>
                      <a:pPr algn="ctr">
                        <a:lnSpc>
                          <a:spcPct val="100000"/>
                        </a:lnSpc>
                      </a:pPr>
                      <a:r>
                        <a:rPr lang="en-US" altLang="zh-CN" sz="1600" dirty="0">
                          <a:solidFill>
                            <a:schemeClr val="tx1"/>
                          </a:solidFill>
                          <a:effectLst/>
                          <a:latin typeface="+mn-lt"/>
                          <a:ea typeface="+mn-ea"/>
                          <a:cs typeface="+mn-ea"/>
                          <a:sym typeface="+mn-lt"/>
                        </a:rPr>
                        <a:t>Event</a:t>
                      </a:r>
                      <a:endParaRPr lang="zh-CN"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pPr>
                      <a:r>
                        <a:rPr lang="en-US" altLang="zh-CN" sz="1600" dirty="0">
                          <a:solidFill>
                            <a:schemeClr val="tx1"/>
                          </a:solidFill>
                          <a:effectLst/>
                          <a:latin typeface="+mn-lt"/>
                          <a:ea typeface="+mn-ea"/>
                          <a:cs typeface="+mn-ea"/>
                          <a:sym typeface="+mn-lt"/>
                        </a:rPr>
                        <a:t>Research method</a:t>
                      </a:r>
                      <a:endParaRPr lang="zh-CN"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600" b="1" kern="100" dirty="0">
                          <a:solidFill>
                            <a:schemeClr val="tx1"/>
                          </a:solidFill>
                          <a:effectLst/>
                          <a:latin typeface="+mn-lt"/>
                          <a:ea typeface="+mn-ea"/>
                          <a:cs typeface="+mn-ea"/>
                          <a:sym typeface="+mn-lt"/>
                        </a:rPr>
                        <a:t>Related work</a:t>
                      </a:r>
                      <a:endParaRPr lang="zh-CN" altLang="zh-CN" sz="1600" b="1" kern="1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2002">
                <a:tc>
                  <a:txBody>
                    <a:bodyPr/>
                    <a:lstStyle/>
                    <a:p>
                      <a:pPr indent="0" algn="ctr" fontAlgn="auto">
                        <a:lnSpc>
                          <a:spcPct val="150000"/>
                        </a:lnSpc>
                      </a:pPr>
                      <a:r>
                        <a:rPr lang="en-US" sz="1600" b="0" dirty="0">
                          <a:solidFill>
                            <a:schemeClr val="tx1"/>
                          </a:solidFill>
                          <a:effectLst/>
                          <a:latin typeface="+mn-lt"/>
                          <a:ea typeface="+mn-ea"/>
                          <a:cs typeface="+mn-ea"/>
                          <a:sym typeface="+mn-lt"/>
                        </a:rPr>
                        <a:t>OPEC announcements</a:t>
                      </a:r>
                      <a:endParaRPr lang="zh-CN" sz="1600" b="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indent="0" algn="ctr" fontAlgn="auto">
                        <a:lnSpc>
                          <a:spcPct val="150000"/>
                        </a:lnSpc>
                      </a:pPr>
                      <a:r>
                        <a:rPr lang="en-US" altLang="zh-CN" sz="1600" dirty="0">
                          <a:solidFill>
                            <a:schemeClr val="tx1"/>
                          </a:solidFill>
                          <a:effectLst/>
                          <a:latin typeface="+mn-lt"/>
                          <a:ea typeface="+mn-ea"/>
                          <a:cs typeface="+mn-ea"/>
                          <a:sym typeface="+mn-lt"/>
                        </a:rPr>
                        <a:t> Event study methods</a:t>
                      </a:r>
                      <a:endParaRPr lang="zh-CN"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fontAlgn="auto">
                        <a:lnSpc>
                          <a:spcPct val="100000"/>
                        </a:lnSpc>
                        <a:buClrTx/>
                        <a:buSzTx/>
                        <a:buNone/>
                      </a:pPr>
                      <a:r>
                        <a:rPr lang="en-US" sz="1600" kern="100" dirty="0">
                          <a:solidFill>
                            <a:schemeClr val="tx1"/>
                          </a:solidFill>
                          <a:effectLst/>
                          <a:latin typeface="+mn-lt"/>
                          <a:ea typeface="+mn-ea"/>
                          <a:cs typeface="+mn-ea"/>
                          <a:sym typeface="+mn-lt"/>
                        </a:rPr>
                        <a:t>Lin &amp; </a:t>
                      </a:r>
                      <a:r>
                        <a:rPr lang="en-US" sz="1600" kern="100" dirty="0" err="1">
                          <a:solidFill>
                            <a:schemeClr val="tx1"/>
                          </a:solidFill>
                          <a:effectLst/>
                          <a:latin typeface="+mn-lt"/>
                          <a:ea typeface="+mn-ea"/>
                          <a:cs typeface="+mn-ea"/>
                          <a:sym typeface="+mn-lt"/>
                        </a:rPr>
                        <a:t>Tamvakis</a:t>
                      </a:r>
                      <a:r>
                        <a:rPr lang="en-US" sz="1600" kern="100" dirty="0">
                          <a:solidFill>
                            <a:schemeClr val="tx1"/>
                          </a:solidFill>
                          <a:effectLst/>
                          <a:latin typeface="+mn-lt"/>
                          <a:ea typeface="+mn-ea"/>
                          <a:cs typeface="+mn-ea"/>
                          <a:sym typeface="+mn-lt"/>
                        </a:rPr>
                        <a:t>(2010); Bina </a:t>
                      </a:r>
                      <a:r>
                        <a:rPr lang="en-US" altLang="zh-CN" sz="1600" kern="100" dirty="0">
                          <a:solidFill>
                            <a:schemeClr val="tx1"/>
                          </a:solidFill>
                          <a:effectLst/>
                          <a:latin typeface="+mn-lt"/>
                          <a:ea typeface="+mn-ea"/>
                          <a:cs typeface="+mn-ea"/>
                          <a:sym typeface="+mn-lt"/>
                        </a:rPr>
                        <a:t>&amp;</a:t>
                      </a:r>
                      <a:r>
                        <a:rPr lang="en-US" sz="1600" kern="100" dirty="0">
                          <a:solidFill>
                            <a:schemeClr val="tx1"/>
                          </a:solidFill>
                          <a:effectLst/>
                          <a:latin typeface="+mn-lt"/>
                          <a:ea typeface="+mn-ea"/>
                          <a:cs typeface="+mn-ea"/>
                          <a:sym typeface="+mn-lt"/>
                        </a:rPr>
                        <a:t> Vo (2007); </a:t>
                      </a:r>
                      <a:r>
                        <a:rPr lang="en-US" sz="1600" kern="100" dirty="0" err="1">
                          <a:solidFill>
                            <a:schemeClr val="tx1"/>
                          </a:solidFill>
                          <a:effectLst/>
                          <a:latin typeface="+mn-lt"/>
                          <a:ea typeface="+mn-ea"/>
                          <a:cs typeface="+mn-ea"/>
                          <a:sym typeface="+mn-lt"/>
                        </a:rPr>
                        <a:t>Demirer</a:t>
                      </a:r>
                      <a:r>
                        <a:rPr lang="en-US" sz="1600" kern="100" dirty="0">
                          <a:solidFill>
                            <a:schemeClr val="tx1"/>
                          </a:solidFill>
                          <a:effectLst/>
                          <a:latin typeface="+mn-lt"/>
                          <a:ea typeface="+mn-ea"/>
                          <a:cs typeface="+mn-ea"/>
                          <a:sym typeface="+mn-lt"/>
                        </a:rPr>
                        <a:t> </a:t>
                      </a:r>
                      <a:r>
                        <a:rPr lang="en-US" altLang="zh-CN" sz="1600" kern="100" dirty="0">
                          <a:solidFill>
                            <a:schemeClr val="tx1"/>
                          </a:solidFill>
                          <a:effectLst/>
                          <a:latin typeface="+mn-lt"/>
                          <a:ea typeface="+mn-ea"/>
                          <a:cs typeface="+mn-ea"/>
                          <a:sym typeface="+mn-lt"/>
                        </a:rPr>
                        <a:t>&amp;</a:t>
                      </a:r>
                      <a:r>
                        <a:rPr lang="en-US" sz="1600" kern="100" dirty="0">
                          <a:solidFill>
                            <a:schemeClr val="tx1"/>
                          </a:solidFill>
                          <a:effectLst/>
                          <a:latin typeface="+mn-lt"/>
                          <a:ea typeface="+mn-ea"/>
                          <a:cs typeface="+mn-ea"/>
                          <a:sym typeface="+mn-lt"/>
                        </a:rPr>
                        <a:t> </a:t>
                      </a:r>
                      <a:r>
                        <a:rPr lang="en-US" sz="1600" kern="100" dirty="0" err="1">
                          <a:solidFill>
                            <a:schemeClr val="tx1"/>
                          </a:solidFill>
                          <a:effectLst/>
                          <a:latin typeface="+mn-lt"/>
                          <a:ea typeface="+mn-ea"/>
                          <a:cs typeface="+mn-ea"/>
                          <a:sym typeface="+mn-lt"/>
                        </a:rPr>
                        <a:t>Kutan</a:t>
                      </a:r>
                      <a:r>
                        <a:rPr lang="en-US" sz="1600" kern="100" dirty="0">
                          <a:solidFill>
                            <a:schemeClr val="tx1"/>
                          </a:solidFill>
                          <a:effectLst/>
                          <a:latin typeface="+mn-lt"/>
                          <a:ea typeface="+mn-ea"/>
                          <a:cs typeface="+mn-ea"/>
                          <a:sym typeface="+mn-lt"/>
                        </a:rPr>
                        <a:t> (2010); </a:t>
                      </a:r>
                      <a:r>
                        <a:rPr lang="en-US" sz="1600" kern="100" dirty="0" err="1">
                          <a:solidFill>
                            <a:schemeClr val="tx1"/>
                          </a:solidFill>
                          <a:effectLst/>
                          <a:latin typeface="+mn-lt"/>
                          <a:ea typeface="+mn-ea"/>
                          <a:cs typeface="+mn-ea"/>
                          <a:sym typeface="+mn-lt"/>
                        </a:rPr>
                        <a:t>Loutia</a:t>
                      </a:r>
                      <a:r>
                        <a:rPr lang="en-US" sz="1600" kern="10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sz="1600" kern="100" dirty="0">
                          <a:solidFill>
                            <a:schemeClr val="tx1"/>
                          </a:solidFill>
                          <a:effectLst/>
                          <a:latin typeface="+mn-lt"/>
                          <a:ea typeface="+mn-ea"/>
                          <a:cs typeface="+mn-ea"/>
                          <a:sym typeface="+mn-lt"/>
                        </a:rPr>
                        <a:t> (2016)</a:t>
                      </a:r>
                      <a:endParaRPr lang="en-US" sz="1600" kern="1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r>
              <a:tr h="622002">
                <a:tc>
                  <a:txBody>
                    <a:bodyPr/>
                    <a:lstStyle/>
                    <a:p>
                      <a:pPr indent="0" algn="ctr" fontAlgn="auto">
                        <a:lnSpc>
                          <a:spcPct val="150000"/>
                        </a:lnSpc>
                      </a:pPr>
                      <a:r>
                        <a:rPr lang="en-US" altLang="zh-CN" sz="1600" b="0" dirty="0">
                          <a:solidFill>
                            <a:schemeClr val="tx1"/>
                          </a:solidFill>
                          <a:effectLst/>
                          <a:latin typeface="+mn-lt"/>
                          <a:ea typeface="+mn-ea"/>
                          <a:cs typeface="+mn-ea"/>
                          <a:sym typeface="+mn-lt"/>
                        </a:rPr>
                        <a:t>OPEC announcements</a:t>
                      </a:r>
                      <a:endParaRPr lang="zh-CN" altLang="zh-CN" sz="1600" b="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lnSpc>
                          <a:spcPct val="100000"/>
                        </a:lnSpc>
                      </a:pPr>
                      <a:r>
                        <a:rPr lang="en-US" altLang="zh-CN" sz="1800" kern="1200" dirty="0">
                          <a:solidFill>
                            <a:schemeClr val="dk1"/>
                          </a:solidFill>
                          <a:effectLst/>
                          <a:latin typeface="+mn-lt"/>
                          <a:ea typeface="+mn-ea"/>
                          <a:cs typeface="+mn-ea"/>
                          <a:sym typeface="+mn-lt"/>
                        </a:rPr>
                        <a:t>Time series methods</a:t>
                      </a:r>
                      <a:endParaRPr lang="zh-CN" sz="1600" dirty="0">
                        <a:solidFill>
                          <a:schemeClr val="tx1"/>
                        </a:solidFill>
                        <a:effectLst/>
                        <a:latin typeface="+mn-lt"/>
                        <a:ea typeface="+mn-ea"/>
                        <a:cs typeface="+mn-ea"/>
                        <a:sym typeface="+mn-lt"/>
                      </a:endParaRPr>
                    </a:p>
                  </a:txBody>
                  <a:tcPr marL="68580" marR="68580" marT="0" marB="0" anchor="ctr">
                    <a:noFill/>
                  </a:tcPr>
                </a:tc>
                <a:tc>
                  <a:txBody>
                    <a:bodyPr/>
                    <a:lstStyle/>
                    <a:p>
                      <a:pPr algn="ctr" fontAlgn="auto">
                        <a:lnSpc>
                          <a:spcPct val="100000"/>
                        </a:lnSpc>
                        <a:buClrTx/>
                        <a:buSzTx/>
                        <a:buNone/>
                      </a:pPr>
                      <a:r>
                        <a:rPr lang="en-US" sz="1600" kern="100" dirty="0">
                          <a:solidFill>
                            <a:schemeClr val="tx1"/>
                          </a:solidFill>
                          <a:effectLst/>
                          <a:latin typeface="+mn-lt"/>
                          <a:ea typeface="+mn-ea"/>
                          <a:cs typeface="+mn-ea"/>
                          <a:sym typeface="+mn-lt"/>
                        </a:rPr>
                        <a:t>Liu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sz="1600" kern="100" dirty="0">
                          <a:solidFill>
                            <a:schemeClr val="tx1"/>
                          </a:solidFill>
                          <a:effectLst/>
                          <a:latin typeface="+mn-lt"/>
                          <a:ea typeface="+mn-ea"/>
                          <a:cs typeface="+mn-ea"/>
                          <a:sym typeface="+mn-lt"/>
                        </a:rPr>
                        <a:t> </a:t>
                      </a:r>
                      <a:r>
                        <a:rPr lang="en-US" sz="1600" kern="100" dirty="0" err="1">
                          <a:solidFill>
                            <a:schemeClr val="tx1"/>
                          </a:solidFill>
                          <a:effectLst/>
                          <a:latin typeface="+mn-lt"/>
                          <a:ea typeface="+mn-ea"/>
                          <a:cs typeface="+mn-ea"/>
                          <a:sym typeface="+mn-lt"/>
                        </a:rPr>
                        <a:t>(2019); </a:t>
                      </a:r>
                      <a:endParaRPr lang="en-US" sz="1600" kern="100" dirty="0" err="1">
                        <a:solidFill>
                          <a:schemeClr val="tx1"/>
                        </a:solidFill>
                        <a:effectLst/>
                        <a:latin typeface="+mn-lt"/>
                        <a:ea typeface="+mn-ea"/>
                        <a:cs typeface="+mn-ea"/>
                        <a:sym typeface="+mn-lt"/>
                      </a:endParaRPr>
                    </a:p>
                    <a:p>
                      <a:pPr algn="ctr" fontAlgn="auto">
                        <a:lnSpc>
                          <a:spcPct val="100000"/>
                        </a:lnSpc>
                        <a:buClrTx/>
                        <a:buSzTx/>
                        <a:buNone/>
                      </a:pPr>
                      <a:r>
                        <a:rPr lang="en-US" sz="1600" kern="100" dirty="0" err="1">
                          <a:solidFill>
                            <a:schemeClr val="tx1"/>
                          </a:solidFill>
                          <a:effectLst/>
                          <a:latin typeface="+mn-lt"/>
                          <a:ea typeface="+mn-ea"/>
                          <a:cs typeface="+mn-ea"/>
                          <a:sym typeface="+mn-lt"/>
                        </a:rPr>
                        <a:t>Schmidbauer</a:t>
                      </a:r>
                      <a:r>
                        <a:rPr lang="en-US" sz="1600" kern="100" dirty="0">
                          <a:solidFill>
                            <a:schemeClr val="tx1"/>
                          </a:solidFill>
                          <a:effectLst/>
                          <a:latin typeface="+mn-lt"/>
                          <a:ea typeface="+mn-ea"/>
                          <a:cs typeface="+mn-ea"/>
                          <a:sym typeface="+mn-lt"/>
                        </a:rPr>
                        <a:t> </a:t>
                      </a:r>
                      <a:r>
                        <a:rPr lang="en-US" altLang="zh-CN" sz="1600" kern="100" dirty="0">
                          <a:solidFill>
                            <a:schemeClr val="tx1"/>
                          </a:solidFill>
                          <a:effectLst/>
                          <a:latin typeface="+mn-lt"/>
                          <a:ea typeface="+mn-ea"/>
                          <a:cs typeface="+mn-ea"/>
                          <a:sym typeface="+mn-lt"/>
                        </a:rPr>
                        <a:t>&amp;</a:t>
                      </a:r>
                      <a:r>
                        <a:rPr lang="en-US" sz="1600" kern="100" dirty="0">
                          <a:solidFill>
                            <a:schemeClr val="tx1"/>
                          </a:solidFill>
                          <a:effectLst/>
                          <a:latin typeface="+mn-lt"/>
                          <a:ea typeface="+mn-ea"/>
                          <a:cs typeface="+mn-ea"/>
                          <a:sym typeface="+mn-lt"/>
                        </a:rPr>
                        <a:t> </a:t>
                      </a:r>
                      <a:r>
                        <a:rPr lang="en-US" sz="1600" kern="100" dirty="0" err="1">
                          <a:solidFill>
                            <a:schemeClr val="tx1"/>
                          </a:solidFill>
                          <a:effectLst/>
                          <a:latin typeface="+mn-lt"/>
                          <a:ea typeface="+mn-ea"/>
                          <a:cs typeface="+mn-ea"/>
                          <a:sym typeface="+mn-lt"/>
                        </a:rPr>
                        <a:t>Rösch</a:t>
                      </a:r>
                      <a:r>
                        <a:rPr lang="en-US" sz="1600" kern="100" dirty="0">
                          <a:solidFill>
                            <a:schemeClr val="tx1"/>
                          </a:solidFill>
                          <a:effectLst/>
                          <a:latin typeface="+mn-lt"/>
                          <a:ea typeface="+mn-ea"/>
                          <a:cs typeface="+mn-ea"/>
                          <a:sym typeface="+mn-lt"/>
                        </a:rPr>
                        <a:t>, (2012); Wen (2021)</a:t>
                      </a:r>
                      <a:endParaRPr lang="en-US" altLang="en-US" sz="1600" kern="100" dirty="0">
                        <a:solidFill>
                          <a:schemeClr val="tx1"/>
                        </a:solidFill>
                        <a:effectLst/>
                        <a:latin typeface="+mn-lt"/>
                        <a:ea typeface="+mn-ea"/>
                        <a:cs typeface="+mn-ea"/>
                        <a:sym typeface="+mn-lt"/>
                      </a:endParaRPr>
                    </a:p>
                  </a:txBody>
                  <a:tcPr marL="68580" marR="68580" marT="0" marB="0" anchor="ctr">
                    <a:noFill/>
                  </a:tcPr>
                </a:tc>
              </a:tr>
              <a:tr h="520343">
                <a:tc>
                  <a:txBody>
                    <a:bodyPr/>
                    <a:lstStyle/>
                    <a:p>
                      <a:pPr indent="0" algn="ctr" fontAlgn="auto"/>
                      <a:r>
                        <a:rPr lang="en-US" sz="1600" b="0" kern="100" dirty="0">
                          <a:solidFill>
                            <a:schemeClr val="tx1"/>
                          </a:solidFill>
                          <a:effectLst/>
                          <a:latin typeface="+mn-lt"/>
                          <a:ea typeface="+mn-ea"/>
                          <a:cs typeface="+mn-ea"/>
                          <a:sym typeface="+mn-lt"/>
                        </a:rPr>
                        <a:t>wars, terrorism</a:t>
                      </a:r>
                      <a:endParaRPr lang="en-US" sz="1600" b="0" kern="100" dirty="0">
                        <a:solidFill>
                          <a:schemeClr val="tx1"/>
                        </a:solidFill>
                        <a:effectLst/>
                        <a:latin typeface="+mn-lt"/>
                        <a:ea typeface="+mn-ea"/>
                        <a:cs typeface="+mn-ea"/>
                        <a:sym typeface="+mn-lt"/>
                      </a:endParaRPr>
                    </a:p>
                  </a:txBody>
                  <a:tcPr marL="68580" marR="68580" marT="0" marB="0" anchor="ctr">
                    <a:lnB>
                      <a:noFill/>
                    </a:lnB>
                    <a:noFill/>
                  </a:tcPr>
                </a:tc>
                <a:tc>
                  <a:txBody>
                    <a:bodyPr/>
                    <a:lstStyle/>
                    <a:p>
                      <a:pPr indent="0" algn="ctr" fontAlgn="auto">
                        <a:lnSpc>
                          <a:spcPct val="100000"/>
                        </a:lnSpc>
                        <a:buNone/>
                      </a:pPr>
                      <a:r>
                        <a:rPr lang="en-US" altLang="zh-CN" sz="1800" kern="1200" dirty="0">
                          <a:solidFill>
                            <a:schemeClr val="dk1"/>
                          </a:solidFill>
                          <a:effectLst/>
                          <a:latin typeface="+mn-lt"/>
                          <a:ea typeface="+mn-ea"/>
                          <a:cs typeface="+mn-ea"/>
                          <a:sym typeface="+mn-lt"/>
                        </a:rPr>
                        <a:t>Time series methods</a:t>
                      </a:r>
                      <a:endParaRPr lang="zh-CN" altLang="en-US" sz="1600" dirty="0">
                        <a:solidFill>
                          <a:schemeClr val="tx1"/>
                        </a:solidFill>
                        <a:effectLst/>
                        <a:latin typeface="+mn-lt"/>
                        <a:ea typeface="+mn-ea"/>
                        <a:cs typeface="+mn-ea"/>
                        <a:sym typeface="+mn-lt"/>
                      </a:endParaRPr>
                    </a:p>
                  </a:txBody>
                  <a:tcPr marL="68580" marR="68580" marT="0" marB="0" anchor="ctr">
                    <a:lnB>
                      <a:noFill/>
                    </a:lnB>
                    <a:noFill/>
                  </a:tcPr>
                </a:tc>
                <a:tc>
                  <a:txBody>
                    <a:bodyPr/>
                    <a:lstStyle/>
                    <a:p>
                      <a:pPr algn="ctr" fontAlgn="auto">
                        <a:lnSpc>
                          <a:spcPct val="100000"/>
                        </a:lnSpc>
                        <a:buClrTx/>
                        <a:buSzTx/>
                        <a:buNone/>
                      </a:pPr>
                      <a:r>
                        <a:rPr lang="en-US" altLang="zh-CN" sz="1600" dirty="0" err="1">
                          <a:latin typeface="+mn-lt"/>
                          <a:ea typeface="+mn-ea"/>
                          <a:cs typeface="+mn-ea"/>
                          <a:sym typeface="+mn-lt"/>
                        </a:rPr>
                        <a:t>Kollias</a:t>
                      </a:r>
                      <a:r>
                        <a:rPr lang="en-US" altLang="zh-CN" sz="1600" dirty="0">
                          <a:latin typeface="+mn-lt"/>
                          <a:ea typeface="+mn-ea"/>
                          <a:cs typeface="+mn-ea"/>
                          <a:sym typeface="+mn-lt"/>
                        </a:rPr>
                        <a:t>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altLang="zh-CN" sz="1600" dirty="0">
                          <a:latin typeface="+mn-lt"/>
                          <a:ea typeface="+mn-ea"/>
                          <a:cs typeface="+mn-ea"/>
                          <a:sym typeface="+mn-lt"/>
                        </a:rPr>
                        <a:t> (2013)</a:t>
                      </a:r>
                      <a:r>
                        <a:rPr lang="zh-CN" altLang="zh-CN" sz="1600" dirty="0">
                          <a:latin typeface="+mn-lt"/>
                          <a:ea typeface="+mn-ea"/>
                          <a:cs typeface="+mn-ea"/>
                          <a:sym typeface="+mn-lt"/>
                        </a:rPr>
                        <a:t>；</a:t>
                      </a:r>
                      <a:r>
                        <a:rPr lang="en-US" altLang="zh-CN" sz="1600" dirty="0">
                          <a:latin typeface="+mn-lt"/>
                          <a:ea typeface="+mn-ea"/>
                          <a:cs typeface="+mn-ea"/>
                          <a:sym typeface="+mn-lt"/>
                        </a:rPr>
                        <a:t>Blomberg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altLang="zh-CN" sz="1600" dirty="0">
                          <a:latin typeface="+mn-lt"/>
                          <a:ea typeface="+mn-ea"/>
                          <a:cs typeface="+mn-ea"/>
                          <a:sym typeface="+mn-lt"/>
                        </a:rPr>
                        <a:t> (2009)</a:t>
                      </a:r>
                      <a:r>
                        <a:rPr lang="zh-CN" altLang="zh-CN" sz="1600" dirty="0">
                          <a:latin typeface="+mn-lt"/>
                          <a:ea typeface="+mn-ea"/>
                          <a:cs typeface="+mn-ea"/>
                          <a:sym typeface="+mn-lt"/>
                        </a:rPr>
                        <a:t>；</a:t>
                      </a:r>
                      <a:endParaRPr lang="zh-CN" altLang="zh-CN" sz="1600" dirty="0">
                        <a:latin typeface="+mn-lt"/>
                        <a:ea typeface="+mn-ea"/>
                        <a:cs typeface="+mn-ea"/>
                        <a:sym typeface="+mn-lt"/>
                      </a:endParaRPr>
                    </a:p>
                    <a:p>
                      <a:pPr algn="ctr" fontAlgn="auto">
                        <a:lnSpc>
                          <a:spcPct val="100000"/>
                        </a:lnSpc>
                        <a:buClrTx/>
                        <a:buSzTx/>
                        <a:buNone/>
                      </a:pPr>
                      <a:r>
                        <a:rPr lang="en-US" altLang="zh-CN" sz="1600" dirty="0" err="1">
                          <a:latin typeface="+mn-lt"/>
                          <a:ea typeface="+mn-ea"/>
                          <a:cs typeface="+mn-ea"/>
                          <a:sym typeface="+mn-lt"/>
                        </a:rPr>
                        <a:t>Noguera-Santaella</a:t>
                      </a:r>
                      <a:r>
                        <a:rPr lang="en-US" altLang="zh-CN" sz="1600" dirty="0">
                          <a:latin typeface="+mn-lt"/>
                          <a:ea typeface="+mn-ea"/>
                          <a:cs typeface="+mn-ea"/>
                          <a:sym typeface="+mn-lt"/>
                        </a:rPr>
                        <a:t> (2016) </a:t>
                      </a:r>
                      <a:endParaRPr lang="en-US" sz="1600" kern="100" dirty="0" err="1">
                        <a:solidFill>
                          <a:schemeClr val="tx1"/>
                        </a:solidFill>
                        <a:effectLst/>
                        <a:latin typeface="+mn-lt"/>
                        <a:ea typeface="+mn-ea"/>
                        <a:cs typeface="+mn-ea"/>
                        <a:sym typeface="+mn-lt"/>
                      </a:endParaRPr>
                    </a:p>
                  </a:txBody>
                  <a:tcPr marL="68580" marR="68580" marT="0" marB="0" anchor="ctr">
                    <a:lnB>
                      <a:noFill/>
                    </a:lnB>
                    <a:noFill/>
                  </a:tcPr>
                </a:tc>
              </a:tr>
              <a:tr h="622002">
                <a:tc>
                  <a:txBody>
                    <a:bodyPr/>
                    <a:lstStyle/>
                    <a:p>
                      <a:pPr indent="0" algn="ctr" fontAlgn="auto">
                        <a:lnSpc>
                          <a:spcPct val="100000"/>
                        </a:lnSpc>
                        <a:buNone/>
                      </a:pPr>
                      <a:r>
                        <a:rPr kumimoji="1" lang="en-US" altLang="zh-CN" sz="1600" b="0" dirty="0">
                          <a:solidFill>
                            <a:schemeClr val="tx1"/>
                          </a:solidFill>
                          <a:latin typeface="+mn-lt"/>
                          <a:ea typeface="+mn-ea"/>
                          <a:cs typeface="+mn-ea"/>
                          <a:sym typeface="+mn-lt"/>
                        </a:rPr>
                        <a:t>Climate events </a:t>
                      </a:r>
                      <a:endParaRPr kumimoji="1" lang="zh-CN" sz="1600" b="0" dirty="0">
                        <a:solidFill>
                          <a:schemeClr val="tx1"/>
                        </a:solidFill>
                        <a:latin typeface="+mn-lt"/>
                        <a:ea typeface="+mn-ea"/>
                        <a:cs typeface="+mn-ea"/>
                        <a:sym typeface="+mn-lt"/>
                      </a:endParaRPr>
                    </a:p>
                  </a:txBody>
                  <a:tcPr marL="68580" marR="68580" marT="0" marB="0" anchor="ctr">
                    <a:lnL>
                      <a:noFill/>
                    </a:lnL>
                    <a:lnR>
                      <a:noFill/>
                    </a:lnR>
                    <a:lnT>
                      <a:noFill/>
                    </a:lnT>
                    <a:lnB w="12700">
                      <a:solidFill>
                        <a:schemeClr val="tx1"/>
                      </a:solidFill>
                      <a:prstDash val="solid"/>
                    </a:lnB>
                    <a:lnTlToBr>
                      <a:noFill/>
                    </a:lnTlToBr>
                    <a:lnBlToTr>
                      <a:noFill/>
                    </a:lnBlToTr>
                    <a:noFill/>
                  </a:tcPr>
                </a:tc>
                <a:tc>
                  <a:txBody>
                    <a:bodyPr/>
                    <a:lstStyle/>
                    <a:p>
                      <a:pPr indent="0" algn="ctr" fontAlgn="auto">
                        <a:lnSpc>
                          <a:spcPct val="150000"/>
                        </a:lnSpc>
                      </a:pPr>
                      <a:r>
                        <a:rPr lang="en-US" altLang="zh-CN" sz="1600" dirty="0">
                          <a:solidFill>
                            <a:schemeClr val="tx1"/>
                          </a:solidFill>
                          <a:effectLst/>
                          <a:latin typeface="+mn-lt"/>
                          <a:ea typeface="+mn-ea"/>
                          <a:cs typeface="+mn-ea"/>
                          <a:sym typeface="+mn-lt"/>
                        </a:rPr>
                        <a:t> Event study methods</a:t>
                      </a:r>
                      <a:endParaRPr lang="zh-CN" altLang="zh-CN" sz="1600" dirty="0">
                        <a:solidFill>
                          <a:schemeClr val="tx1"/>
                        </a:solidFill>
                        <a:effectLst/>
                        <a:latin typeface="+mn-lt"/>
                        <a:ea typeface="+mn-ea"/>
                        <a:cs typeface="+mn-ea"/>
                        <a:sym typeface="+mn-lt"/>
                      </a:endParaRPr>
                    </a:p>
                  </a:txBody>
                  <a:tcPr marL="68580" marR="68580" marT="0" marB="0" anchor="ctr">
                    <a:lnL>
                      <a:noFill/>
                    </a:lnL>
                    <a:lnR>
                      <a:noFill/>
                    </a:lnR>
                    <a:lnT>
                      <a:noFill/>
                    </a:lnT>
                    <a:lnB w="12700">
                      <a:solidFill>
                        <a:schemeClr val="tx1"/>
                      </a:solidFill>
                      <a:prstDash val="solid"/>
                    </a:lnB>
                    <a:lnTlToBr>
                      <a:noFill/>
                    </a:lnTlToBr>
                    <a:lnBlToTr>
                      <a:noFill/>
                    </a:lnBlToTr>
                    <a:noFill/>
                  </a:tcPr>
                </a:tc>
                <a:tc>
                  <a:txBody>
                    <a:bodyPr/>
                    <a:lstStyle/>
                    <a:p>
                      <a:pPr marL="0" algn="ctr" defTabSz="914400" rtl="0" eaLnBrk="1" latinLnBrk="0" hangingPunct="1">
                        <a:lnSpc>
                          <a:spcPct val="100000"/>
                        </a:lnSpc>
                      </a:pPr>
                      <a:r>
                        <a:rPr lang="en-US" altLang="zh-CN" sz="1600" kern="100" dirty="0">
                          <a:solidFill>
                            <a:schemeClr val="tx1"/>
                          </a:solidFill>
                          <a:effectLst/>
                          <a:latin typeface="+mn-lt"/>
                          <a:ea typeface="+mn-ea"/>
                          <a:cs typeface="+mn-ea"/>
                          <a:sym typeface="+mn-lt"/>
                        </a:rPr>
                        <a:t>Ji &amp; Guo </a:t>
                      </a:r>
                      <a:r>
                        <a:rPr lang="en-US" sz="1600" kern="100" dirty="0">
                          <a:solidFill>
                            <a:schemeClr val="tx1"/>
                          </a:solidFill>
                          <a:effectLst/>
                          <a:latin typeface="+mn-lt"/>
                          <a:ea typeface="+mn-ea"/>
                          <a:cs typeface="+mn-ea"/>
                          <a:sym typeface="+mn-lt"/>
                        </a:rPr>
                        <a:t>(</a:t>
                      </a:r>
                      <a:r>
                        <a:rPr lang="en-US" altLang="zh-CN" sz="1600" kern="100" dirty="0">
                          <a:solidFill>
                            <a:schemeClr val="tx1"/>
                          </a:solidFill>
                          <a:effectLst/>
                          <a:latin typeface="+mn-lt"/>
                          <a:ea typeface="+mn-ea"/>
                          <a:cs typeface="+mn-ea"/>
                          <a:sym typeface="+mn-lt"/>
                        </a:rPr>
                        <a:t>2015</a:t>
                      </a:r>
                      <a:r>
                        <a:rPr lang="en-US" sz="1600" kern="100" dirty="0">
                          <a:solidFill>
                            <a:schemeClr val="tx1"/>
                          </a:solidFill>
                          <a:effectLst/>
                          <a:latin typeface="+mn-lt"/>
                          <a:ea typeface="+mn-ea"/>
                          <a:cs typeface="+mn-ea"/>
                          <a:sym typeface="+mn-lt"/>
                        </a:rPr>
                        <a:t>)</a:t>
                      </a:r>
                      <a:r>
                        <a:rPr lang="zh-CN" altLang="zh-CN" sz="1600" dirty="0">
                          <a:latin typeface="+mn-lt"/>
                          <a:ea typeface="+mn-ea"/>
                          <a:cs typeface="+mn-ea"/>
                          <a:sym typeface="+mn-lt"/>
                        </a:rPr>
                        <a:t>；</a:t>
                      </a:r>
                      <a:r>
                        <a:rPr lang="en-US" altLang="zh-CN" sz="1600" kern="100" dirty="0" err="1">
                          <a:solidFill>
                            <a:schemeClr val="tx1"/>
                          </a:solidFill>
                          <a:effectLst/>
                          <a:latin typeface="+mn-lt"/>
                          <a:ea typeface="+mn-ea"/>
                          <a:cs typeface="+mn-ea"/>
                          <a:sym typeface="+mn-lt"/>
                        </a:rPr>
                        <a:t>Geng</a:t>
                      </a:r>
                      <a:r>
                        <a:rPr lang="en-US" altLang="zh-CN" sz="1600" kern="10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et</a:t>
                      </a:r>
                      <a:r>
                        <a:rPr lang="zh-CN" altLang="en-US" sz="1600" b="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al. </a:t>
                      </a:r>
                      <a:r>
                        <a:rPr lang="en-US" altLang="zh-CN" sz="1600" kern="100" dirty="0">
                          <a:solidFill>
                            <a:schemeClr val="tx1"/>
                          </a:solidFill>
                          <a:effectLst/>
                          <a:latin typeface="+mn-lt"/>
                          <a:ea typeface="+mn-ea"/>
                          <a:cs typeface="+mn-ea"/>
                          <a:sym typeface="+mn-lt"/>
                        </a:rPr>
                        <a:t> </a:t>
                      </a:r>
                      <a:r>
                        <a:rPr lang="en-US" altLang="zh-CN" sz="1600" dirty="0">
                          <a:latin typeface="+mn-lt"/>
                          <a:ea typeface="+mn-ea"/>
                          <a:cs typeface="+mn-ea"/>
                          <a:sym typeface="+mn-lt"/>
                        </a:rPr>
                        <a:t>(</a:t>
                      </a:r>
                      <a:r>
                        <a:rPr lang="en-US" altLang="zh-CN" sz="1600" kern="100" dirty="0" err="1">
                          <a:solidFill>
                            <a:schemeClr val="tx1"/>
                          </a:solidFill>
                          <a:effectLst/>
                          <a:latin typeface="+mn-lt"/>
                          <a:ea typeface="+mn-ea"/>
                          <a:cs typeface="+mn-ea"/>
                          <a:sym typeface="+mn-lt"/>
                        </a:rPr>
                        <a:t>2016</a:t>
                      </a:r>
                      <a:r>
                        <a:rPr lang="en-US" altLang="zh-CN" sz="1600" dirty="0">
                          <a:latin typeface="+mn-lt"/>
                          <a:ea typeface="+mn-ea"/>
                          <a:cs typeface="+mn-ea"/>
                          <a:sym typeface="+mn-lt"/>
                        </a:rPr>
                        <a:t>) </a:t>
                      </a:r>
                      <a:endParaRPr lang="en-US" altLang="zh-CN" sz="1600" kern="100" dirty="0">
                        <a:solidFill>
                          <a:schemeClr val="tx1"/>
                        </a:solidFill>
                        <a:effectLst/>
                        <a:latin typeface="+mn-lt"/>
                        <a:ea typeface="+mn-ea"/>
                        <a:cs typeface="+mn-ea"/>
                        <a:sym typeface="+mn-lt"/>
                      </a:endParaRPr>
                    </a:p>
                  </a:txBody>
                  <a:tcPr marL="68580" marR="68580" marT="0" marB="0" anchor="ctr">
                    <a:lnL>
                      <a:noFill/>
                    </a:lnL>
                    <a:lnR>
                      <a:noFill/>
                    </a:lnR>
                    <a:lnT>
                      <a:noFill/>
                    </a:lnT>
                    <a:lnB w="12700">
                      <a:solidFill>
                        <a:schemeClr val="tx1"/>
                      </a:solidFill>
                      <a:prstDash val="solid"/>
                    </a:lnB>
                    <a:lnTlToBr>
                      <a:noFill/>
                    </a:lnTlToBr>
                    <a:lnBlToTr>
                      <a:noFill/>
                    </a:lnBlToTr>
                    <a:noFill/>
                  </a:tcPr>
                </a:tc>
              </a:tr>
            </a:tbl>
          </a:graphicData>
        </a:graphic>
      </p:graphicFrame>
      <p:sp>
        <p:nvSpPr>
          <p:cNvPr id="3" name="文本框 2"/>
          <p:cNvSpPr txBox="1"/>
          <p:nvPr/>
        </p:nvSpPr>
        <p:spPr>
          <a:xfrm>
            <a:off x="826135" y="2236470"/>
            <a:ext cx="10862310" cy="1091565"/>
          </a:xfrm>
          <a:prstGeom prst="rect">
            <a:avLst/>
          </a:prstGeom>
          <a:noFill/>
          <a:ln>
            <a:noFill/>
          </a:ln>
        </p:spPr>
        <p:txBody>
          <a:bodyPr vert="horz" wrap="square" lIns="91440" tIns="45720" rIns="91440" bIns="45720" numCol="1" anchor="t" anchorCtr="0" compatLnSpc="1">
            <a:spAutoFit/>
          </a:bodyPr>
          <a:lstStyle/>
          <a:p>
            <a:pPr marL="457200" marR="0" lvl="0" indent="-457200" algn="just" defTabSz="457200" rtl="0" eaLnBrk="1" latinLnBrk="0" hangingPunct="1">
              <a:lnSpc>
                <a:spcPct val="100000"/>
              </a:lnSpc>
              <a:spcBef>
                <a:spcPts val="0"/>
              </a:spcBef>
              <a:spcAft>
                <a:spcPts val="600"/>
              </a:spcAft>
              <a:buClrTx/>
              <a:buSzTx/>
              <a:buFont typeface="+mj-ea"/>
              <a:buAutoNum type="circleNumDbPlain"/>
              <a:defRPr/>
            </a:pPr>
            <a:r>
              <a:rPr lang="en-US" altLang="zh-CN" sz="2000" b="1" dirty="0">
                <a:solidFill>
                  <a:srgbClr val="333399"/>
                </a:solidFill>
                <a:latin typeface="+mn-lt"/>
                <a:ea typeface="+mn-ea"/>
                <a:cs typeface="+mn-ea"/>
                <a:sym typeface="+mn-lt"/>
              </a:rPr>
              <a:t>Time series methods </a:t>
            </a:r>
            <a:r>
              <a:rPr lang="en-US" altLang="zh-CN" sz="2000" dirty="0">
                <a:latin typeface="+mn-lt"/>
                <a:ea typeface="+mn-ea"/>
                <a:cs typeface="+mn-ea"/>
                <a:sym typeface="+mn-lt"/>
              </a:rPr>
              <a:t>usually set the event period to 1 , but are unable to characterize the magnitude and dynamic impact of the event.</a:t>
            </a:r>
            <a:endParaRPr lang="en-US" altLang="zh-CN" sz="2000" dirty="0">
              <a:latin typeface="+mn-lt"/>
              <a:ea typeface="+mn-ea"/>
              <a:cs typeface="+mn-ea"/>
              <a:sym typeface="+mn-lt"/>
            </a:endParaRPr>
          </a:p>
          <a:p>
            <a:pPr marL="457200" marR="0" lvl="0" indent="-457200" algn="just" defTabSz="457200" rtl="0" eaLnBrk="1" latinLnBrk="0" hangingPunct="1">
              <a:lnSpc>
                <a:spcPct val="100000"/>
              </a:lnSpc>
              <a:spcBef>
                <a:spcPts val="0"/>
              </a:spcBef>
              <a:spcAft>
                <a:spcPts val="600"/>
              </a:spcAft>
              <a:buClrTx/>
              <a:buSzTx/>
              <a:buFont typeface="+mj-ea"/>
              <a:buAutoNum type="circleNumDbPlain"/>
              <a:defRPr/>
            </a:pPr>
            <a:r>
              <a:rPr lang="en-US" altLang="zh-CN" sz="2000" b="1" dirty="0">
                <a:solidFill>
                  <a:srgbClr val="333399"/>
                </a:solidFill>
                <a:latin typeface="+mn-lt"/>
                <a:ea typeface="+mn-ea"/>
                <a:cs typeface="+mn-ea"/>
                <a:sym typeface="+mn-lt"/>
              </a:rPr>
              <a:t>Event study methods</a:t>
            </a:r>
            <a:r>
              <a:rPr lang="en-US" altLang="zh-CN" sz="2000" dirty="0">
                <a:latin typeface="+mn-lt"/>
                <a:ea typeface="+mn-ea"/>
                <a:cs typeface="+mn-ea"/>
                <a:sym typeface="+mn-lt"/>
              </a:rPr>
              <a:t> are widely used to measure the impact of extreme events.</a:t>
            </a:r>
            <a:endParaRPr lang="zh-CN" altLang="en-US" sz="2000" b="1" dirty="0">
              <a:latin typeface="+mn-lt"/>
              <a:ea typeface="+mn-ea"/>
              <a:cs typeface="+mn-ea"/>
              <a:sym typeface="+mn-lt"/>
            </a:endParaRPr>
          </a:p>
        </p:txBody>
      </p:sp>
      <p:sp>
        <p:nvSpPr>
          <p:cNvPr id="8" name="标题 1"/>
          <p:cNvSpPr>
            <a:spLocks noGrp="1"/>
          </p:cNvSpPr>
          <p:nvPr>
            <p:ph type="title"/>
            <p:custDataLst>
              <p:tags r:id="rId2"/>
            </p:custDataLst>
          </p:nvPr>
        </p:nvSpPr>
        <p:spPr>
          <a:xfrm>
            <a:off x="149127" y="365125"/>
            <a:ext cx="10829925" cy="996950"/>
          </a:xfrm>
        </p:spPr>
        <p:txBody>
          <a:bodyPr/>
          <a:lstStyle/>
          <a:p>
            <a:r>
              <a:rPr lang="en-US" altLang="zh-CN" sz="2800" dirty="0">
                <a:latin typeface="+mn-lt"/>
                <a:ea typeface="+mn-ea"/>
                <a:cs typeface="+mn-ea"/>
                <a:sym typeface="+mn-lt"/>
              </a:rPr>
              <a:t>Introduction</a:t>
            </a:r>
            <a:endParaRPr lang="en-US" altLang="zh-CN" sz="2800" dirty="0">
              <a:latin typeface="+mn-lt"/>
              <a:ea typeface="+mn-ea"/>
              <a:cs typeface="+mn-ea"/>
              <a:sym typeface="+mn-lt"/>
            </a:endParaRPr>
          </a:p>
        </p:txBody>
      </p:sp>
      <p:sp>
        <p:nvSpPr>
          <p:cNvPr id="14" name="矩形 13"/>
          <p:cNvSpPr/>
          <p:nvPr>
            <p:custDataLst>
              <p:tags r:id="rId3"/>
            </p:custDataLst>
          </p:nvPr>
        </p:nvSpPr>
        <p:spPr>
          <a:xfrm>
            <a:off x="307262" y="5782263"/>
            <a:ext cx="2433476" cy="63490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bwMode="auto">
          <a:xfrm>
            <a:off x="354329" y="1426845"/>
            <a:ext cx="11577475" cy="768350"/>
          </a:xfrm>
          <a:prstGeom prst="rect">
            <a:avLst/>
          </a:prstGeom>
          <a:noFill/>
          <a:ln>
            <a:noFill/>
          </a:ln>
        </p:spPr>
        <p:txBody>
          <a:bodyPr vert="horz" wrap="square" lIns="91440" tIns="45720" rIns="91440" bIns="45720" numCol="1" anchor="t" anchorCtr="0" compatLnSpc="0">
            <a:spAutoFit/>
          </a:bodyPr>
          <a:lstStyle/>
          <a:p>
            <a:pPr marL="342900" lvl="0" indent="-342900" algn="l" defTabSz="457200">
              <a:spcBef>
                <a:spcPct val="30000"/>
              </a:spcBef>
              <a:buClrTx/>
              <a:buSzPct val="70000"/>
              <a:buFont typeface="Wingdings" panose="05000000000000000000" charset="0"/>
              <a:buChar char="n"/>
              <a:defRPr/>
            </a:pPr>
            <a:r>
              <a:rPr lang="en-US" altLang="zh-CN" sz="2200" b="1" dirty="0">
                <a:latin typeface="+mn-lt"/>
                <a:ea typeface="+mn-ea"/>
                <a:cs typeface="+mn-ea"/>
                <a:sym typeface="+mn-lt"/>
              </a:rPr>
              <a:t>Relevant literature 2: methods for portraying the impact of extreme events on energy markets can be divided into:</a:t>
            </a:r>
            <a:endParaRPr lang="en-US" altLang="zh-CN" sz="2200" b="1" dirty="0">
              <a:latin typeface="+mn-lt"/>
              <a:ea typeface="+mn-ea"/>
              <a:cs typeface="+mn-ea"/>
              <a:sym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5506" y="6481445"/>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graphicFrame>
        <p:nvGraphicFramePr>
          <p:cNvPr id="5" name="表格 4"/>
          <p:cNvGraphicFramePr>
            <a:graphicFrameLocks noGrp="1"/>
          </p:cNvGraphicFramePr>
          <p:nvPr>
            <p:custDataLst>
              <p:tags r:id="rId1"/>
            </p:custDataLst>
          </p:nvPr>
        </p:nvGraphicFramePr>
        <p:xfrm>
          <a:off x="311150" y="4030980"/>
          <a:ext cx="11570335" cy="2726055"/>
        </p:xfrm>
        <a:graphic>
          <a:graphicData uri="http://schemas.openxmlformats.org/drawingml/2006/table">
            <a:tbl>
              <a:tblPr firstRow="1" firstCol="1" bandRow="1">
                <a:tableStyleId>{5C22544A-7EE6-4342-B048-85BDC9FD1C3A}</a:tableStyleId>
              </a:tblPr>
              <a:tblGrid>
                <a:gridCol w="2167890"/>
                <a:gridCol w="2254885"/>
                <a:gridCol w="7147560"/>
              </a:tblGrid>
              <a:tr h="452755">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600" b="1" kern="100" dirty="0">
                          <a:solidFill>
                            <a:schemeClr val="tx1"/>
                          </a:solidFill>
                          <a:effectLst/>
                          <a:latin typeface="+mn-lt"/>
                          <a:ea typeface="+mn-ea"/>
                          <a:cs typeface="+mn-ea"/>
                          <a:sym typeface="+mn-lt"/>
                        </a:rPr>
                        <a:t>Related work</a:t>
                      </a:r>
                      <a:endParaRPr lang="zh-CN"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pPr>
                      <a:r>
                        <a:rPr lang="en-US" altLang="zh-CN" sz="1600" dirty="0">
                          <a:solidFill>
                            <a:schemeClr val="tx1"/>
                          </a:solidFill>
                          <a:effectLst/>
                          <a:latin typeface="+mn-lt"/>
                          <a:ea typeface="+mn-ea"/>
                          <a:cs typeface="+mn-ea"/>
                          <a:sym typeface="+mn-lt"/>
                        </a:rPr>
                        <a:t>Research object</a:t>
                      </a:r>
                      <a:endParaRPr lang="zh-CN"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pPr>
                      <a:r>
                        <a:rPr lang="en-US" altLang="zh-CN" sz="1600" dirty="0">
                          <a:solidFill>
                            <a:schemeClr val="tx1"/>
                          </a:solidFill>
                          <a:effectLst/>
                          <a:latin typeface="+mn-lt"/>
                          <a:ea typeface="+mn-ea"/>
                          <a:cs typeface="+mn-ea"/>
                          <a:sym typeface="+mn-lt"/>
                        </a:rPr>
                        <a:t>Main conclusion</a:t>
                      </a:r>
                      <a:endParaRPr lang="zh-CN" altLang="en-US"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593090">
                <a:tc>
                  <a:txBody>
                    <a:bodyPr/>
                    <a:lstStyle/>
                    <a:p>
                      <a:pPr indent="0" algn="ctr" fontAlgn="auto">
                        <a:lnSpc>
                          <a:spcPct val="100000"/>
                        </a:lnSpc>
                      </a:pPr>
                      <a:r>
                        <a:rPr lang="en-US" sz="1600" b="0" dirty="0">
                          <a:solidFill>
                            <a:schemeClr val="tx1"/>
                          </a:solidFill>
                          <a:effectLst/>
                          <a:latin typeface="+mn-lt"/>
                          <a:ea typeface="+mn-ea"/>
                          <a:cs typeface="+mn-ea"/>
                          <a:sym typeface="+mn-lt"/>
                        </a:rPr>
                        <a:t>Mu</a:t>
                      </a:r>
                      <a:r>
                        <a:rPr lang="zh-CN" altLang="en-US" sz="1600" b="0" dirty="0">
                          <a:solidFill>
                            <a:schemeClr val="tx1"/>
                          </a:solidFill>
                          <a:effectLst/>
                          <a:latin typeface="+mn-lt"/>
                          <a:ea typeface="+mn-ea"/>
                          <a:cs typeface="+mn-ea"/>
                          <a:sym typeface="+mn-lt"/>
                        </a:rPr>
                        <a:t>（</a:t>
                      </a:r>
                      <a:r>
                        <a:rPr lang="en-US" altLang="zh-CN" sz="1600" b="0" dirty="0">
                          <a:solidFill>
                            <a:schemeClr val="tx1"/>
                          </a:solidFill>
                          <a:effectLst/>
                          <a:latin typeface="+mn-lt"/>
                          <a:ea typeface="+mn-ea"/>
                          <a:cs typeface="+mn-ea"/>
                          <a:sym typeface="+mn-lt"/>
                        </a:rPr>
                        <a:t>2007</a:t>
                      </a:r>
                      <a:r>
                        <a:rPr lang="zh-CN" altLang="en-US" sz="1600" b="0" dirty="0">
                          <a:solidFill>
                            <a:schemeClr val="tx1"/>
                          </a:solidFill>
                          <a:effectLst/>
                          <a:latin typeface="+mn-lt"/>
                          <a:ea typeface="+mn-ea"/>
                          <a:cs typeface="+mn-ea"/>
                          <a:sym typeface="+mn-lt"/>
                        </a:rPr>
                        <a:t>）</a:t>
                      </a:r>
                      <a:endParaRPr lang="zh-CN" altLang="en-US" sz="1600" b="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indent="0" algn="ctr" fontAlgn="auto">
                        <a:lnSpc>
                          <a:spcPct val="100000"/>
                        </a:lnSpc>
                      </a:pPr>
                      <a:r>
                        <a:rPr lang="en-US" altLang="zh-CN" sz="1600" dirty="0">
                          <a:solidFill>
                            <a:schemeClr val="tx1"/>
                          </a:solidFill>
                          <a:effectLst/>
                          <a:latin typeface="+mn-lt"/>
                          <a:ea typeface="+mn-ea"/>
                          <a:cs typeface="+mn-ea"/>
                          <a:sym typeface="+mn-lt"/>
                        </a:rPr>
                        <a:t>Extreme temperature</a:t>
                      </a:r>
                      <a:endParaRPr lang="zh-CN" altLang="en-US" sz="16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c>
                  <a:txBody>
                    <a:bodyPr/>
                    <a:lstStyle/>
                    <a:p>
                      <a:pPr algn="ctr" fontAlgn="auto">
                        <a:lnSpc>
                          <a:spcPct val="100000"/>
                        </a:lnSpc>
                        <a:buClrTx/>
                        <a:buSzTx/>
                        <a:buNone/>
                      </a:pPr>
                      <a:r>
                        <a:rPr lang="en-US" altLang="en-US" sz="1600" kern="100" dirty="0">
                          <a:solidFill>
                            <a:schemeClr val="tx1"/>
                          </a:solidFill>
                          <a:effectLst/>
                          <a:latin typeface="+mn-lt"/>
                          <a:ea typeface="+mn-ea"/>
                          <a:cs typeface="+mn-ea"/>
                          <a:sym typeface="+mn-lt"/>
                        </a:rPr>
                        <a:t>Weather has a significant impact on the conditional mean and conditional volatility of natural gas futures returns</a:t>
                      </a:r>
                      <a:endParaRPr lang="en-US" altLang="en-US" sz="1600" kern="100" dirty="0">
                        <a:solidFill>
                          <a:schemeClr val="tx1"/>
                        </a:solidFill>
                        <a:effectLst/>
                        <a:latin typeface="+mn-lt"/>
                        <a:ea typeface="+mn-ea"/>
                        <a:cs typeface="+mn-ea"/>
                        <a:sym typeface="+mn-lt"/>
                      </a:endParaRPr>
                    </a:p>
                  </a:txBody>
                  <a:tcPr marL="68580" marR="68580" marT="0" marB="0" anchor="ctr">
                    <a:lnT w="12700" cap="flat" cmpd="sng" algn="ctr">
                      <a:solidFill>
                        <a:schemeClr val="tx1"/>
                      </a:solidFill>
                      <a:prstDash val="solid"/>
                      <a:round/>
                      <a:headEnd type="none" w="med" len="med"/>
                      <a:tailEnd type="none" w="med" len="med"/>
                    </a:lnT>
                    <a:noFill/>
                  </a:tcPr>
                </a:tc>
              </a:tr>
              <a:tr h="591820">
                <a:tc>
                  <a:txBody>
                    <a:bodyPr/>
                    <a:lstStyle/>
                    <a:p>
                      <a:pPr indent="0" algn="ctr" fontAlgn="auto">
                        <a:lnSpc>
                          <a:spcPct val="150000"/>
                        </a:lnSpc>
                      </a:pPr>
                      <a:r>
                        <a:rPr lang="zh-CN" sz="1600" b="0" dirty="0">
                          <a:solidFill>
                            <a:schemeClr val="tx1"/>
                          </a:solidFill>
                          <a:effectLst/>
                          <a:latin typeface="+mn-lt"/>
                          <a:ea typeface="+mn-ea"/>
                          <a:cs typeface="+mn-ea"/>
                          <a:sym typeface="+mn-lt"/>
                        </a:rPr>
                        <a:t>Hartley </a:t>
                      </a:r>
                      <a:r>
                        <a:rPr lang="en-US" altLang="zh-CN" sz="1600" b="0" dirty="0">
                          <a:solidFill>
                            <a:schemeClr val="tx1"/>
                          </a:solidFill>
                          <a:effectLst/>
                          <a:latin typeface="+mn-lt"/>
                          <a:ea typeface="+mn-ea"/>
                          <a:cs typeface="+mn-ea"/>
                          <a:sym typeface="+mn-lt"/>
                        </a:rPr>
                        <a:t>et al.</a:t>
                      </a:r>
                      <a:r>
                        <a:rPr lang="zh-CN" sz="1600" b="0" dirty="0">
                          <a:solidFill>
                            <a:schemeClr val="tx1"/>
                          </a:solidFill>
                          <a:effectLst/>
                          <a:latin typeface="+mn-lt"/>
                          <a:ea typeface="+mn-ea"/>
                          <a:cs typeface="+mn-ea"/>
                          <a:sym typeface="+mn-lt"/>
                        </a:rPr>
                        <a:t> (2008)</a:t>
                      </a:r>
                      <a:endParaRPr lang="zh-CN" sz="1600" b="0" dirty="0">
                        <a:solidFill>
                          <a:schemeClr val="tx1"/>
                        </a:solidFill>
                        <a:effectLst/>
                        <a:latin typeface="+mn-lt"/>
                        <a:ea typeface="+mn-ea"/>
                        <a:cs typeface="+mn-ea"/>
                        <a:sym typeface="+mn-lt"/>
                      </a:endParaRPr>
                    </a:p>
                  </a:txBody>
                  <a:tcPr marL="68580" marR="68580" marT="0" marB="0" anchor="ctr">
                    <a:noFill/>
                  </a:tcPr>
                </a:tc>
                <a:tc>
                  <a:txBody>
                    <a:bodyPr/>
                    <a:lstStyle/>
                    <a:p>
                      <a:pPr indent="0" algn="ctr" fontAlgn="auto">
                        <a:lnSpc>
                          <a:spcPct val="150000"/>
                        </a:lnSpc>
                      </a:pPr>
                      <a:r>
                        <a:rPr lang="en-US" altLang="zh-CN" sz="1600" kern="100" dirty="0">
                          <a:effectLst/>
                          <a:latin typeface="+mn-lt"/>
                          <a:ea typeface="+mn-ea"/>
                          <a:cs typeface="+mn-ea"/>
                          <a:sym typeface="+mn-lt"/>
                        </a:rPr>
                        <a:t>Hurricane Katrina</a:t>
                      </a:r>
                      <a:endParaRPr lang="zh-CN" sz="1600" dirty="0">
                        <a:solidFill>
                          <a:schemeClr val="tx1"/>
                        </a:solidFill>
                        <a:effectLst/>
                        <a:latin typeface="+mn-lt"/>
                        <a:ea typeface="+mn-ea"/>
                        <a:cs typeface="+mn-ea"/>
                        <a:sym typeface="+mn-lt"/>
                      </a:endParaRPr>
                    </a:p>
                  </a:txBody>
                  <a:tcPr marL="68580" marR="68580" marT="0" marB="0" anchor="ctr">
                    <a:noFill/>
                  </a:tcPr>
                </a:tc>
                <a:tc>
                  <a:txBody>
                    <a:bodyPr/>
                    <a:lstStyle/>
                    <a:p>
                      <a:pPr algn="ctr" fontAlgn="auto">
                        <a:lnSpc>
                          <a:spcPct val="100000"/>
                        </a:lnSpc>
                        <a:buClrTx/>
                        <a:buSzTx/>
                        <a:buNone/>
                      </a:pPr>
                      <a:r>
                        <a:rPr lang="en-US" altLang="zh-CN" sz="1600" kern="100" dirty="0">
                          <a:effectLst/>
                          <a:latin typeface="+mn-lt"/>
                          <a:ea typeface="+mn-ea"/>
                          <a:cs typeface="+mn-ea"/>
                          <a:sym typeface="+mn-lt"/>
                        </a:rPr>
                        <a:t>Seasonal supply shocks such as hurricanes can cause natural gas prices to deviate from long-term equilibrium</a:t>
                      </a:r>
                      <a:endParaRPr lang="en-US" sz="1600" kern="100" dirty="0">
                        <a:solidFill>
                          <a:schemeClr val="tx1"/>
                        </a:solidFill>
                        <a:effectLst/>
                        <a:latin typeface="+mn-lt"/>
                        <a:ea typeface="+mn-ea"/>
                        <a:cs typeface="+mn-ea"/>
                        <a:sym typeface="+mn-lt"/>
                      </a:endParaRPr>
                    </a:p>
                  </a:txBody>
                  <a:tcPr marL="68580" marR="68580" marT="0" marB="0" anchor="ctr">
                    <a:noFill/>
                  </a:tcPr>
                </a:tc>
              </a:tr>
              <a:tr h="604520">
                <a:tc>
                  <a:txBody>
                    <a:bodyPr/>
                    <a:lstStyle/>
                    <a:p>
                      <a:pPr indent="0" algn="ctr" fontAlgn="auto"/>
                      <a:r>
                        <a:rPr lang="en-US" sz="1600" b="0" kern="100" dirty="0" err="1">
                          <a:solidFill>
                            <a:schemeClr val="tx1"/>
                          </a:solidFill>
                          <a:effectLst/>
                          <a:latin typeface="+mn-lt"/>
                          <a:ea typeface="+mn-ea"/>
                          <a:cs typeface="+mn-ea"/>
                          <a:sym typeface="+mn-lt"/>
                        </a:rPr>
                        <a:t>Geng</a:t>
                      </a:r>
                      <a:r>
                        <a:rPr lang="en-US" sz="1600" b="0" kern="100" dirty="0">
                          <a:solidFill>
                            <a:schemeClr val="tx1"/>
                          </a:solidFill>
                          <a:effectLst/>
                          <a:latin typeface="+mn-lt"/>
                          <a:ea typeface="+mn-ea"/>
                          <a:cs typeface="+mn-ea"/>
                          <a:sym typeface="+mn-lt"/>
                        </a:rPr>
                        <a:t>  </a:t>
                      </a:r>
                      <a:r>
                        <a:rPr lang="en-US" altLang="zh-CN" sz="1600" b="0" dirty="0">
                          <a:solidFill>
                            <a:schemeClr val="tx1"/>
                          </a:solidFill>
                          <a:effectLst/>
                          <a:latin typeface="+mn-lt"/>
                          <a:ea typeface="+mn-ea"/>
                          <a:cs typeface="+mn-ea"/>
                          <a:sym typeface="+mn-lt"/>
                        </a:rPr>
                        <a:t>et al.</a:t>
                      </a:r>
                      <a:r>
                        <a:rPr lang="zh-CN" altLang="en-US" sz="1600" b="0" kern="100" dirty="0">
                          <a:solidFill>
                            <a:schemeClr val="tx1"/>
                          </a:solidFill>
                          <a:effectLst/>
                          <a:latin typeface="+mn-lt"/>
                          <a:ea typeface="+mn-ea"/>
                          <a:cs typeface="+mn-ea"/>
                          <a:sym typeface="+mn-lt"/>
                        </a:rPr>
                        <a:t>（</a:t>
                      </a:r>
                      <a:r>
                        <a:rPr lang="en-US" altLang="zh-CN" sz="1600" b="0" kern="100" dirty="0">
                          <a:solidFill>
                            <a:schemeClr val="tx1"/>
                          </a:solidFill>
                          <a:effectLst/>
                          <a:latin typeface="+mn-lt"/>
                          <a:ea typeface="+mn-ea"/>
                          <a:cs typeface="+mn-ea"/>
                          <a:sym typeface="+mn-lt"/>
                        </a:rPr>
                        <a:t>2016</a:t>
                      </a:r>
                      <a:r>
                        <a:rPr lang="zh-CN" altLang="en-US" sz="1600" b="0" kern="100" dirty="0" err="1">
                          <a:solidFill>
                            <a:schemeClr val="tx1"/>
                          </a:solidFill>
                          <a:effectLst/>
                          <a:latin typeface="+mn-lt"/>
                          <a:ea typeface="+mn-ea"/>
                          <a:cs typeface="+mn-ea"/>
                          <a:sym typeface="+mn-lt"/>
                        </a:rPr>
                        <a:t>）</a:t>
                      </a:r>
                      <a:endParaRPr lang="zh-CN" altLang="en-US" sz="1600" b="0" kern="100" dirty="0" err="1">
                        <a:solidFill>
                          <a:schemeClr val="tx1"/>
                        </a:solidFill>
                        <a:effectLst/>
                        <a:latin typeface="+mn-lt"/>
                        <a:ea typeface="+mn-ea"/>
                        <a:cs typeface="+mn-ea"/>
                        <a:sym typeface="+mn-lt"/>
                      </a:endParaRPr>
                    </a:p>
                  </a:txBody>
                  <a:tcPr marL="68580" marR="68580" marT="0" marB="0" anchor="ctr">
                    <a:lnB>
                      <a:noFill/>
                    </a:lnB>
                    <a:noFill/>
                  </a:tcPr>
                </a:tc>
                <a:tc>
                  <a:txBody>
                    <a:bodyPr/>
                    <a:lstStyle/>
                    <a:p>
                      <a:pPr indent="0" algn="ctr" fontAlgn="auto">
                        <a:lnSpc>
                          <a:spcPct val="100000"/>
                        </a:lnSpc>
                        <a:buNone/>
                      </a:pPr>
                      <a:r>
                        <a:rPr lang="en-US" altLang="zh-CN" sz="1600" kern="100" dirty="0">
                          <a:effectLst/>
                          <a:latin typeface="+mn-lt"/>
                          <a:ea typeface="+mn-ea"/>
                          <a:cs typeface="+mn-ea"/>
                          <a:sym typeface="+mn-lt"/>
                        </a:rPr>
                        <a:t>Hurricane Katrina</a:t>
                      </a:r>
                      <a:endParaRPr lang="zh-CN" altLang="en-US" sz="1600" dirty="0">
                        <a:solidFill>
                          <a:schemeClr val="tx1"/>
                        </a:solidFill>
                        <a:effectLst/>
                        <a:latin typeface="+mn-lt"/>
                        <a:ea typeface="+mn-ea"/>
                        <a:cs typeface="+mn-ea"/>
                        <a:sym typeface="+mn-lt"/>
                      </a:endParaRPr>
                    </a:p>
                  </a:txBody>
                  <a:tcPr marL="68580" marR="68580" marT="0" marB="0" anchor="ctr">
                    <a:lnB>
                      <a:noFill/>
                    </a:lnB>
                    <a:noFill/>
                  </a:tcPr>
                </a:tc>
                <a:tc>
                  <a:txBody>
                    <a:bodyPr/>
                    <a:lstStyle/>
                    <a:p>
                      <a:pPr algn="ctr" fontAlgn="auto">
                        <a:lnSpc>
                          <a:spcPct val="100000"/>
                        </a:lnSpc>
                        <a:buClrTx/>
                        <a:buSzTx/>
                        <a:buNone/>
                      </a:pPr>
                      <a:r>
                        <a:rPr lang="en-US" sz="1600" kern="100" dirty="0">
                          <a:solidFill>
                            <a:schemeClr val="tx1"/>
                          </a:solidFill>
                          <a:effectLst/>
                          <a:latin typeface="+mn-lt"/>
                          <a:ea typeface="+mn-ea"/>
                          <a:cs typeface="+mn-ea"/>
                          <a:sym typeface="+mn-lt"/>
                        </a:rPr>
                        <a:t>much of the volatility in natural gas prices is due to unbalanced market supply and demand and significant events.</a:t>
                      </a:r>
                      <a:endParaRPr lang="en-US" sz="1600" kern="100" dirty="0">
                        <a:solidFill>
                          <a:schemeClr val="tx1"/>
                        </a:solidFill>
                        <a:effectLst/>
                        <a:latin typeface="+mn-lt"/>
                        <a:ea typeface="+mn-ea"/>
                        <a:cs typeface="+mn-ea"/>
                        <a:sym typeface="+mn-lt"/>
                      </a:endParaRPr>
                    </a:p>
                  </a:txBody>
                  <a:tcPr marL="68580" marR="68580" marT="0" marB="0" anchor="ctr">
                    <a:lnB>
                      <a:noFill/>
                    </a:lnB>
                    <a:noFill/>
                  </a:tcPr>
                </a:tc>
              </a:tr>
              <a:tr h="483870">
                <a:tc>
                  <a:txBody>
                    <a:bodyPr/>
                    <a:lstStyle/>
                    <a:p>
                      <a:pPr indent="0" algn="ctr" fontAlgn="auto">
                        <a:lnSpc>
                          <a:spcPct val="100000"/>
                        </a:lnSpc>
                        <a:buNone/>
                      </a:pPr>
                      <a:r>
                        <a:rPr lang="zh-CN" sz="1600" b="0" dirty="0">
                          <a:solidFill>
                            <a:schemeClr val="tx1"/>
                          </a:solidFill>
                          <a:effectLst/>
                          <a:latin typeface="+mn-lt"/>
                          <a:ea typeface="+mn-ea"/>
                          <a:cs typeface="+mn-ea"/>
                          <a:sym typeface="+mn-lt"/>
                        </a:rPr>
                        <a:t>Kaftan</a:t>
                      </a:r>
                      <a:r>
                        <a:rPr lang="en-US" altLang="zh-CN" sz="1600" b="0" dirty="0">
                          <a:solidFill>
                            <a:schemeClr val="tx1"/>
                          </a:solidFill>
                          <a:effectLst/>
                          <a:latin typeface="+mn-lt"/>
                          <a:ea typeface="+mn-ea"/>
                          <a:cs typeface="+mn-ea"/>
                          <a:sym typeface="+mn-lt"/>
                        </a:rPr>
                        <a:t> et al.</a:t>
                      </a:r>
                      <a:r>
                        <a:rPr lang="zh-CN" altLang="zh-CN" sz="1600" b="0" dirty="0">
                          <a:solidFill>
                            <a:schemeClr val="tx1"/>
                          </a:solidFill>
                          <a:effectLst/>
                          <a:latin typeface="+mn-lt"/>
                          <a:ea typeface="+mn-ea"/>
                          <a:cs typeface="+mn-ea"/>
                          <a:sym typeface="+mn-lt"/>
                        </a:rPr>
                        <a:t> </a:t>
                      </a:r>
                      <a:r>
                        <a:rPr lang="zh-CN" sz="1600" b="0" dirty="0">
                          <a:solidFill>
                            <a:schemeClr val="tx1"/>
                          </a:solidFill>
                          <a:effectLst/>
                          <a:latin typeface="+mn-lt"/>
                          <a:ea typeface="+mn-ea"/>
                          <a:cs typeface="+mn-ea"/>
                          <a:sym typeface="+mn-lt"/>
                        </a:rPr>
                        <a:t>（2021）</a:t>
                      </a:r>
                      <a:endParaRPr lang="zh-CN" sz="1600" b="0" dirty="0">
                        <a:solidFill>
                          <a:schemeClr val="tx1"/>
                        </a:solidFill>
                        <a:effectLst/>
                        <a:latin typeface="+mn-lt"/>
                        <a:ea typeface="+mn-ea"/>
                        <a:cs typeface="+mn-ea"/>
                        <a:sym typeface="+mn-lt"/>
                      </a:endParaRPr>
                    </a:p>
                  </a:txBody>
                  <a:tcPr marL="68580" marR="68580" marT="0" marB="0" anchor="ctr">
                    <a:lnL>
                      <a:noFill/>
                    </a:lnL>
                    <a:lnR>
                      <a:noFill/>
                    </a:lnR>
                    <a:lnT>
                      <a:noFill/>
                    </a:lnT>
                    <a:lnB w="12700">
                      <a:solidFill>
                        <a:schemeClr val="tx1"/>
                      </a:solidFill>
                      <a:prstDash val="solid"/>
                    </a:lnB>
                    <a:lnTlToBr>
                      <a:noFill/>
                    </a:lnTlToBr>
                    <a:lnBlToTr>
                      <a:noFill/>
                    </a:lnBlToTr>
                    <a:noFill/>
                  </a:tcPr>
                </a:tc>
                <a:tc>
                  <a:txBody>
                    <a:bodyPr/>
                    <a:lstStyle/>
                    <a:p>
                      <a:pPr indent="0" algn="ctr" fontAlgn="auto">
                        <a:lnSpc>
                          <a:spcPct val="100000"/>
                        </a:lnSpc>
                      </a:pPr>
                      <a:r>
                        <a:rPr lang="en-US" altLang="zh-CN" sz="1600" dirty="0">
                          <a:solidFill>
                            <a:schemeClr val="tx1"/>
                          </a:solidFill>
                          <a:effectLst/>
                          <a:latin typeface="+mn-lt"/>
                          <a:ea typeface="+mn-ea"/>
                          <a:cs typeface="+mn-ea"/>
                          <a:sym typeface="+mn-lt"/>
                        </a:rPr>
                        <a:t>Extreme temperature</a:t>
                      </a:r>
                      <a:endParaRPr lang="zh-CN" altLang="en-US" sz="1600" dirty="0">
                        <a:solidFill>
                          <a:schemeClr val="tx1"/>
                        </a:solidFill>
                        <a:effectLst/>
                        <a:latin typeface="+mn-lt"/>
                        <a:ea typeface="+mn-ea"/>
                        <a:cs typeface="+mn-ea"/>
                        <a:sym typeface="+mn-lt"/>
                      </a:endParaRPr>
                    </a:p>
                  </a:txBody>
                  <a:tcPr marL="68580" marR="68580" marT="0" marB="0" anchor="ctr">
                    <a:lnL>
                      <a:noFill/>
                    </a:lnL>
                    <a:lnR>
                      <a:noFill/>
                    </a:lnR>
                    <a:lnT>
                      <a:noFill/>
                    </a:lnT>
                    <a:lnB w="12700">
                      <a:solidFill>
                        <a:schemeClr val="tx1"/>
                      </a:solidFill>
                      <a:prstDash val="solid"/>
                    </a:lnB>
                    <a:lnTlToBr>
                      <a:noFill/>
                    </a:lnTlToBr>
                    <a:lnBlToTr>
                      <a:noFill/>
                    </a:lnBlToTr>
                    <a:noFill/>
                  </a:tcPr>
                </a:tc>
                <a:tc>
                  <a:txBody>
                    <a:bodyPr/>
                    <a:lstStyle/>
                    <a:p>
                      <a:pPr marL="0" algn="ctr" defTabSz="914400" rtl="0" eaLnBrk="1" latinLnBrk="0" hangingPunct="1">
                        <a:lnSpc>
                          <a:spcPct val="100000"/>
                        </a:lnSpc>
                      </a:pPr>
                      <a:r>
                        <a:rPr lang="en-US" altLang="zh-CN" sz="1600" b="0" dirty="0">
                          <a:solidFill>
                            <a:schemeClr val="tx1"/>
                          </a:solidFill>
                          <a:effectLst/>
                          <a:latin typeface="+mn-lt"/>
                          <a:ea typeface="+mn-ea"/>
                          <a:cs typeface="+mn-ea"/>
                          <a:sym typeface="+mn-lt"/>
                        </a:rPr>
                        <a:t> extreme temperatures have a significant impact on natural gas prices</a:t>
                      </a:r>
                      <a:endParaRPr lang="zh-CN" sz="1600" b="0" dirty="0">
                        <a:solidFill>
                          <a:schemeClr val="tx1"/>
                        </a:solidFill>
                        <a:effectLst/>
                        <a:latin typeface="+mn-lt"/>
                        <a:ea typeface="+mn-ea"/>
                        <a:cs typeface="+mn-ea"/>
                        <a:sym typeface="+mn-lt"/>
                      </a:endParaRPr>
                    </a:p>
                  </a:txBody>
                  <a:tcPr marL="68580" marR="68580" marT="0" marB="0" anchor="ctr">
                    <a:lnL>
                      <a:noFill/>
                    </a:lnL>
                    <a:lnR>
                      <a:noFill/>
                    </a:lnR>
                    <a:lnT>
                      <a:noFill/>
                    </a:lnT>
                    <a:lnB w="12700">
                      <a:solidFill>
                        <a:schemeClr val="tx1"/>
                      </a:solidFill>
                      <a:prstDash val="solid"/>
                    </a:lnB>
                    <a:lnTlToBr>
                      <a:noFill/>
                    </a:lnTlToBr>
                    <a:lnBlToTr>
                      <a:noFill/>
                    </a:lnBlToTr>
                    <a:noFill/>
                  </a:tcPr>
                </a:tc>
              </a:tr>
            </a:tbl>
          </a:graphicData>
        </a:graphic>
      </p:graphicFrame>
      <p:sp>
        <p:nvSpPr>
          <p:cNvPr id="3" name="文本框 2"/>
          <p:cNvSpPr txBox="1"/>
          <p:nvPr/>
        </p:nvSpPr>
        <p:spPr>
          <a:xfrm>
            <a:off x="551815" y="2381250"/>
            <a:ext cx="11246485" cy="1476375"/>
          </a:xfrm>
          <a:prstGeom prst="rect">
            <a:avLst/>
          </a:prstGeom>
          <a:noFill/>
          <a:ln>
            <a:noFill/>
          </a:ln>
        </p:spPr>
        <p:txBody>
          <a:bodyPr vert="horz" wrap="square" lIns="91440" tIns="45720" rIns="91440" bIns="45720" numCol="1" anchor="t" anchorCtr="0" compatLnSpc="1">
            <a:spAutoFit/>
          </a:bodyPr>
          <a:lstStyle/>
          <a:p>
            <a:pPr marL="342900" indent="-342900" algn="just">
              <a:lnSpc>
                <a:spcPct val="100000"/>
              </a:lnSpc>
              <a:spcBef>
                <a:spcPts val="0"/>
              </a:spcBef>
              <a:spcAft>
                <a:spcPts val="600"/>
              </a:spcAft>
              <a:buFont typeface="Arial" panose="020B0604020202020204" pitchFamily="34" charset="0"/>
              <a:buChar char="•"/>
            </a:pPr>
            <a:r>
              <a:rPr lang="en-US" altLang="zh-CN" sz="2000" dirty="0">
                <a:latin typeface="+mn-lt"/>
                <a:ea typeface="+mn-ea"/>
                <a:cs typeface="+mn-ea"/>
                <a:sym typeface="+mn-lt"/>
              </a:rPr>
              <a:t>Lack an </a:t>
            </a:r>
            <a:r>
              <a:rPr lang="en-US" altLang="zh-CN" sz="2000" b="1" dirty="0">
                <a:solidFill>
                  <a:srgbClr val="333399"/>
                </a:solidFill>
                <a:effectLst/>
                <a:latin typeface="+mn-lt"/>
                <a:ea typeface="+mn-ea"/>
                <a:cs typeface="+mn-ea"/>
                <a:sym typeface="+mn-lt"/>
              </a:rPr>
              <a:t>overall </a:t>
            </a:r>
            <a:r>
              <a:rPr lang="en-US" altLang="zh-CN" sz="2000" dirty="0">
                <a:latin typeface="+mn-lt"/>
                <a:ea typeface="+mn-ea"/>
                <a:cs typeface="+mn-ea"/>
                <a:sym typeface="+mn-lt"/>
              </a:rPr>
              <a:t>analysis of a variety of events globally.</a:t>
            </a:r>
            <a:endParaRPr lang="en-US" altLang="zh-CN" sz="2000" dirty="0">
              <a:latin typeface="+mn-lt"/>
              <a:ea typeface="+mn-ea"/>
              <a:cs typeface="+mn-ea"/>
              <a:sym typeface="+mn-lt"/>
            </a:endParaRPr>
          </a:p>
          <a:p>
            <a:pPr marL="342900" indent="-342900" algn="just">
              <a:spcBef>
                <a:spcPts val="0"/>
              </a:spcBef>
              <a:spcAft>
                <a:spcPts val="600"/>
              </a:spcAft>
              <a:buFont typeface="Arial" panose="020B0604020202020204" pitchFamily="34" charset="0"/>
              <a:buChar char="•"/>
            </a:pPr>
            <a:r>
              <a:rPr lang="en-US" altLang="zh-CN" sz="2000" dirty="0">
                <a:latin typeface="+mn-lt"/>
                <a:ea typeface="+mn-ea"/>
                <a:cs typeface="+mn-ea"/>
                <a:sym typeface="+mn-lt"/>
              </a:rPr>
              <a:t>With less analysis of the heterogeneity of the impacts caused by </a:t>
            </a:r>
            <a:r>
              <a:rPr lang="en-US" altLang="zh-CN" sz="2000" b="1" dirty="0">
                <a:solidFill>
                  <a:srgbClr val="333399"/>
                </a:solidFill>
                <a:latin typeface="+mn-lt"/>
                <a:ea typeface="+mn-ea"/>
                <a:cs typeface="+mn-ea"/>
                <a:sym typeface="+mn-lt"/>
              </a:rPr>
              <a:t>multiple types of events</a:t>
            </a:r>
            <a:r>
              <a:rPr lang="en-US" altLang="zh-CN" sz="2000" dirty="0">
                <a:latin typeface="+mn-lt"/>
                <a:ea typeface="+mn-ea"/>
                <a:cs typeface="+mn-ea"/>
                <a:sym typeface="+mn-lt"/>
              </a:rPr>
              <a:t>.</a:t>
            </a:r>
            <a:endParaRPr lang="en-US" altLang="zh-CN" sz="2000" dirty="0">
              <a:latin typeface="+mn-lt"/>
              <a:ea typeface="+mn-ea"/>
              <a:cs typeface="+mn-ea"/>
              <a:sym typeface="+mn-lt"/>
            </a:endParaRPr>
          </a:p>
          <a:p>
            <a:pPr marL="342900" indent="-342900" algn="just">
              <a:lnSpc>
                <a:spcPct val="100000"/>
              </a:lnSpc>
              <a:spcBef>
                <a:spcPts val="0"/>
              </a:spcBef>
              <a:spcAft>
                <a:spcPts val="600"/>
              </a:spcAft>
              <a:buFont typeface="Arial" panose="020B0604020202020204" pitchFamily="34" charset="0"/>
              <a:buChar char="•"/>
            </a:pPr>
            <a:r>
              <a:rPr lang="en-US" altLang="zh-CN" sz="2000" dirty="0">
                <a:latin typeface="+mn-lt"/>
                <a:ea typeface="+mn-ea"/>
                <a:cs typeface="+mn-ea"/>
                <a:sym typeface="+mn-lt"/>
              </a:rPr>
              <a:t>Lack of quantitative identification and analysis of the </a:t>
            </a:r>
            <a:r>
              <a:rPr lang="en-US" altLang="zh-CN" sz="2000" b="1" dirty="0">
                <a:solidFill>
                  <a:srgbClr val="333399"/>
                </a:solidFill>
                <a:latin typeface="+mn-lt"/>
                <a:ea typeface="+mn-ea"/>
                <a:cs typeface="+mn-ea"/>
                <a:sym typeface="+mn-lt"/>
              </a:rPr>
              <a:t>driving factors </a:t>
            </a:r>
            <a:r>
              <a:rPr lang="en-US" altLang="zh-CN" sz="2000" dirty="0">
                <a:latin typeface="+mn-lt"/>
                <a:ea typeface="+mn-ea"/>
                <a:cs typeface="+mn-ea"/>
                <a:sym typeface="+mn-lt"/>
              </a:rPr>
              <a:t>behind the impact of extreme climate events on natural gas prices.</a:t>
            </a:r>
            <a:endParaRPr lang="en-US" altLang="zh-CN" sz="2000" dirty="0">
              <a:latin typeface="+mn-lt"/>
              <a:ea typeface="+mn-ea"/>
              <a:cs typeface="+mn-ea"/>
              <a:sym typeface="+mn-lt"/>
            </a:endParaRPr>
          </a:p>
        </p:txBody>
      </p:sp>
      <p:sp>
        <p:nvSpPr>
          <p:cNvPr id="8" name="标题 1"/>
          <p:cNvSpPr>
            <a:spLocks noGrp="1"/>
          </p:cNvSpPr>
          <p:nvPr>
            <p:ph type="title"/>
            <p:custDataLst>
              <p:tags r:id="rId2"/>
            </p:custDataLst>
          </p:nvPr>
        </p:nvSpPr>
        <p:spPr>
          <a:xfrm>
            <a:off x="149127" y="365125"/>
            <a:ext cx="10829925" cy="996950"/>
          </a:xfrm>
        </p:spPr>
        <p:txBody>
          <a:bodyPr/>
          <a:lstStyle/>
          <a:p>
            <a:r>
              <a:rPr lang="en-US" altLang="zh-CN" sz="2800" dirty="0">
                <a:latin typeface="+mn-lt"/>
                <a:ea typeface="+mn-ea"/>
                <a:cs typeface="+mn-ea"/>
                <a:sym typeface="+mn-lt"/>
              </a:rPr>
              <a:t>Introduction</a:t>
            </a:r>
            <a:endParaRPr lang="en-US" altLang="zh-CN" sz="2800" dirty="0">
              <a:latin typeface="+mn-lt"/>
              <a:ea typeface="+mn-ea"/>
              <a:cs typeface="+mn-ea"/>
              <a:sym typeface="+mn-lt"/>
            </a:endParaRPr>
          </a:p>
        </p:txBody>
      </p:sp>
      <p:sp>
        <p:nvSpPr>
          <p:cNvPr id="2" name="文本框 1"/>
          <p:cNvSpPr txBox="1"/>
          <p:nvPr>
            <p:custDataLst>
              <p:tags r:id="rId3"/>
            </p:custDataLst>
          </p:nvPr>
        </p:nvSpPr>
        <p:spPr>
          <a:xfrm>
            <a:off x="149127" y="1362075"/>
            <a:ext cx="11893746" cy="1014730"/>
          </a:xfrm>
          <a:prstGeom prst="rect">
            <a:avLst/>
          </a:prstGeom>
          <a:noFill/>
          <a:ln>
            <a:noFill/>
          </a:ln>
        </p:spPr>
        <p:txBody>
          <a:bodyPr vert="horz" wrap="square" lIns="91440" tIns="45720" rIns="91440" bIns="45720" numCol="1" anchor="t" anchorCtr="0" compatLnSpc="1">
            <a:spAutoFit/>
          </a:bodyPr>
          <a:lstStyle/>
          <a:p>
            <a:pPr marL="342900" indent="-342900" algn="l">
              <a:lnSpc>
                <a:spcPct val="150000"/>
              </a:lnSpc>
              <a:spcBef>
                <a:spcPts val="1000"/>
              </a:spcBef>
              <a:spcAft>
                <a:spcPts val="500"/>
              </a:spcAft>
              <a:buSzPct val="70000"/>
              <a:buFont typeface="Wingdings" panose="05000000000000000000" charset="0"/>
              <a:buChar char="n"/>
            </a:pPr>
            <a:r>
              <a:rPr lang="en-US" altLang="zh-CN" sz="2200" b="1" dirty="0">
                <a:latin typeface="+mn-lt"/>
                <a:ea typeface="+mn-ea"/>
                <a:cs typeface="+mn-ea"/>
                <a:sym typeface="+mn-lt"/>
              </a:rPr>
              <a:t>Relevant literature 3: Most studies are based on specific/regional events.</a:t>
            </a:r>
            <a:br>
              <a:rPr lang="en-US" altLang="zh-CN" sz="2200" b="1" dirty="0">
                <a:latin typeface="+mn-lt"/>
                <a:ea typeface="+mn-ea"/>
                <a:cs typeface="+mn-ea"/>
                <a:sym typeface="+mn-lt"/>
              </a:rPr>
            </a:br>
            <a:r>
              <a:rPr lang="en-US" altLang="zh-CN" sz="1800" b="1" dirty="0">
                <a:latin typeface="+mn-lt"/>
                <a:ea typeface="+mn-ea"/>
                <a:cs typeface="+mn-ea"/>
                <a:sym typeface="+mn-lt"/>
              </a:rPr>
              <a:t>Three shortcomings</a:t>
            </a:r>
            <a:endParaRPr lang="en-US" altLang="zh-CN" sz="2200" b="1" dirty="0">
              <a:latin typeface="+mn-lt"/>
              <a:ea typeface="+mn-ea"/>
              <a:cs typeface="+mn-ea"/>
              <a:sym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8681" y="6492875"/>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30" name="文本框 29"/>
          <p:cNvSpPr txBox="1"/>
          <p:nvPr/>
        </p:nvSpPr>
        <p:spPr>
          <a:xfrm>
            <a:off x="6553200" y="1673860"/>
            <a:ext cx="5089525" cy="500380"/>
          </a:xfrm>
          <a:prstGeom prst="chevron">
            <a:avLst>
              <a:gd name="adj" fmla="val 18400"/>
            </a:avLst>
          </a:prstGeom>
          <a:solidFill>
            <a:schemeClr val="accent1">
              <a:lumMod val="50000"/>
            </a:schemeClr>
          </a:solidFill>
          <a:ln w="15875">
            <a:gradFill flip="none" rotWithShape="1">
              <a:gsLst>
                <a:gs pos="0">
                  <a:schemeClr val="bg1"/>
                </a:gs>
                <a:gs pos="54000">
                  <a:schemeClr val="bg1">
                    <a:alpha val="9000"/>
                  </a:schemeClr>
                </a:gs>
                <a:gs pos="100000">
                  <a:schemeClr val="bg1"/>
                </a:gs>
              </a:gsLst>
              <a:lin ang="13500000" scaled="1"/>
              <a:tileRect/>
            </a:gradFill>
          </a:ln>
          <a:effectLst>
            <a:outerShdw blurRad="152400" dist="38100" dir="8100000" algn="tr" rotWithShape="0">
              <a:schemeClr val="accent1">
                <a:alpha val="38000"/>
              </a:schemeClr>
            </a:outerShdw>
          </a:effectLst>
        </p:spPr>
        <p:txBody>
          <a:bodyPr wrap="square" lIns="0" tIns="0" rIns="0" bIns="0" anchor="ctr">
            <a:noAutofit/>
          </a:bodyPr>
          <a:lstStyle/>
          <a:p>
            <a:pPr algn="ctr"/>
            <a:r>
              <a:rPr lang="en-US" altLang="zh-CN" sz="2400" b="1" dirty="0">
                <a:solidFill>
                  <a:schemeClr val="bg1"/>
                </a:solidFill>
                <a:latin typeface="+mn-lt"/>
                <a:ea typeface="+mn-ea"/>
                <a:cs typeface="+mn-ea"/>
                <a:sym typeface="+mn-lt"/>
              </a:rPr>
              <a:t>Contribution</a:t>
            </a:r>
            <a:endParaRPr lang="zh-CN" altLang="en-US" sz="2400" b="1" dirty="0">
              <a:solidFill>
                <a:schemeClr val="bg1"/>
              </a:solidFill>
              <a:latin typeface="+mn-lt"/>
              <a:ea typeface="+mn-ea"/>
              <a:cs typeface="+mn-ea"/>
              <a:sym typeface="+mn-lt"/>
            </a:endParaRPr>
          </a:p>
        </p:txBody>
      </p:sp>
      <p:sp>
        <p:nvSpPr>
          <p:cNvPr id="38" name="îSlïdè"/>
          <p:cNvSpPr/>
          <p:nvPr/>
        </p:nvSpPr>
        <p:spPr>
          <a:xfrm>
            <a:off x="6888480" y="2446020"/>
            <a:ext cx="4639310" cy="4046855"/>
          </a:xfrm>
          <a:prstGeom prst="roundRect">
            <a:avLst>
              <a:gd name="adj" fmla="val 851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a:solidFill>
                <a:schemeClr val="tx1"/>
              </a:solidFill>
              <a:cs typeface="+mn-ea"/>
              <a:sym typeface="+mn-lt"/>
            </a:endParaRPr>
          </a:p>
        </p:txBody>
      </p:sp>
      <p:sp>
        <p:nvSpPr>
          <p:cNvPr id="45" name="右箭头 31"/>
          <p:cNvSpPr/>
          <p:nvPr/>
        </p:nvSpPr>
        <p:spPr>
          <a:xfrm>
            <a:off x="3103880" y="4000500"/>
            <a:ext cx="407035"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sp>
        <p:nvSpPr>
          <p:cNvPr id="46" name="右箭头 31"/>
          <p:cNvSpPr/>
          <p:nvPr/>
        </p:nvSpPr>
        <p:spPr>
          <a:xfrm>
            <a:off x="6212205" y="4000500"/>
            <a:ext cx="566420" cy="485140"/>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mn-ea"/>
              <a:sym typeface="+mn-lt"/>
            </a:endParaRPr>
          </a:p>
        </p:txBody>
      </p:sp>
      <p:pic>
        <p:nvPicPr>
          <p:cNvPr id="47" name="图形 46" descr="32313537333139383b32313537333137383bc1c1b5e3"/>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686165" y="2299970"/>
            <a:ext cx="762635" cy="762635"/>
          </a:xfrm>
          <a:prstGeom prst="rect">
            <a:avLst/>
          </a:prstGeom>
          <a:effectLst/>
        </p:spPr>
      </p:pic>
      <p:grpSp>
        <p:nvGrpSpPr>
          <p:cNvPr id="19" name="组合 18"/>
          <p:cNvGrpSpPr/>
          <p:nvPr/>
        </p:nvGrpSpPr>
        <p:grpSpPr>
          <a:xfrm>
            <a:off x="3427730" y="1673860"/>
            <a:ext cx="3073400" cy="4818380"/>
            <a:chOff x="6672" y="2636"/>
            <a:chExt cx="4840" cy="7588"/>
          </a:xfrm>
        </p:grpSpPr>
        <p:sp>
          <p:nvSpPr>
            <p:cNvPr id="29" name="文本框 28"/>
            <p:cNvSpPr txBox="1"/>
            <p:nvPr/>
          </p:nvSpPr>
          <p:spPr>
            <a:xfrm>
              <a:off x="6672" y="2636"/>
              <a:ext cx="4841" cy="788"/>
            </a:xfrm>
            <a:prstGeom prst="chevron">
              <a:avLst>
                <a:gd name="adj" fmla="val 18400"/>
              </a:avLst>
            </a:prstGeom>
            <a:solidFill>
              <a:schemeClr val="accent1"/>
            </a:solidFill>
            <a:ln w="15875">
              <a:gradFill flip="none" rotWithShape="1">
                <a:gsLst>
                  <a:gs pos="0">
                    <a:schemeClr val="bg1"/>
                  </a:gs>
                  <a:gs pos="54000">
                    <a:schemeClr val="bg1">
                      <a:alpha val="9000"/>
                    </a:schemeClr>
                  </a:gs>
                  <a:gs pos="100000">
                    <a:schemeClr val="bg1"/>
                  </a:gs>
                </a:gsLst>
                <a:lin ang="13500000" scaled="1"/>
                <a:tileRect/>
              </a:gradFill>
            </a:ln>
            <a:effectLst>
              <a:outerShdw blurRad="152400" dist="38100" dir="8100000" algn="tr" rotWithShape="0">
                <a:schemeClr val="accent1">
                  <a:alpha val="38000"/>
                </a:schemeClr>
              </a:outerShdw>
            </a:effectLst>
          </p:spPr>
          <p:txBody>
            <a:bodyPr wrap="square" lIns="0" tIns="0" rIns="0" bIns="0" anchor="ctr">
              <a:noAutofit/>
            </a:bodyPr>
            <a:lstStyle/>
            <a:p>
              <a:pPr algn="ctr"/>
              <a:r>
                <a:rPr lang="en-US" altLang="zh-CN" sz="2400" b="1" dirty="0">
                  <a:solidFill>
                    <a:schemeClr val="bg1"/>
                  </a:solidFill>
                  <a:latin typeface="+mn-lt"/>
                  <a:ea typeface="+mn-ea"/>
                  <a:cs typeface="+mn-ea"/>
                  <a:sym typeface="+mn-lt"/>
                </a:rPr>
                <a:t>Limitation</a:t>
              </a:r>
              <a:endParaRPr lang="zh-CN" altLang="en-US" sz="2400" b="1" dirty="0">
                <a:solidFill>
                  <a:schemeClr val="bg1"/>
                </a:solidFill>
                <a:latin typeface="+mn-lt"/>
                <a:ea typeface="+mn-ea"/>
                <a:cs typeface="+mn-ea"/>
                <a:sym typeface="+mn-lt"/>
              </a:endParaRPr>
            </a:p>
          </p:txBody>
        </p:sp>
        <p:sp>
          <p:nvSpPr>
            <p:cNvPr id="34" name="îSlïdè"/>
            <p:cNvSpPr/>
            <p:nvPr/>
          </p:nvSpPr>
          <p:spPr>
            <a:xfrm>
              <a:off x="7462" y="3962"/>
              <a:ext cx="3953" cy="6263"/>
            </a:xfrm>
            <a:prstGeom prst="roundRect">
              <a:avLst>
                <a:gd name="adj" fmla="val 851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a:solidFill>
                  <a:schemeClr val="tx1"/>
                </a:solidFill>
                <a:cs typeface="+mn-ea"/>
                <a:sym typeface="+mn-lt"/>
              </a:endParaRPr>
            </a:p>
          </p:txBody>
        </p:sp>
        <p:sp>
          <p:nvSpPr>
            <p:cNvPr id="36" name="íṡļîḋê"/>
            <p:cNvSpPr txBox="1"/>
            <p:nvPr/>
          </p:nvSpPr>
          <p:spPr>
            <a:xfrm>
              <a:off x="7850" y="6892"/>
              <a:ext cx="3034" cy="2370"/>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en-US" altLang="zh-CN" sz="2000" dirty="0">
                  <a:latin typeface="+mn-lt"/>
                  <a:ea typeface="+mn-ea"/>
                  <a:cs typeface="+mn-ea"/>
                  <a:sym typeface="+mn-lt"/>
                </a:rPr>
                <a:t>Systematic Heterogeneity</a:t>
              </a:r>
              <a:endParaRPr lang="en-US" altLang="zh-CN" sz="2000" dirty="0">
                <a:latin typeface="+mn-lt"/>
                <a:ea typeface="+mn-ea"/>
                <a:cs typeface="+mn-ea"/>
                <a:sym typeface="+mn-lt"/>
              </a:endParaRPr>
            </a:p>
            <a:p>
              <a:pPr algn="ctr">
                <a:lnSpc>
                  <a:spcPct val="150000"/>
                </a:lnSpc>
              </a:pPr>
              <a:r>
                <a:rPr lang="en-US" altLang="zh-CN" sz="2000" dirty="0">
                  <a:latin typeface="+mn-lt"/>
                  <a:ea typeface="+mn-ea"/>
                  <a:cs typeface="+mn-ea"/>
                  <a:sym typeface="+mn-lt"/>
                </a:rPr>
                <a:t>Driving factors</a:t>
              </a:r>
              <a:endParaRPr lang="zh-CN" altLang="en-US" sz="2000" dirty="0">
                <a:latin typeface="+mn-lt"/>
                <a:ea typeface="+mn-ea"/>
                <a:cs typeface="+mn-ea"/>
                <a:sym typeface="+mn-lt"/>
              </a:endParaRPr>
            </a:p>
          </p:txBody>
        </p:sp>
        <p:pic>
          <p:nvPicPr>
            <p:cNvPr id="50" name="图形 49" descr="333639373137393b343435303733333bb9a4d7f7b4e6d4dab2bbd7e3"/>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97" y="3974"/>
              <a:ext cx="766" cy="998"/>
            </a:xfrm>
            <a:prstGeom prst="rect">
              <a:avLst/>
            </a:prstGeom>
            <a:effectLst/>
          </p:spPr>
        </p:pic>
        <p:sp>
          <p:nvSpPr>
            <p:cNvPr id="2" name="íśļïḍè"/>
            <p:cNvSpPr/>
            <p:nvPr>
              <p:custDataLst>
                <p:tags r:id="rId5"/>
              </p:custDataLst>
            </p:nvPr>
          </p:nvSpPr>
          <p:spPr>
            <a:xfrm>
              <a:off x="8188" y="5510"/>
              <a:ext cx="2609" cy="94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r>
                <a:rPr lang="en-US" altLang="zh-CN" sz="2400" b="1" dirty="0">
                  <a:solidFill>
                    <a:schemeClr val="tx1"/>
                  </a:solidFill>
                  <a:cs typeface="+mn-ea"/>
                  <a:sym typeface="+mn-lt"/>
                </a:rPr>
                <a:t>Limitation</a:t>
              </a:r>
              <a:endParaRPr lang="en-US" altLang="zh-CN" sz="2400" b="1" dirty="0">
                <a:solidFill>
                  <a:schemeClr val="tx1"/>
                </a:solidFill>
                <a:cs typeface="+mn-ea"/>
                <a:sym typeface="+mn-lt"/>
              </a:endParaRPr>
            </a:p>
          </p:txBody>
        </p:sp>
      </p:grpSp>
      <p:grpSp>
        <p:nvGrpSpPr>
          <p:cNvPr id="10" name="组合 9"/>
          <p:cNvGrpSpPr/>
          <p:nvPr/>
        </p:nvGrpSpPr>
        <p:grpSpPr>
          <a:xfrm>
            <a:off x="681990" y="1673860"/>
            <a:ext cx="2694305" cy="4818380"/>
            <a:chOff x="1074" y="2636"/>
            <a:chExt cx="4243" cy="7588"/>
          </a:xfrm>
        </p:grpSpPr>
        <p:sp>
          <p:nvSpPr>
            <p:cNvPr id="6" name="îSlïdè"/>
            <p:cNvSpPr/>
            <p:nvPr/>
          </p:nvSpPr>
          <p:spPr>
            <a:xfrm>
              <a:off x="1074" y="3900"/>
              <a:ext cx="3976" cy="6325"/>
            </a:xfrm>
            <a:prstGeom prst="roundRect">
              <a:avLst>
                <a:gd name="adj" fmla="val 8511"/>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a:solidFill>
                  <a:schemeClr val="tx1"/>
                </a:solidFill>
                <a:cs typeface="+mn-ea"/>
                <a:sym typeface="+mn-lt"/>
              </a:endParaRPr>
            </a:p>
          </p:txBody>
        </p:sp>
        <p:sp>
          <p:nvSpPr>
            <p:cNvPr id="7" name="íśļïḍè"/>
            <p:cNvSpPr/>
            <p:nvPr/>
          </p:nvSpPr>
          <p:spPr>
            <a:xfrm>
              <a:off x="1937" y="8270"/>
              <a:ext cx="2609" cy="94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r>
                <a:rPr lang="en-US" altLang="zh-CN" sz="2400" b="1" dirty="0">
                  <a:solidFill>
                    <a:schemeClr val="tx1"/>
                  </a:solidFill>
                  <a:cs typeface="+mn-ea"/>
                  <a:sym typeface="+mn-lt"/>
                </a:rPr>
                <a:t>Single event</a:t>
              </a:r>
              <a:endParaRPr lang="zh-CN" altLang="en-US" sz="2400" b="1" dirty="0">
                <a:solidFill>
                  <a:schemeClr val="tx1"/>
                </a:solidFill>
                <a:cs typeface="+mn-ea"/>
                <a:sym typeface="+mn-lt"/>
              </a:endParaRPr>
            </a:p>
          </p:txBody>
        </p:sp>
        <p:sp>
          <p:nvSpPr>
            <p:cNvPr id="8" name="íṡļîḋê"/>
            <p:cNvSpPr txBox="1"/>
            <p:nvPr/>
          </p:nvSpPr>
          <p:spPr>
            <a:xfrm>
              <a:off x="1074" y="9002"/>
              <a:ext cx="3976" cy="82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dirty="0">
                  <a:latin typeface="+mn-lt"/>
                  <a:ea typeface="+mn-ea"/>
                  <a:cs typeface="+mn-ea"/>
                  <a:sym typeface="+mn-lt"/>
                </a:rPr>
                <a:t>Extreme temperatures, hurricanes</a:t>
              </a:r>
              <a:endParaRPr lang="en-US" altLang="zh-CN" dirty="0">
                <a:latin typeface="+mn-lt"/>
                <a:ea typeface="+mn-ea"/>
                <a:cs typeface="+mn-ea"/>
                <a:sym typeface="+mn-lt"/>
              </a:endParaRPr>
            </a:p>
          </p:txBody>
        </p:sp>
        <p:sp>
          <p:nvSpPr>
            <p:cNvPr id="9" name="íṩ1ïḑè"/>
            <p:cNvSpPr/>
            <p:nvPr/>
          </p:nvSpPr>
          <p:spPr>
            <a:xfrm>
              <a:off x="3198" y="3962"/>
              <a:ext cx="604" cy="804"/>
            </a:xfrm>
            <a:custGeom>
              <a:avLst/>
              <a:gdLst>
                <a:gd name="connsiteX0" fmla="*/ 221073 w 606580"/>
                <a:gd name="connsiteY0" fmla="*/ 484141 h 605663"/>
                <a:gd name="connsiteX1" fmla="*/ 209002 w 606580"/>
                <a:gd name="connsiteY1" fmla="*/ 517326 h 605663"/>
                <a:gd name="connsiteX2" fmla="*/ 397671 w 606580"/>
                <a:gd name="connsiteY2" fmla="*/ 517326 h 605663"/>
                <a:gd name="connsiteX3" fmla="*/ 385507 w 606580"/>
                <a:gd name="connsiteY3" fmla="*/ 484141 h 605663"/>
                <a:gd name="connsiteX4" fmla="*/ 391497 w 606580"/>
                <a:gd name="connsiteY4" fmla="*/ 285437 h 605663"/>
                <a:gd name="connsiteX5" fmla="*/ 471730 w 606580"/>
                <a:gd name="connsiteY5" fmla="*/ 285437 h 605663"/>
                <a:gd name="connsiteX6" fmla="*/ 471730 w 606580"/>
                <a:gd name="connsiteY6" fmla="*/ 364964 h 605663"/>
                <a:gd name="connsiteX7" fmla="*/ 391497 w 606580"/>
                <a:gd name="connsiteY7" fmla="*/ 364964 h 605663"/>
                <a:gd name="connsiteX8" fmla="*/ 134921 w 606580"/>
                <a:gd name="connsiteY8" fmla="*/ 245638 h 605663"/>
                <a:gd name="connsiteX9" fmla="*/ 215154 w 606580"/>
                <a:gd name="connsiteY9" fmla="*/ 245638 h 605663"/>
                <a:gd name="connsiteX10" fmla="*/ 215154 w 606580"/>
                <a:gd name="connsiteY10" fmla="*/ 364964 h 605663"/>
                <a:gd name="connsiteX11" fmla="*/ 134921 w 606580"/>
                <a:gd name="connsiteY11" fmla="*/ 364964 h 605663"/>
                <a:gd name="connsiteX12" fmla="*/ 263209 w 606580"/>
                <a:gd name="connsiteY12" fmla="*/ 152774 h 605663"/>
                <a:gd name="connsiteX13" fmla="*/ 343442 w 606580"/>
                <a:gd name="connsiteY13" fmla="*/ 152774 h 605663"/>
                <a:gd name="connsiteX14" fmla="*/ 343442 w 606580"/>
                <a:gd name="connsiteY14" fmla="*/ 364964 h 605663"/>
                <a:gd name="connsiteX15" fmla="*/ 263209 w 606580"/>
                <a:gd name="connsiteY15" fmla="*/ 364964 h 605663"/>
                <a:gd name="connsiteX16" fmla="*/ 73443 w 606580"/>
                <a:gd name="connsiteY16" fmla="*/ 72580 h 605663"/>
                <a:gd name="connsiteX17" fmla="*/ 73443 w 606580"/>
                <a:gd name="connsiteY17" fmla="*/ 446322 h 605663"/>
                <a:gd name="connsiteX18" fmla="*/ 533137 w 606580"/>
                <a:gd name="connsiteY18" fmla="*/ 446322 h 605663"/>
                <a:gd name="connsiteX19" fmla="*/ 533137 w 606580"/>
                <a:gd name="connsiteY19" fmla="*/ 72580 h 605663"/>
                <a:gd name="connsiteX20" fmla="*/ 303336 w 606580"/>
                <a:gd name="connsiteY20" fmla="*/ 0 h 605663"/>
                <a:gd name="connsiteX21" fmla="*/ 343076 w 606580"/>
                <a:gd name="connsiteY21" fmla="*/ 34668 h 605663"/>
                <a:gd name="connsiteX22" fmla="*/ 606580 w 606580"/>
                <a:gd name="connsiteY22" fmla="*/ 34668 h 605663"/>
                <a:gd name="connsiteX23" fmla="*/ 606580 w 606580"/>
                <a:gd name="connsiteY23" fmla="*/ 72580 h 605663"/>
                <a:gd name="connsiteX24" fmla="*/ 571112 w 606580"/>
                <a:gd name="connsiteY24" fmla="*/ 72580 h 605663"/>
                <a:gd name="connsiteX25" fmla="*/ 571112 w 606580"/>
                <a:gd name="connsiteY25" fmla="*/ 446322 h 605663"/>
                <a:gd name="connsiteX26" fmla="*/ 606580 w 606580"/>
                <a:gd name="connsiteY26" fmla="*/ 446322 h 605663"/>
                <a:gd name="connsiteX27" fmla="*/ 606580 w 606580"/>
                <a:gd name="connsiteY27" fmla="*/ 484141 h 605663"/>
                <a:gd name="connsiteX28" fmla="*/ 423483 w 606580"/>
                <a:gd name="connsiteY28" fmla="*/ 484141 h 605663"/>
                <a:gd name="connsiteX29" fmla="*/ 467864 w 606580"/>
                <a:gd name="connsiteY29" fmla="*/ 605663 h 605663"/>
                <a:gd name="connsiteX30" fmla="*/ 429982 w 606580"/>
                <a:gd name="connsiteY30" fmla="*/ 605663 h 605663"/>
                <a:gd name="connsiteX31" fmla="*/ 411505 w 606580"/>
                <a:gd name="connsiteY31" fmla="*/ 555145 h 605663"/>
                <a:gd name="connsiteX32" fmla="*/ 195168 w 606580"/>
                <a:gd name="connsiteY32" fmla="*/ 555145 h 605663"/>
                <a:gd name="connsiteX33" fmla="*/ 176691 w 606580"/>
                <a:gd name="connsiteY33" fmla="*/ 605663 h 605663"/>
                <a:gd name="connsiteX34" fmla="*/ 138809 w 606580"/>
                <a:gd name="connsiteY34" fmla="*/ 605663 h 605663"/>
                <a:gd name="connsiteX35" fmla="*/ 183190 w 606580"/>
                <a:gd name="connsiteY35" fmla="*/ 484141 h 605663"/>
                <a:gd name="connsiteX36" fmla="*/ 0 w 606580"/>
                <a:gd name="connsiteY36" fmla="*/ 484141 h 605663"/>
                <a:gd name="connsiteX37" fmla="*/ 0 w 606580"/>
                <a:gd name="connsiteY37" fmla="*/ 446322 h 605663"/>
                <a:gd name="connsiteX38" fmla="*/ 35561 w 606580"/>
                <a:gd name="connsiteY38" fmla="*/ 446322 h 605663"/>
                <a:gd name="connsiteX39" fmla="*/ 35561 w 606580"/>
                <a:gd name="connsiteY39" fmla="*/ 72580 h 605663"/>
                <a:gd name="connsiteX40" fmla="*/ 0 w 606580"/>
                <a:gd name="connsiteY40" fmla="*/ 72580 h 605663"/>
                <a:gd name="connsiteX41" fmla="*/ 0 w 606580"/>
                <a:gd name="connsiteY41" fmla="*/ 34668 h 605663"/>
                <a:gd name="connsiteX42" fmla="*/ 263597 w 606580"/>
                <a:gd name="connsiteY42" fmla="*/ 34668 h 605663"/>
                <a:gd name="connsiteX43" fmla="*/ 303336 w 606580"/>
                <a:gd name="connsiteY43" fmla="*/ 0 h 6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06580" h="605663">
                  <a:moveTo>
                    <a:pt x="221073" y="484141"/>
                  </a:moveTo>
                  <a:lnTo>
                    <a:pt x="209002" y="517326"/>
                  </a:lnTo>
                  <a:lnTo>
                    <a:pt x="397671" y="517326"/>
                  </a:lnTo>
                  <a:lnTo>
                    <a:pt x="385507" y="484141"/>
                  </a:lnTo>
                  <a:close/>
                  <a:moveTo>
                    <a:pt x="391497" y="285437"/>
                  </a:moveTo>
                  <a:lnTo>
                    <a:pt x="471730" y="285437"/>
                  </a:lnTo>
                  <a:lnTo>
                    <a:pt x="471730" y="364964"/>
                  </a:lnTo>
                  <a:lnTo>
                    <a:pt x="391497" y="364964"/>
                  </a:lnTo>
                  <a:close/>
                  <a:moveTo>
                    <a:pt x="134921" y="245638"/>
                  </a:moveTo>
                  <a:lnTo>
                    <a:pt x="215154" y="245638"/>
                  </a:lnTo>
                  <a:lnTo>
                    <a:pt x="215154" y="364964"/>
                  </a:lnTo>
                  <a:lnTo>
                    <a:pt x="134921" y="364964"/>
                  </a:lnTo>
                  <a:close/>
                  <a:moveTo>
                    <a:pt x="263209" y="152774"/>
                  </a:moveTo>
                  <a:lnTo>
                    <a:pt x="343442" y="152774"/>
                  </a:lnTo>
                  <a:lnTo>
                    <a:pt x="343442" y="364964"/>
                  </a:lnTo>
                  <a:lnTo>
                    <a:pt x="263209" y="364964"/>
                  </a:lnTo>
                  <a:close/>
                  <a:moveTo>
                    <a:pt x="73443" y="72580"/>
                  </a:moveTo>
                  <a:lnTo>
                    <a:pt x="73443" y="446322"/>
                  </a:lnTo>
                  <a:lnTo>
                    <a:pt x="533137" y="446322"/>
                  </a:lnTo>
                  <a:lnTo>
                    <a:pt x="533137" y="72580"/>
                  </a:lnTo>
                  <a:close/>
                  <a:moveTo>
                    <a:pt x="303336" y="0"/>
                  </a:moveTo>
                  <a:cubicBezTo>
                    <a:pt x="323577" y="0"/>
                    <a:pt x="340290" y="15202"/>
                    <a:pt x="343076" y="34668"/>
                  </a:cubicBezTo>
                  <a:lnTo>
                    <a:pt x="606580" y="34668"/>
                  </a:lnTo>
                  <a:lnTo>
                    <a:pt x="606580" y="72580"/>
                  </a:lnTo>
                  <a:lnTo>
                    <a:pt x="571112" y="72580"/>
                  </a:lnTo>
                  <a:lnTo>
                    <a:pt x="571112" y="446322"/>
                  </a:lnTo>
                  <a:lnTo>
                    <a:pt x="606580" y="446322"/>
                  </a:lnTo>
                  <a:lnTo>
                    <a:pt x="606580" y="484141"/>
                  </a:lnTo>
                  <a:lnTo>
                    <a:pt x="423483" y="484141"/>
                  </a:lnTo>
                  <a:lnTo>
                    <a:pt x="467864" y="605663"/>
                  </a:lnTo>
                  <a:lnTo>
                    <a:pt x="429982" y="605663"/>
                  </a:lnTo>
                  <a:lnTo>
                    <a:pt x="411505" y="555145"/>
                  </a:lnTo>
                  <a:lnTo>
                    <a:pt x="195168" y="555145"/>
                  </a:lnTo>
                  <a:lnTo>
                    <a:pt x="176691" y="605663"/>
                  </a:lnTo>
                  <a:lnTo>
                    <a:pt x="138809" y="605663"/>
                  </a:lnTo>
                  <a:lnTo>
                    <a:pt x="183190" y="484141"/>
                  </a:lnTo>
                  <a:lnTo>
                    <a:pt x="0" y="484141"/>
                  </a:lnTo>
                  <a:lnTo>
                    <a:pt x="0" y="446322"/>
                  </a:lnTo>
                  <a:lnTo>
                    <a:pt x="35561" y="446322"/>
                  </a:lnTo>
                  <a:lnTo>
                    <a:pt x="35561" y="72580"/>
                  </a:lnTo>
                  <a:lnTo>
                    <a:pt x="0" y="72580"/>
                  </a:lnTo>
                  <a:lnTo>
                    <a:pt x="0" y="34668"/>
                  </a:lnTo>
                  <a:lnTo>
                    <a:pt x="263597" y="34668"/>
                  </a:lnTo>
                  <a:cubicBezTo>
                    <a:pt x="266290" y="15202"/>
                    <a:pt x="283095" y="0"/>
                    <a:pt x="303336" y="0"/>
                  </a:cubicBezTo>
                  <a:close/>
                </a:path>
              </a:pathLst>
            </a:cu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tx1"/>
                </a:solidFill>
                <a:cs typeface="+mn-ea"/>
                <a:sym typeface="+mn-lt"/>
              </a:endParaRPr>
            </a:p>
          </p:txBody>
        </p:sp>
        <p:sp>
          <p:nvSpPr>
            <p:cNvPr id="28" name="文本框 27"/>
            <p:cNvSpPr txBox="1"/>
            <p:nvPr/>
          </p:nvSpPr>
          <p:spPr>
            <a:xfrm>
              <a:off x="1075" y="2636"/>
              <a:ext cx="4243" cy="788"/>
            </a:xfrm>
            <a:prstGeom prst="homePlate">
              <a:avLst>
                <a:gd name="adj" fmla="val 15868"/>
              </a:avLst>
            </a:prstGeom>
            <a:solidFill>
              <a:schemeClr val="accent1">
                <a:lumMod val="60000"/>
                <a:lumOff val="40000"/>
              </a:schemeClr>
            </a:solidFill>
            <a:ln w="15875">
              <a:gradFill flip="none" rotWithShape="1">
                <a:gsLst>
                  <a:gs pos="0">
                    <a:schemeClr val="bg1"/>
                  </a:gs>
                  <a:gs pos="54000">
                    <a:schemeClr val="bg1">
                      <a:alpha val="9000"/>
                    </a:schemeClr>
                  </a:gs>
                  <a:gs pos="100000">
                    <a:schemeClr val="bg1"/>
                  </a:gs>
                </a:gsLst>
                <a:lin ang="13500000" scaled="1"/>
                <a:tileRect/>
              </a:gradFill>
            </a:ln>
            <a:effectLst>
              <a:outerShdw blurRad="152400" dist="38100" dir="8100000" algn="tr" rotWithShape="0">
                <a:schemeClr val="accent1">
                  <a:alpha val="38000"/>
                </a:schemeClr>
              </a:outerShdw>
            </a:effectLst>
          </p:spPr>
          <p:txBody>
            <a:bodyPr wrap="square" lIns="0" tIns="0" rIns="0" bIns="0" anchor="ctr">
              <a:noAutofit/>
            </a:bodyPr>
            <a:lstStyle/>
            <a:p>
              <a:pPr algn="ctr"/>
              <a:r>
                <a:rPr lang="en-US" altLang="zh-CN" sz="2400" b="1" dirty="0">
                  <a:solidFill>
                    <a:schemeClr val="bg1"/>
                  </a:solidFill>
                  <a:latin typeface="+mn-lt"/>
                  <a:ea typeface="+mn-ea"/>
                  <a:cs typeface="+mn-ea"/>
                  <a:sym typeface="+mn-lt"/>
                </a:rPr>
                <a:t>Literature </a:t>
              </a:r>
              <a:endParaRPr lang="zh-CN" altLang="en-US" sz="2400" b="1" dirty="0">
                <a:solidFill>
                  <a:schemeClr val="bg1"/>
                </a:solidFill>
                <a:latin typeface="+mn-lt"/>
                <a:ea typeface="+mn-ea"/>
                <a:cs typeface="+mn-ea"/>
                <a:sym typeface="+mn-lt"/>
              </a:endParaRPr>
            </a:p>
          </p:txBody>
        </p:sp>
        <p:sp>
          <p:nvSpPr>
            <p:cNvPr id="3" name="íśļïḍè"/>
            <p:cNvSpPr/>
            <p:nvPr>
              <p:custDataLst>
                <p:tags r:id="rId6"/>
              </p:custDataLst>
            </p:nvPr>
          </p:nvSpPr>
          <p:spPr>
            <a:xfrm>
              <a:off x="1937" y="6662"/>
              <a:ext cx="2609" cy="94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r>
                <a:rPr lang="en-US" altLang="zh-CN" sz="2400" b="1" dirty="0">
                  <a:solidFill>
                    <a:schemeClr val="tx1"/>
                  </a:solidFill>
                  <a:cs typeface="+mn-ea"/>
                  <a:sym typeface="+mn-lt"/>
                </a:rPr>
                <a:t>Specific area</a:t>
              </a:r>
              <a:endParaRPr lang="zh-CN" altLang="en-US" sz="2400" b="1" dirty="0">
                <a:solidFill>
                  <a:schemeClr val="tx1"/>
                </a:solidFill>
                <a:cs typeface="+mn-ea"/>
                <a:sym typeface="+mn-lt"/>
              </a:endParaRPr>
            </a:p>
          </p:txBody>
        </p:sp>
        <p:sp>
          <p:nvSpPr>
            <p:cNvPr id="5" name="íṡļîḋê"/>
            <p:cNvSpPr txBox="1"/>
            <p:nvPr>
              <p:custDataLst>
                <p:tags r:id="rId7"/>
              </p:custDataLst>
            </p:nvPr>
          </p:nvSpPr>
          <p:spPr>
            <a:xfrm>
              <a:off x="1653" y="7406"/>
              <a:ext cx="2966" cy="82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dirty="0">
                  <a:latin typeface="+mn-lt"/>
                  <a:ea typeface="+mn-ea"/>
                  <a:cs typeface="+mn-ea"/>
                  <a:sym typeface="+mn-lt"/>
                </a:rPr>
                <a:t>North America</a:t>
              </a:r>
              <a:endParaRPr lang="en-US" altLang="zh-CN" dirty="0">
                <a:latin typeface="+mn-lt"/>
                <a:ea typeface="+mn-ea"/>
                <a:cs typeface="+mn-ea"/>
                <a:sym typeface="+mn-lt"/>
              </a:endParaRPr>
            </a:p>
          </p:txBody>
        </p:sp>
        <p:sp>
          <p:nvSpPr>
            <p:cNvPr id="13" name="íśļïḍè"/>
            <p:cNvSpPr/>
            <p:nvPr>
              <p:custDataLst>
                <p:tags r:id="rId8"/>
              </p:custDataLst>
            </p:nvPr>
          </p:nvSpPr>
          <p:spPr>
            <a:xfrm>
              <a:off x="1937" y="4831"/>
              <a:ext cx="2609" cy="943"/>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ctr"/>
              <a:r>
                <a:rPr lang="en-US" altLang="zh-CN" sz="2400" b="1" dirty="0">
                  <a:solidFill>
                    <a:schemeClr val="tx1"/>
                  </a:solidFill>
                  <a:cs typeface="+mn-ea"/>
                  <a:sym typeface="+mn-lt"/>
                </a:rPr>
                <a:t>Market concentration</a:t>
              </a:r>
              <a:endParaRPr lang="zh-CN" altLang="en-US" sz="2400" b="1" dirty="0">
                <a:solidFill>
                  <a:schemeClr val="tx1"/>
                </a:solidFill>
                <a:cs typeface="+mn-ea"/>
                <a:sym typeface="+mn-lt"/>
              </a:endParaRPr>
            </a:p>
          </p:txBody>
        </p:sp>
        <p:sp>
          <p:nvSpPr>
            <p:cNvPr id="14" name="íṡļîḋê"/>
            <p:cNvSpPr txBox="1"/>
            <p:nvPr>
              <p:custDataLst>
                <p:tags r:id="rId9"/>
              </p:custDataLst>
            </p:nvPr>
          </p:nvSpPr>
          <p:spPr>
            <a:xfrm>
              <a:off x="1736" y="5774"/>
              <a:ext cx="2966" cy="825"/>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dirty="0">
                  <a:latin typeface="+mn-lt"/>
                  <a:ea typeface="+mn-ea"/>
                  <a:cs typeface="+mn-ea"/>
                  <a:sym typeface="+mn-lt"/>
                </a:rPr>
                <a:t>Oil market</a:t>
              </a:r>
              <a:endParaRPr lang="en-US" altLang="zh-CN" dirty="0">
                <a:latin typeface="+mn-lt"/>
                <a:ea typeface="+mn-ea"/>
                <a:cs typeface="+mn-ea"/>
                <a:sym typeface="+mn-lt"/>
              </a:endParaRPr>
            </a:p>
          </p:txBody>
        </p:sp>
      </p:grpSp>
      <p:sp>
        <p:nvSpPr>
          <p:cNvPr id="15" name="íśļïḍè"/>
          <p:cNvSpPr/>
          <p:nvPr>
            <p:custDataLst>
              <p:tags r:id="rId10"/>
            </p:custDataLst>
          </p:nvPr>
        </p:nvSpPr>
        <p:spPr>
          <a:xfrm>
            <a:off x="7061200" y="3074035"/>
            <a:ext cx="4419600" cy="3267075"/>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342900" lvl="0" indent="-342900" algn="l">
              <a:buFont typeface="Arial" panose="020B0604020202020204" pitchFamily="34" charset="0"/>
              <a:buChar char="•"/>
            </a:pPr>
            <a:r>
              <a:rPr lang="en-US" altLang="zh-CN" sz="2000" b="1" dirty="0">
                <a:solidFill>
                  <a:schemeClr val="tx1"/>
                </a:solidFill>
                <a:cs typeface="+mn-ea"/>
                <a:sym typeface="+mn-lt"/>
              </a:rPr>
              <a:t>Systematically selected</a:t>
            </a:r>
            <a:r>
              <a:rPr lang="en-US" altLang="zh-CN" sz="2000" dirty="0">
                <a:solidFill>
                  <a:schemeClr val="tx1"/>
                </a:solidFill>
                <a:cs typeface="+mn-ea"/>
                <a:sym typeface="+mn-lt"/>
              </a:rPr>
              <a:t> 2404 events  worldwide. </a:t>
            </a:r>
            <a:endParaRPr lang="en-US" altLang="zh-CN" sz="2000" dirty="0">
              <a:solidFill>
                <a:schemeClr val="tx1"/>
              </a:solidFill>
              <a:cs typeface="+mn-ea"/>
              <a:sym typeface="+mn-lt"/>
            </a:endParaRPr>
          </a:p>
          <a:p>
            <a:pPr marL="342900" lvl="0" indent="-342900" algn="l">
              <a:buFont typeface="Arial" panose="020B0604020202020204" pitchFamily="34" charset="0"/>
              <a:buChar char="•"/>
            </a:pPr>
            <a:r>
              <a:rPr lang="en-US" altLang="zh-CN" sz="2000" dirty="0">
                <a:solidFill>
                  <a:schemeClr val="tx1"/>
                </a:solidFill>
                <a:cs typeface="+mn-ea"/>
                <a:sym typeface="+mn-lt"/>
              </a:rPr>
              <a:t>Analyzed the </a:t>
            </a:r>
            <a:r>
              <a:rPr lang="en-US" altLang="zh-CN" sz="2000" b="1" dirty="0">
                <a:solidFill>
                  <a:schemeClr val="tx1"/>
                </a:solidFill>
                <a:cs typeface="+mn-ea"/>
                <a:sym typeface="+mn-lt"/>
              </a:rPr>
              <a:t>heterogeneity </a:t>
            </a:r>
            <a:r>
              <a:rPr lang="en-US" altLang="zh-CN" sz="2000" dirty="0">
                <a:solidFill>
                  <a:schemeClr val="tx1"/>
                </a:solidFill>
                <a:cs typeface="+mn-ea"/>
                <a:sym typeface="+mn-lt"/>
              </a:rPr>
              <a:t>of the timing, location, and types of events.</a:t>
            </a:r>
            <a:endParaRPr lang="en-US" altLang="zh-CN" sz="2000" dirty="0">
              <a:solidFill>
                <a:schemeClr val="tx1"/>
              </a:solidFill>
              <a:cs typeface="+mn-ea"/>
              <a:sym typeface="+mn-lt"/>
            </a:endParaRPr>
          </a:p>
          <a:p>
            <a:pPr marL="342900" lvl="0" indent="-342900" algn="l">
              <a:buFont typeface="Arial" panose="020B0604020202020204" pitchFamily="34" charset="0"/>
              <a:buChar char="•"/>
            </a:pPr>
            <a:r>
              <a:rPr lang="en-US" altLang="zh-CN" sz="2000" b="1" dirty="0">
                <a:solidFill>
                  <a:schemeClr val="tx1"/>
                </a:solidFill>
                <a:cs typeface="+mn-ea"/>
                <a:sym typeface="+mn-lt"/>
              </a:rPr>
              <a:t>Quantified </a:t>
            </a:r>
            <a:r>
              <a:rPr lang="en-US" altLang="zh-CN" sz="2000" dirty="0">
                <a:solidFill>
                  <a:schemeClr val="tx1"/>
                </a:solidFill>
                <a:cs typeface="+mn-ea"/>
                <a:sym typeface="+mn-lt"/>
              </a:rPr>
              <a:t>the multidimensional driving factors, particularly by  introducing the climate readiness indicatior.</a:t>
            </a:r>
            <a:endParaRPr lang="en-US" altLang="zh-CN" sz="2000" dirty="0">
              <a:solidFill>
                <a:schemeClr val="tx1"/>
              </a:solidFill>
              <a:cs typeface="+mn-ea"/>
              <a:sym typeface="+mn-lt"/>
            </a:endParaRPr>
          </a:p>
        </p:txBody>
      </p:sp>
      <p:sp>
        <p:nvSpPr>
          <p:cNvPr id="20" name="标题 1"/>
          <p:cNvSpPr>
            <a:spLocks noGrp="1"/>
          </p:cNvSpPr>
          <p:nvPr>
            <p:ph type="title"/>
            <p:custDataLst>
              <p:tags r:id="rId11"/>
            </p:custDataLst>
          </p:nvPr>
        </p:nvSpPr>
        <p:spPr>
          <a:xfrm>
            <a:off x="149127" y="365125"/>
            <a:ext cx="10829925" cy="996950"/>
          </a:xfrm>
        </p:spPr>
        <p:txBody>
          <a:bodyPr/>
          <a:lstStyle/>
          <a:p>
            <a:r>
              <a:rPr lang="en-US" altLang="zh-CN" sz="2800" dirty="0">
                <a:latin typeface="+mn-lt"/>
                <a:ea typeface="+mn-ea"/>
                <a:cs typeface="+mn-ea"/>
                <a:sym typeface="+mn-lt"/>
              </a:rPr>
              <a:t>Introduction</a:t>
            </a:r>
            <a:endParaRPr lang="en-US" altLang="zh-CN" sz="2800" dirty="0">
              <a:latin typeface="+mn-lt"/>
              <a:ea typeface="+mn-ea"/>
              <a:cs typeface="+mn-ea"/>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a:xfrm>
            <a:off x="9348681" y="6492875"/>
            <a:ext cx="2743200" cy="365125"/>
          </a:xfrm>
        </p:spPr>
        <p:txBody>
          <a:bodyPr/>
          <a:lstStyle/>
          <a:p>
            <a:pPr>
              <a:defRPr/>
            </a:pPr>
            <a:fld id="{9B814365-6E4F-0B40-9623-132DA1E8EF3D}" type="slidenum">
              <a:rPr lang="zh-CN" altLang="en-US" smtClean="0">
                <a:latin typeface="+mn-lt"/>
                <a:cs typeface="+mn-ea"/>
                <a:sym typeface="+mn-lt"/>
              </a:rPr>
            </a:fld>
            <a:endParaRPr lang="zh-CN" altLang="en-US" dirty="0">
              <a:latin typeface="+mn-lt"/>
              <a:cs typeface="+mn-ea"/>
              <a:sym typeface="+mn-lt"/>
            </a:endParaRPr>
          </a:p>
        </p:txBody>
      </p:sp>
      <p:sp>
        <p:nvSpPr>
          <p:cNvPr id="3" name="文本框 2"/>
          <p:cNvSpPr txBox="1"/>
          <p:nvPr/>
        </p:nvSpPr>
        <p:spPr bwMode="auto">
          <a:xfrm>
            <a:off x="1141730" y="3657600"/>
            <a:ext cx="2049780" cy="706755"/>
          </a:xfrm>
          <a:prstGeom prst="rect">
            <a:avLst/>
          </a:prstGeom>
          <a:noFill/>
          <a:ln>
            <a:noFill/>
          </a:ln>
        </p:spPr>
        <p:txBody>
          <a:bodyPr wrap="square">
            <a:spAutoFit/>
          </a:bodyPr>
          <a:lstStyle/>
          <a:p>
            <a:r>
              <a:rPr lang="en-US" altLang="zh-CN" sz="2000" b="1" dirty="0">
                <a:latin typeface="+mn-lt"/>
                <a:ea typeface="+mn-ea"/>
                <a:cs typeface="+mn-ea"/>
                <a:sym typeface="+mn-lt"/>
              </a:rPr>
              <a:t>Extreme climate event</a:t>
            </a:r>
            <a:endParaRPr lang="en-US" altLang="zh-CN" sz="2000" b="1" dirty="0">
              <a:latin typeface="+mn-lt"/>
              <a:ea typeface="+mn-ea"/>
              <a:cs typeface="+mn-ea"/>
              <a:sym typeface="+mn-lt"/>
            </a:endParaRPr>
          </a:p>
        </p:txBody>
      </p:sp>
      <p:sp>
        <p:nvSpPr>
          <p:cNvPr id="11" name="文本框 10"/>
          <p:cNvSpPr txBox="1"/>
          <p:nvPr/>
        </p:nvSpPr>
        <p:spPr bwMode="auto">
          <a:xfrm>
            <a:off x="8766810" y="3674745"/>
            <a:ext cx="2442210" cy="706755"/>
          </a:xfrm>
          <a:prstGeom prst="rect">
            <a:avLst/>
          </a:prstGeom>
          <a:noFill/>
          <a:ln>
            <a:noFill/>
          </a:ln>
        </p:spPr>
        <p:txBody>
          <a:bodyPr wrap="square">
            <a:spAutoFit/>
          </a:bodyPr>
          <a:lstStyle/>
          <a:p>
            <a:r>
              <a:rPr lang="en-US" altLang="zh-CN" sz="2000" b="1" dirty="0">
                <a:latin typeface="+mn-lt"/>
                <a:ea typeface="+mn-ea"/>
                <a:cs typeface="+mn-ea"/>
                <a:sym typeface="+mn-lt"/>
              </a:rPr>
              <a:t>Natural gas market fluctuation</a:t>
            </a:r>
            <a:endParaRPr lang="en-US" altLang="zh-CN" sz="2000" b="1" dirty="0">
              <a:latin typeface="+mn-lt"/>
              <a:ea typeface="+mn-ea"/>
              <a:cs typeface="+mn-ea"/>
              <a:sym typeface="+mn-lt"/>
            </a:endParaRPr>
          </a:p>
        </p:txBody>
      </p:sp>
      <p:pic>
        <p:nvPicPr>
          <p:cNvPr id="14" name="图形 13" descr="31393935333436303b31393936353336333bcecabac5"/>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8766863" y="5076712"/>
            <a:ext cx="914400" cy="914400"/>
          </a:xfrm>
          <a:prstGeom prst="rect">
            <a:avLst/>
          </a:prstGeom>
          <a:effectLst/>
        </p:spPr>
      </p:pic>
      <p:sp>
        <p:nvSpPr>
          <p:cNvPr id="15" name="文本框 14"/>
          <p:cNvSpPr txBox="1"/>
          <p:nvPr/>
        </p:nvSpPr>
        <p:spPr bwMode="auto">
          <a:xfrm>
            <a:off x="2944495" y="4625975"/>
            <a:ext cx="5789295" cy="1470660"/>
          </a:xfrm>
          <a:prstGeom prst="rect">
            <a:avLst/>
          </a:prstGeom>
          <a:noFill/>
          <a:ln>
            <a:noFill/>
          </a:ln>
        </p:spPr>
        <p:txBody>
          <a:bodyPr wrap="square">
            <a:noAutofit/>
          </a:bodyPr>
          <a:lstStyle/>
          <a:p>
            <a:pPr marL="0" indent="0" algn="l">
              <a:buFont typeface="Wingdings" panose="05000000000000000000" charset="0"/>
              <a:buNone/>
            </a:pPr>
            <a:r>
              <a:rPr lang="en-US" altLang="zh-CN" sz="2400" b="1" dirty="0">
                <a:solidFill>
                  <a:srgbClr val="C00000"/>
                </a:solidFill>
                <a:latin typeface="+mn-lt"/>
                <a:ea typeface="+mn-ea"/>
                <a:cs typeface="+mn-ea"/>
                <a:sym typeface="+mn-lt"/>
              </a:rPr>
              <a:t>Question 2:</a:t>
            </a:r>
            <a:endParaRPr lang="zh-CN" altLang="zh-CN" sz="2400" b="1" dirty="0">
              <a:solidFill>
                <a:srgbClr val="C00000"/>
              </a:solidFill>
              <a:latin typeface="+mn-lt"/>
              <a:ea typeface="+mn-ea"/>
              <a:cs typeface="+mn-ea"/>
              <a:sym typeface="+mn-lt"/>
            </a:endParaRPr>
          </a:p>
          <a:p>
            <a:pPr marR="0" algn="ctr"/>
            <a:r>
              <a:rPr lang="en-US" altLang="zh-CN" sz="2000" b="1" dirty="0">
                <a:latin typeface="+mn-lt"/>
                <a:ea typeface="+mn-ea"/>
                <a:cs typeface="+mn-ea"/>
                <a:sym typeface="+mn-lt"/>
              </a:rPr>
              <a:t>What factors drive the impact of extreme climate events on the natural gas market?</a:t>
            </a:r>
            <a:endParaRPr lang="en-US" altLang="zh-CN" sz="2000" b="1" dirty="0">
              <a:latin typeface="+mn-lt"/>
              <a:ea typeface="+mn-ea"/>
              <a:cs typeface="+mn-ea"/>
              <a:sym typeface="+mn-lt"/>
            </a:endParaRPr>
          </a:p>
        </p:txBody>
      </p:sp>
      <p:sp>
        <p:nvSpPr>
          <p:cNvPr id="16" name="箭头: 右 15"/>
          <p:cNvSpPr/>
          <p:nvPr/>
        </p:nvSpPr>
        <p:spPr>
          <a:xfrm>
            <a:off x="3412596" y="3674745"/>
            <a:ext cx="4817004" cy="689683"/>
          </a:xfrm>
          <a:prstGeom prst="rightArrow">
            <a:avLst/>
          </a:prstGeom>
          <a:solidFill>
            <a:srgbClr val="FFFFFF"/>
          </a:solidFill>
          <a:ln>
            <a:solidFill>
              <a:schemeClr val="tx1">
                <a:lumMod val="50000"/>
                <a:lumOff val="50000"/>
              </a:schemeClr>
            </a:solidFill>
          </a:ln>
          <a:effectLst>
            <a:outerShdw dist="76200" dir="2700000" algn="tl" rotWithShape="0">
              <a:srgbClr val="ACB9DB"/>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a:cs typeface="+mn-ea"/>
              <a:sym typeface="+mn-lt"/>
            </a:endParaRPr>
          </a:p>
        </p:txBody>
      </p:sp>
      <p:pic>
        <p:nvPicPr>
          <p:cNvPr id="2" name="图形 43" descr="31393935333436303b31393936353336333bcecabac5"/>
          <p:cNvPicPr>
            <a:picLocks noChangeAspect="1"/>
          </p:cNvPicPr>
          <p:nvPr>
            <p:custDataLst>
              <p:tags r:id="rId3"/>
            </p:custDataLst>
          </p:nvPr>
        </p:nvPicPr>
        <p:blipFill>
          <a:blip r:embed="rId4"/>
          <a:stretch>
            <a:fillRect/>
          </a:stretch>
        </p:blipFill>
        <p:spPr>
          <a:xfrm>
            <a:off x="8766863" y="2280407"/>
            <a:ext cx="914400" cy="914400"/>
          </a:xfrm>
          <a:prstGeom prst="rect">
            <a:avLst/>
          </a:prstGeom>
          <a:effectLst/>
        </p:spPr>
      </p:pic>
      <p:sp>
        <p:nvSpPr>
          <p:cNvPr id="7" name="文本框 6"/>
          <p:cNvSpPr txBox="1"/>
          <p:nvPr/>
        </p:nvSpPr>
        <p:spPr>
          <a:xfrm>
            <a:off x="2855852" y="2149215"/>
            <a:ext cx="5676900" cy="1076325"/>
          </a:xfrm>
          <a:prstGeom prst="rect">
            <a:avLst/>
          </a:prstGeom>
          <a:noFill/>
          <a:ln>
            <a:noFill/>
          </a:ln>
        </p:spPr>
        <p:txBody>
          <a:bodyPr vert="horz" wrap="square" lIns="91440" tIns="45720" rIns="91440" bIns="45720" numCol="1" anchor="t" anchorCtr="0" compatLnSpc="1">
            <a:spAutoFit/>
          </a:bodyPr>
          <a:lstStyle/>
          <a:p>
            <a:pPr marL="0" indent="0" algn="l">
              <a:buFont typeface="Wingdings" panose="05000000000000000000" charset="0"/>
              <a:buNone/>
            </a:pPr>
            <a:r>
              <a:rPr lang="en-US" altLang="zh-CN" sz="2400" b="1" dirty="0">
                <a:solidFill>
                  <a:srgbClr val="C00000"/>
                </a:solidFill>
                <a:latin typeface="+mn-lt"/>
                <a:ea typeface="+mn-ea"/>
                <a:cs typeface="+mn-ea"/>
                <a:sym typeface="+mn-lt"/>
              </a:rPr>
              <a:t>Question 1:</a:t>
            </a:r>
            <a:endParaRPr lang="zh-CN" sz="2400" b="1" dirty="0">
              <a:solidFill>
                <a:srgbClr val="C00000"/>
              </a:solidFill>
              <a:latin typeface="+mn-lt"/>
              <a:ea typeface="+mn-ea"/>
              <a:cs typeface="+mn-ea"/>
              <a:sym typeface="+mn-lt"/>
            </a:endParaRPr>
          </a:p>
          <a:p>
            <a:pPr marL="0" indent="0" algn="ctr">
              <a:buFont typeface="Wingdings" panose="05000000000000000000" charset="0"/>
              <a:buNone/>
            </a:pPr>
            <a:r>
              <a:rPr lang="en-US" altLang="zh-CN" sz="2000" b="1" dirty="0">
                <a:latin typeface="+mn-lt"/>
                <a:ea typeface="+mn-ea"/>
                <a:cs typeface="+mn-ea"/>
                <a:sym typeface="+mn-lt"/>
              </a:rPr>
              <a:t>Does economic loss always lead to abnormal returns?</a:t>
            </a:r>
            <a:endParaRPr lang="en-US" altLang="zh-CN" sz="2000" b="1" dirty="0">
              <a:latin typeface="+mn-lt"/>
              <a:ea typeface="+mn-ea"/>
              <a:cs typeface="+mn-ea"/>
              <a:sym typeface="+mn-lt"/>
            </a:endParaRPr>
          </a:p>
        </p:txBody>
      </p:sp>
      <p:sp>
        <p:nvSpPr>
          <p:cNvPr id="6" name="标题 1"/>
          <p:cNvSpPr>
            <a:spLocks noGrp="1"/>
          </p:cNvSpPr>
          <p:nvPr>
            <p:ph type="title"/>
            <p:custDataLst>
              <p:tags r:id="rId5"/>
            </p:custDataLst>
          </p:nvPr>
        </p:nvSpPr>
        <p:spPr>
          <a:xfrm>
            <a:off x="149127" y="365125"/>
            <a:ext cx="10829925" cy="996950"/>
          </a:xfrm>
        </p:spPr>
        <p:txBody>
          <a:bodyPr/>
          <a:lstStyle/>
          <a:p>
            <a:r>
              <a:rPr lang="zh-CN" sz="2400" dirty="0">
                <a:sym typeface="+mn-ea"/>
              </a:rPr>
              <a:t>This study aims to answer </a:t>
            </a:r>
            <a:endParaRPr lang="zh-CN" altLang="zh-CN" sz="2400" dirty="0">
              <a:latin typeface="+mn-lt"/>
              <a:ea typeface="+mn-ea"/>
              <a:cs typeface="+mn-ea"/>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TABLE_BEAUTIFY" val="smartTable{bdd62717-9d3b-4f43-ad8d-2ebad69b5cb9}"/>
  <p:tag name="TABLE_ENDDRAG_ORIGIN_RECT" val="911*214"/>
  <p:tag name="TABLE_ENDDRAG_RECT" val="24*317*911*214"/>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PP_MARK_KEY" val="a9a0d479-1576-4e20-b1d3-585b15e30c2c"/>
  <p:tag name="COMMONDATA" val="eyJoZGlkIjoiZTJkZmQ3YjEyMjUxZjY1OWEzY2ZhMTM0NDJkODQ5MzAifQ=="/>
  <p:tag name="commondata" val="eyJoZGlkIjoiMzEwNTM5NzYwMDRjMzkwZTVkZjY2ODkwMGIxNGU0OTUifQ=="/>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PLACING_PICTURE_USER_VIEWPORT" val="{&quot;height&quot;:4695,&quot;width&quot;:7344}"/>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 name="KSO_WM_UNIT_PLACING_PICTURE_USER_VIEWPORT" val="{&quot;height&quot;:7717,&quot;width&quot;:10738}"/>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TABLE_BEAUTIFY" val="smartTable{324f62e2-595f-4b0e-a417-513158afff73}"/>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TABLE_BEAUTIFY" val="smartTable{d052203b-fe26-4d44-bece-f92b7fd6cfe3}"/>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b13odug">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spPr>
      <a:bodyPr vert="horz" wrap="square" lIns="91440" tIns="45720" rIns="91440" bIns="45720" numCol="1" anchor="t" anchorCtr="0" compatLnSpc="1"/>
      <a:lstStyle>
        <a:defPPr algn="just">
          <a:lnSpc>
            <a:spcPct val="150000"/>
          </a:lnSpc>
          <a:spcBef>
            <a:spcPts val="1000"/>
          </a:spcBef>
          <a:spcAft>
            <a:spcPts val="500"/>
          </a:spcAft>
          <a:defRPr sz="1600" b="1" dirty="0" smtClean="0">
            <a:latin typeface="Times New Roman" panose="02020603050405020304" pitchFamily="18" charset="0"/>
            <a:cs typeface="Times New Roman" panose="02020603050405020304" pitchFamily="18"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b13odug">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wb13odug">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bwMode="auto">
        <a:noFill/>
        <a:ln>
          <a:noFill/>
        </a:ln>
      </a:spPr>
      <a:bodyPr vert="horz" wrap="square" lIns="91440" tIns="45720" rIns="91440" bIns="45720" numCol="1" anchor="t" anchorCtr="0" compatLnSpc="1"/>
      <a:lstStyle>
        <a:defPPr algn="just">
          <a:lnSpc>
            <a:spcPct val="150000"/>
          </a:lnSpc>
          <a:spcBef>
            <a:spcPts val="1000"/>
          </a:spcBef>
          <a:spcAft>
            <a:spcPts val="500"/>
          </a:spcAft>
          <a:defRPr sz="1600" b="1" dirty="0" smtClean="0">
            <a:latin typeface="Times New Roman" panose="02020603050405020304" pitchFamily="18" charset="0"/>
            <a:cs typeface="Times New Roman" panose="02020603050405020304" pitchFamily="18"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13034</Words>
  <Application>WPS 演示</Application>
  <PresentationFormat>宽屏</PresentationFormat>
  <Paragraphs>653</Paragraphs>
  <Slides>31</Slides>
  <Notes>69</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31</vt:i4>
      </vt:variant>
    </vt:vector>
  </HeadingPairs>
  <TitlesOfParts>
    <vt:vector size="50" baseType="lpstr">
      <vt:lpstr>Arial</vt:lpstr>
      <vt:lpstr>宋体</vt:lpstr>
      <vt:lpstr>Wingdings</vt:lpstr>
      <vt:lpstr>Calibri</vt:lpstr>
      <vt:lpstr>Times New Roman</vt:lpstr>
      <vt:lpstr>微软雅黑</vt:lpstr>
      <vt:lpstr>华文中宋</vt:lpstr>
      <vt:lpstr>Wingdings</vt:lpstr>
      <vt:lpstr>Candara</vt:lpstr>
      <vt:lpstr>华文楷体</vt:lpstr>
      <vt:lpstr>Arial Unicode MS</vt:lpstr>
      <vt:lpstr>Calibri</vt:lpstr>
      <vt:lpstr>楷体</vt:lpstr>
      <vt:lpstr>Arial Unicode MS</vt:lpstr>
      <vt:lpstr>Georgia</vt:lpstr>
      <vt:lpstr>Book Antiqua</vt:lpstr>
      <vt:lpstr>Office 主题</vt:lpstr>
      <vt:lpstr>1_Office 主题​​</vt:lpstr>
      <vt:lpstr>1_Office 主题</vt:lpstr>
      <vt:lpstr>Climate events matter in the global natural gas market</vt:lpstr>
      <vt:lpstr>Introduction</vt:lpstr>
      <vt:lpstr>Introduction</vt:lpstr>
      <vt:lpstr>Introduction</vt:lpstr>
      <vt:lpstr>Introduction</vt:lpstr>
      <vt:lpstr>Introduction</vt:lpstr>
      <vt:lpstr>Introduction</vt:lpstr>
      <vt:lpstr>Introduction</vt:lpstr>
      <vt:lpstr>This study aims to answer </vt:lpstr>
      <vt:lpstr>Climate change and climate risk</vt:lpstr>
      <vt:lpstr>Methodologies</vt:lpstr>
      <vt:lpstr>Methodologies</vt:lpstr>
      <vt:lpstr>Results</vt:lpstr>
      <vt:lpstr>Results</vt:lpstr>
      <vt:lpstr>Heterogeneity in event types</vt:lpstr>
      <vt:lpstr>Heterogeneity in locations</vt:lpstr>
      <vt:lpstr>Heterogeneity in timings</vt:lpstr>
      <vt:lpstr>Heterogeneity in timings</vt:lpstr>
      <vt:lpstr>Heterogeneity in timings</vt:lpstr>
      <vt:lpstr>Analysis of the driving factors</vt:lpstr>
      <vt:lpstr>Analysis of the driving factors</vt:lpstr>
      <vt:lpstr>Analysis of the driving factors</vt:lpstr>
      <vt:lpstr>Analysis of the driving factors</vt:lpstr>
      <vt:lpstr>Analysis of the driving factors</vt:lpstr>
      <vt:lpstr>Analysis of the driving factors</vt:lpstr>
      <vt:lpstr>Analysis of the driving factors</vt:lpstr>
      <vt:lpstr>Robustness tests</vt:lpstr>
      <vt:lpstr>Conclusion</vt:lpstr>
      <vt:lpstr>Conclusion</vt:lpstr>
      <vt:lpstr>Conclusion</vt:lpstr>
      <vt:lpstr>Climate events matter  in the global natural gas market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Suenster</dc:creator>
  <cp:lastModifiedBy>小蕾</cp:lastModifiedBy>
  <cp:revision>2306</cp:revision>
  <dcterms:created xsi:type="dcterms:W3CDTF">1900-01-01T00:00:00Z</dcterms:created>
  <dcterms:modified xsi:type="dcterms:W3CDTF">2023-10-16T02:54:39Z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1A16815F42DF456EBEDD49B9CF827000_13</vt:lpwstr>
  </property>
  <property fmtid="{D5CDD505-2E9C-101B-9397-08002B2CF9AE}" pid="3" name="KSOProductBuildVer">
    <vt:lpwstr>2052-12.1.0.15712</vt:lpwstr>
  </property>
</Properties>
</file>