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4" r:id="rId1"/>
  </p:sldMasterIdLst>
  <p:notesMasterIdLst>
    <p:notesMasterId r:id="rId14"/>
  </p:notesMasterIdLst>
  <p:sldIdLst>
    <p:sldId id="366" r:id="rId2"/>
    <p:sldId id="367" r:id="rId3"/>
    <p:sldId id="368" r:id="rId4"/>
    <p:sldId id="369" r:id="rId5"/>
    <p:sldId id="362" r:id="rId6"/>
    <p:sldId id="355" r:id="rId7"/>
    <p:sldId id="375" r:id="rId8"/>
    <p:sldId id="363" r:id="rId9"/>
    <p:sldId id="373" r:id="rId10"/>
    <p:sldId id="376" r:id="rId11"/>
    <p:sldId id="371" r:id="rId12"/>
    <p:sldId id="349" r:id="rId13"/>
  </p:sldIdLst>
  <p:sldSz cx="12188825" cy="6858000"/>
  <p:notesSz cx="6950075" cy="9236075"/>
  <p:embeddedFontLst>
    <p:embeddedFont>
      <p:font typeface="Acumin Pro" panose="020B0604020202020204" charset="0"/>
      <p:regular r:id="rId15"/>
      <p:bold r:id="rId16"/>
      <p:italic r:id="rId17"/>
      <p:boldItalic r:id="rId18"/>
    </p:embeddedFont>
    <p:embeddedFont>
      <p:font typeface="Acumin Pro Medium" panose="020B0604020202020204" charset="0"/>
      <p:regular r:id="rId19"/>
      <p:bold r:id="rId20"/>
      <p: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Tw Cen MT" panose="020B0602020104020603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1" userDrawn="1">
          <p15:clr>
            <a:srgbClr val="A4A3A4"/>
          </p15:clr>
        </p15:guide>
        <p15:guide id="2" pos="7031" userDrawn="1">
          <p15:clr>
            <a:srgbClr val="A4A3A4"/>
          </p15:clr>
        </p15:guide>
        <p15:guide id="3" pos="623" userDrawn="1">
          <p15:clr>
            <a:srgbClr val="A4A3A4"/>
          </p15:clr>
        </p15:guide>
        <p15:guide id="6" orient="horz" pos="4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ny Jackson" initials="TJ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55"/>
    <a:srgbClr val="F1C188"/>
    <a:srgbClr val="F5D9CC"/>
    <a:srgbClr val="FAEDE7"/>
    <a:srgbClr val="F4D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20" autoAdjust="0"/>
    <p:restoredTop sz="92094" autoAdjust="0"/>
  </p:normalViewPr>
  <p:slideViewPr>
    <p:cSldViewPr snapToGrid="0">
      <p:cViewPr varScale="1">
        <p:scale>
          <a:sx n="118" d="100"/>
          <a:sy n="118" d="100"/>
        </p:scale>
        <p:origin x="197" y="91"/>
      </p:cViewPr>
      <p:guideLst>
        <p:guide orient="horz" pos="3861"/>
        <p:guide pos="7031"/>
        <p:guide pos="623"/>
        <p:guide orient="horz" pos="4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31"/>
    </p:cViewPr>
  </p:sorterViewPr>
  <p:notesViewPr>
    <p:cSldViewPr snapToGrid="0">
      <p:cViewPr varScale="1">
        <p:scale>
          <a:sx n="59" d="100"/>
          <a:sy n="59" d="100"/>
        </p:scale>
        <p:origin x="2502" y="3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8DEB05-83A8-4D45-9111-1CF23AEE82F7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4850" y="1154113"/>
            <a:ext cx="55403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45000"/>
            <a:ext cx="5559425" cy="3636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076A8-99B8-44C1-874B-97A842E3B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22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3076A8-99B8-44C1-874B-97A842E3BD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69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561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673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84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871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176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043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63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591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449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076A8-99B8-44C1-874B-97A842E3BD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11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6994" y="758952"/>
            <a:ext cx="10055781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9764" y="4455621"/>
            <a:ext cx="10055781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8" indent="0" algn="ctr">
              <a:buNone/>
              <a:defRPr sz="2400"/>
            </a:lvl2pPr>
            <a:lvl3pPr marL="914415" indent="0" algn="ctr">
              <a:buNone/>
              <a:defRPr sz="2400"/>
            </a:lvl3pPr>
            <a:lvl4pPr marL="1371623" indent="0" algn="ctr">
              <a:buNone/>
              <a:defRPr sz="2000"/>
            </a:lvl4pPr>
            <a:lvl5pPr marL="1828830" indent="0" algn="ctr">
              <a:buNone/>
              <a:defRPr sz="2000"/>
            </a:lvl5pPr>
            <a:lvl6pPr marL="2286038" indent="0" algn="ctr">
              <a:buNone/>
              <a:defRPr sz="2000"/>
            </a:lvl6pPr>
            <a:lvl7pPr marL="2743246" indent="0" algn="ctr">
              <a:buNone/>
              <a:defRPr sz="2000"/>
            </a:lvl7pPr>
            <a:lvl8pPr marL="3200453" indent="0" algn="ctr">
              <a:buNone/>
              <a:defRPr sz="2000"/>
            </a:lvl8pPr>
            <a:lvl9pPr marL="3657661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22304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808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30" y="414782"/>
            <a:ext cx="2628215" cy="575742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414779"/>
            <a:ext cx="7732286" cy="5757420"/>
          </a:xfrm>
        </p:spPr>
        <p:txBody>
          <a:bodyPr vert="eaVert" lIns="45720" tIns="0" rIns="4572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715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328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BBC08-EEB3-234D-9527-D701C7203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2" y="365128"/>
            <a:ext cx="10512862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cumin Pro" panose="020B0504020202020204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608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796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94" y="758952"/>
            <a:ext cx="10055781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4453128"/>
            <a:ext cx="10055781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344" y="4343400"/>
            <a:ext cx="987294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05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6994" y="286607"/>
            <a:ext cx="10055781" cy="145075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6994" y="1845734"/>
            <a:ext cx="4936474" cy="40233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301" y="1845739"/>
            <a:ext cx="4936474" cy="40233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30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6994" y="286607"/>
            <a:ext cx="10055781" cy="145075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4" y="1846052"/>
            <a:ext cx="4936474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6994" y="2582334"/>
            <a:ext cx="4936474" cy="32867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6301" y="1846052"/>
            <a:ext cx="4936474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6301" y="2582334"/>
            <a:ext cx="4936474" cy="32867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7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915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7" y="6400800"/>
            <a:ext cx="1218565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8" y="633431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540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" y="0"/>
            <a:ext cx="404973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39020" y="0"/>
            <a:ext cx="6399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082" y="594359"/>
            <a:ext cx="3199567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450" y="731520"/>
            <a:ext cx="6677451" cy="5257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082" y="2926080"/>
            <a:ext cx="3199567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393" y="6459789"/>
            <a:ext cx="2617829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99350" y="6459789"/>
            <a:ext cx="464699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20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" y="4953000"/>
            <a:ext cx="1218565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8" y="4915076"/>
            <a:ext cx="1218565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94" y="5074920"/>
            <a:ext cx="1011672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" y="0"/>
            <a:ext cx="12188810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8" indent="0">
              <a:buNone/>
              <a:defRPr sz="2800"/>
            </a:lvl2pPr>
            <a:lvl3pPr marL="914415" indent="0">
              <a:buNone/>
              <a:defRPr sz="2400"/>
            </a:lvl3pPr>
            <a:lvl4pPr marL="1371623" indent="0">
              <a:buNone/>
              <a:defRPr sz="2000"/>
            </a:lvl4pPr>
            <a:lvl5pPr marL="1828830" indent="0">
              <a:buNone/>
              <a:defRPr sz="2000"/>
            </a:lvl5pPr>
            <a:lvl6pPr marL="2286038" indent="0">
              <a:buNone/>
              <a:defRPr sz="2000"/>
            </a:lvl6pPr>
            <a:lvl7pPr marL="2743246" indent="0">
              <a:buNone/>
              <a:defRPr sz="2000"/>
            </a:lvl7pPr>
            <a:lvl8pPr marL="3200453" indent="0">
              <a:buNone/>
              <a:defRPr sz="2000"/>
            </a:lvl8pPr>
            <a:lvl9pPr marL="3657661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994" y="5907024"/>
            <a:ext cx="10116725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322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994" y="286607"/>
            <a:ext cx="10055781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995" y="1845734"/>
            <a:ext cx="10055782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998" y="6459789"/>
            <a:ext cx="2471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5226" y="6459789"/>
            <a:ext cx="48215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7882" y="6459789"/>
            <a:ext cx="1311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852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62" r:id="rId12"/>
    <p:sldLayoutId id="2147483673" r:id="rId13"/>
  </p:sldLayoutIdLst>
  <p:hf sldNum="0" hdr="0" ftr="0" dt="0"/>
  <p:txStyles>
    <p:titleStyle>
      <a:lvl1pPr algn="l" defTabSz="914415" rtl="0" eaLnBrk="1" latinLnBrk="0" hangingPunct="1">
        <a:lnSpc>
          <a:spcPct val="85000"/>
        </a:lnSpc>
        <a:spcBef>
          <a:spcPct val="0"/>
        </a:spcBef>
        <a:buNone/>
        <a:defRPr sz="4800" b="1" i="0" kern="1200" spc="-50" baseline="0">
          <a:solidFill>
            <a:schemeClr val="tx1">
              <a:lumMod val="75000"/>
              <a:lumOff val="25000"/>
            </a:schemeClr>
          </a:solidFill>
          <a:latin typeface="Acumin Pro" panose="020B0504020202020204" pitchFamily="34" charset="77"/>
          <a:ea typeface="+mj-ea"/>
          <a:cs typeface="+mj-cs"/>
        </a:defRPr>
      </a:lvl1pPr>
    </p:titleStyle>
    <p:bodyStyle>
      <a:lvl1pPr marL="91442" indent="-91442" algn="l" defTabSz="914415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b="0" i="0" kern="1200">
          <a:solidFill>
            <a:schemeClr val="tx1">
              <a:lumMod val="75000"/>
              <a:lumOff val="25000"/>
            </a:schemeClr>
          </a:solidFill>
          <a:latin typeface="Acumin Pro Medium" panose="020B0504020202020204" pitchFamily="34" charset="77"/>
          <a:ea typeface="+mn-ea"/>
          <a:cs typeface="+mn-cs"/>
        </a:defRPr>
      </a:lvl1pPr>
      <a:lvl2pPr marL="384054" indent="-182883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b="0" i="0" kern="1200">
          <a:solidFill>
            <a:schemeClr val="tx1">
              <a:lumMod val="75000"/>
              <a:lumOff val="25000"/>
            </a:schemeClr>
          </a:solidFill>
          <a:latin typeface="Acumin Pro Medium" panose="020B0504020202020204" pitchFamily="34" charset="77"/>
          <a:ea typeface="+mn-ea"/>
          <a:cs typeface="+mn-cs"/>
        </a:defRPr>
      </a:lvl2pPr>
      <a:lvl3pPr marL="566937" indent="-182883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b="0" i="0" kern="1200">
          <a:solidFill>
            <a:schemeClr val="tx1">
              <a:lumMod val="75000"/>
              <a:lumOff val="25000"/>
            </a:schemeClr>
          </a:solidFill>
          <a:latin typeface="Acumin Pro Medium" panose="020B0504020202020204" pitchFamily="34" charset="77"/>
          <a:ea typeface="+mn-ea"/>
          <a:cs typeface="+mn-cs"/>
        </a:defRPr>
      </a:lvl3pPr>
      <a:lvl4pPr marL="749820" indent="-182883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b="0" i="0" kern="1200">
          <a:solidFill>
            <a:schemeClr val="tx1">
              <a:lumMod val="75000"/>
              <a:lumOff val="25000"/>
            </a:schemeClr>
          </a:solidFill>
          <a:latin typeface="Acumin Pro Medium" panose="020B0504020202020204" pitchFamily="34" charset="77"/>
          <a:ea typeface="+mn-ea"/>
          <a:cs typeface="+mn-cs"/>
        </a:defRPr>
      </a:lvl4pPr>
      <a:lvl5pPr marL="932703" indent="-182883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b="0" i="0" kern="1200">
          <a:solidFill>
            <a:schemeClr val="tx1">
              <a:lumMod val="75000"/>
              <a:lumOff val="25000"/>
            </a:schemeClr>
          </a:solidFill>
          <a:latin typeface="Acumin Pro Medium" panose="020B0504020202020204" pitchFamily="34" charset="77"/>
          <a:ea typeface="+mn-ea"/>
          <a:cs typeface="+mn-cs"/>
        </a:defRPr>
      </a:lvl5pPr>
      <a:lvl6pPr marL="1100018" indent="-228604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22" indent="-228604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25" indent="-228604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28" indent="-228604" algn="l" defTabSz="914415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9144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ADA52E-4ABB-B64E-BC82-694B4111C2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44825" y="0"/>
            <a:ext cx="9144000" cy="68580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722B99F5-5B7E-7D4E-92A0-7D16F423CB5D}"/>
              </a:ext>
            </a:extLst>
          </p:cNvPr>
          <p:cNvSpPr txBox="1">
            <a:spLocks/>
          </p:cNvSpPr>
          <p:nvPr/>
        </p:nvSpPr>
        <p:spPr>
          <a:xfrm>
            <a:off x="1215342" y="4875562"/>
            <a:ext cx="5388936" cy="60748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31C79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Muyi Yang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31C79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Associate Director of Clean Energy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2F095-8EFF-EA42-97F5-A2945D1712F2}"/>
              </a:ext>
            </a:extLst>
          </p:cNvPr>
          <p:cNvSpPr txBox="1"/>
          <p:nvPr/>
        </p:nvSpPr>
        <p:spPr>
          <a:xfrm>
            <a:off x="931245" y="2853846"/>
            <a:ext cx="7595897" cy="96949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100" normalizeH="0" baseline="0" noProof="0" dirty="0">
                <a:ln w="12700">
                  <a:noFill/>
                </a:ln>
                <a:solidFill>
                  <a:srgbClr val="FFC6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How can China help facilitate ambitious </a:t>
            </a:r>
            <a:r>
              <a:rPr lang="en-US" sz="3000" spc="100" dirty="0">
                <a:ln w="12700">
                  <a:noFill/>
                </a:ln>
                <a:solidFill>
                  <a:srgbClr val="FFC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3000" b="0" i="0" u="none" strike="noStrike" kern="1200" cap="none" spc="100" normalizeH="0" baseline="0" noProof="0" dirty="0">
                <a:ln w="12700">
                  <a:noFill/>
                </a:ln>
                <a:solidFill>
                  <a:srgbClr val="FFC6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lean energy transition in Southeast Asia? </a:t>
            </a:r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7283F3EE-722A-2428-293B-E7BBC9ED5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942" y="2134339"/>
            <a:ext cx="1452736" cy="49486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0806ABAB-1A01-62CE-AA06-8399CFB34B30}"/>
              </a:ext>
            </a:extLst>
          </p:cNvPr>
          <p:cNvSpPr txBox="1">
            <a:spLocks/>
          </p:cNvSpPr>
          <p:nvPr/>
        </p:nvSpPr>
        <p:spPr>
          <a:xfrm>
            <a:off x="1215342" y="5752310"/>
            <a:ext cx="5388936" cy="60748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cumin Pro Medium" panose="020B0504020202020204" pitchFamily="34" charset="77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ISETS International Conference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en-US" sz="1200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Bangkok, 16-17 Oct 2023</a:t>
            </a:r>
          </a:p>
        </p:txBody>
      </p:sp>
    </p:spTree>
    <p:extLst>
      <p:ext uri="{BB962C8B-B14F-4D97-AF65-F5344CB8AC3E}">
        <p14:creationId xmlns:p14="http://schemas.microsoft.com/office/powerpoint/2010/main" val="114017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9C8BAE-933F-7A42-A13B-9C04EB0F44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702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E2F095-8EFF-EA42-97F5-A2945D1712F2}"/>
              </a:ext>
            </a:extLst>
          </p:cNvPr>
          <p:cNvSpPr txBox="1"/>
          <p:nvPr/>
        </p:nvSpPr>
        <p:spPr>
          <a:xfrm>
            <a:off x="973188" y="2775803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De-risking is therefore critical for attracting private investment  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890F6E4-3A4E-937E-C6ED-AB03728FB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2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9C8BAE-933F-7A42-A13B-9C04EB0F44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702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E2F095-8EFF-EA42-97F5-A2945D1712F2}"/>
              </a:ext>
            </a:extLst>
          </p:cNvPr>
          <p:cNvSpPr txBox="1"/>
          <p:nvPr/>
        </p:nvSpPr>
        <p:spPr>
          <a:xfrm>
            <a:off x="854655" y="374550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AU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can China help?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A224130-2B35-3D60-E7D1-BEB455878E45}"/>
              </a:ext>
            </a:extLst>
          </p:cNvPr>
          <p:cNvSpPr/>
          <p:nvPr/>
        </p:nvSpPr>
        <p:spPr>
          <a:xfrm>
            <a:off x="902274" y="973698"/>
            <a:ext cx="10384276" cy="5588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85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Context</a:t>
            </a:r>
            <a:endParaRPr lang="en-US" sz="1600" b="1" dirty="0">
              <a:solidFill>
                <a:srgbClr val="0028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285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- Greening Belt and Road Initiative 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US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No new coal power overseas pledge 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US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Domestic debt issue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US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A strategic shift towards the pursuit of ‘small but beautiful’ projects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endParaRPr lang="en-US" sz="1600" b="1" dirty="0">
              <a:solidFill>
                <a:srgbClr val="0028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make China’s energy engagement with Southeast Asia more effective? 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AU" sz="1600" b="1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en-AU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Project-oriented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AU" sz="1600" b="1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en-AU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Catalytic 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AU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Clean industry development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US" sz="1600" b="1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</a:t>
            </a:r>
            <a:r>
              <a:rPr lang="en-US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Collaborative </a:t>
            </a:r>
            <a:endParaRPr lang="en-US" sz="1600" b="1" dirty="0">
              <a:solidFill>
                <a:srgbClr val="0028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endParaRPr lang="en-US" sz="1600" dirty="0">
              <a:solidFill>
                <a:srgbClr val="0028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Why? 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US" sz="1600" b="1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Delivering immediate outcomes</a:t>
            </a:r>
          </a:p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tabLst/>
              <a:defRPr/>
            </a:pPr>
            <a:r>
              <a:rPr lang="en-US" sz="1600" b="1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sz="16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Creating a more favorable environment for deeper reforms to achieve long-term benefits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890F6E4-3A4E-937E-C6ED-AB03728FB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259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64DB052-240E-5544-94ED-06BE5273F6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44825" y="0"/>
            <a:ext cx="9144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8E789C-27C7-9344-9BD7-DEAA44CF63C9}"/>
              </a:ext>
            </a:extLst>
          </p:cNvPr>
          <p:cNvSpPr txBox="1"/>
          <p:nvPr/>
        </p:nvSpPr>
        <p:spPr>
          <a:xfrm>
            <a:off x="931246" y="2853846"/>
            <a:ext cx="6993083" cy="67710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</a:pPr>
            <a:r>
              <a:rPr lang="en-US" sz="4000" spc="100" dirty="0">
                <a:ln w="12700">
                  <a:noFill/>
                </a:ln>
                <a:solidFill>
                  <a:schemeClr val="accent2"/>
                </a:solidFill>
                <a:latin typeface="Transat Text Medium" panose="020B0503040603020203" pitchFamily="34" charset="77"/>
              </a:rPr>
              <a:t>Thank you!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FF3EA56-3043-ECE4-FA42-502BF041F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959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75B221-CA5B-AF48-8341-2DABE51070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448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727442-CC5B-9A4D-B3FD-01BF27C466C5}"/>
              </a:ext>
            </a:extLst>
          </p:cNvPr>
          <p:cNvSpPr txBox="1"/>
          <p:nvPr/>
        </p:nvSpPr>
        <p:spPr>
          <a:xfrm>
            <a:off x="635448" y="1111508"/>
            <a:ext cx="8169043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30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CF5C20C-7131-4F53-2DC7-495FFBCCF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0D5479-D352-C0F7-88F8-6CB7B4ED62BF}"/>
              </a:ext>
            </a:extLst>
          </p:cNvPr>
          <p:cNvSpPr txBox="1"/>
          <p:nvPr/>
        </p:nvSpPr>
        <p:spPr>
          <a:xfrm>
            <a:off x="868249" y="2228671"/>
            <a:ext cx="962329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 energy landscapes</a:t>
            </a:r>
          </a:p>
          <a:p>
            <a:endParaRPr lang="en-US" sz="2400" b="1" spc="100" dirty="0">
              <a:ln w="12700">
                <a:noFill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Emerging challenges</a:t>
            </a:r>
          </a:p>
          <a:p>
            <a:endParaRPr lang="en-US" sz="2400" b="1" spc="100" dirty="0">
              <a:ln w="12700">
                <a:noFill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can China help? </a:t>
            </a:r>
          </a:p>
        </p:txBody>
      </p:sp>
    </p:spTree>
    <p:extLst>
      <p:ext uri="{BB962C8B-B14F-4D97-AF65-F5344CB8AC3E}">
        <p14:creationId xmlns:p14="http://schemas.microsoft.com/office/powerpoint/2010/main" val="2999228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75B221-CA5B-AF48-8341-2DABE51070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448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727442-CC5B-9A4D-B3FD-01BF27C466C5}"/>
              </a:ext>
            </a:extLst>
          </p:cNvPr>
          <p:cNvSpPr txBox="1"/>
          <p:nvPr/>
        </p:nvSpPr>
        <p:spPr>
          <a:xfrm>
            <a:off x="649376" y="857155"/>
            <a:ext cx="8169043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30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 energy landscapes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CF5C20C-7131-4F53-2DC7-495FFBCCF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0D5479-D352-C0F7-88F8-6CB7B4ED62BF}"/>
              </a:ext>
            </a:extLst>
          </p:cNvPr>
          <p:cNvSpPr txBox="1"/>
          <p:nvPr/>
        </p:nvSpPr>
        <p:spPr>
          <a:xfrm>
            <a:off x="435479" y="1703241"/>
            <a:ext cx="8596838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transition towards a clean energy future is gaining momentum in Southeast Asia</a:t>
            </a:r>
          </a:p>
          <a:p>
            <a:endParaRPr lang="en-US" sz="2400" b="1" spc="100" dirty="0">
              <a:ln w="12700">
                <a:noFill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‘Adding more renewable energy capacity’ – an attractive approach for action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b="1" spc="100" dirty="0">
              <a:ln w="12700">
                <a:noFill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Why? </a:t>
            </a:r>
          </a:p>
          <a:p>
            <a:pPr marL="800100" lvl="1" indent="-342900">
              <a:buFont typeface="Times New Roman" panose="02020603050405020304" pitchFamily="18" charset="0"/>
              <a:buChar char="-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security considerations</a:t>
            </a:r>
          </a:p>
          <a:p>
            <a:pPr marL="800100" lvl="1" indent="-342900">
              <a:buFont typeface="Times New Roman" panose="02020603050405020304" pitchFamily="18" charset="0"/>
              <a:buChar char="-"/>
            </a:pPr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Developmental imperatives</a:t>
            </a:r>
          </a:p>
        </p:txBody>
      </p:sp>
    </p:spTree>
    <p:extLst>
      <p:ext uri="{BB962C8B-B14F-4D97-AF65-F5344CB8AC3E}">
        <p14:creationId xmlns:p14="http://schemas.microsoft.com/office/powerpoint/2010/main" val="1544158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75B221-CA5B-AF48-8341-2DABE51070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448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727442-CC5B-9A4D-B3FD-01BF27C466C5}"/>
              </a:ext>
            </a:extLst>
          </p:cNvPr>
          <p:cNvSpPr txBox="1"/>
          <p:nvPr/>
        </p:nvSpPr>
        <p:spPr>
          <a:xfrm>
            <a:off x="849182" y="2413337"/>
            <a:ext cx="947633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30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Emerging challenges: How to secure sufficient investment in renewable energy projects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CF5C20C-7131-4F53-2DC7-495FFBCCF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78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75B221-CA5B-AF48-8341-2DABE51070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44825" y="0"/>
            <a:ext cx="9144000" cy="6858000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CF5C20C-7131-4F53-2DC7-495FFBCCF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C9FC87-6E3F-116F-E54D-1901B4B42693}"/>
              </a:ext>
            </a:extLst>
          </p:cNvPr>
          <p:cNvSpPr txBox="1"/>
          <p:nvPr/>
        </p:nvSpPr>
        <p:spPr>
          <a:xfrm>
            <a:off x="610893" y="827625"/>
            <a:ext cx="962329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Historical vs required clean power investment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6D7F38-3111-1718-3280-4C9C1C7B4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85" y="1737838"/>
            <a:ext cx="7986398" cy="4249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D813BD-59D9-6FAD-29E8-B9EA0CA8518D}"/>
              </a:ext>
            </a:extLst>
          </p:cNvPr>
          <p:cNvSpPr txBox="1"/>
          <p:nvPr/>
        </p:nvSpPr>
        <p:spPr>
          <a:xfrm>
            <a:off x="670585" y="1406978"/>
            <a:ext cx="793195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AU" sz="12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 annual investment in clean power in Southeast Asia (billion $) </a:t>
            </a:r>
            <a:endParaRPr lang="en-US" sz="1200" b="1" spc="100" dirty="0">
              <a:ln w="12700">
                <a:noFill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4495F9-FEC9-AD79-CF0E-07993D0996F2}"/>
              </a:ext>
            </a:extLst>
          </p:cNvPr>
          <p:cNvSpPr txBox="1"/>
          <p:nvPr/>
        </p:nvSpPr>
        <p:spPr>
          <a:xfrm>
            <a:off x="670585" y="5995499"/>
            <a:ext cx="5623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Asia Society Policy Institute working paper  </a:t>
            </a:r>
          </a:p>
        </p:txBody>
      </p:sp>
      <p:sp>
        <p:nvSpPr>
          <p:cNvPr id="2" name="Arrow: Up-Down 1">
            <a:extLst>
              <a:ext uri="{FF2B5EF4-FFF2-40B4-BE49-F238E27FC236}">
                <a16:creationId xmlns:a16="http://schemas.microsoft.com/office/drawing/2014/main" id="{B13835FA-B664-4887-35F4-DEB5C14A8C81}"/>
              </a:ext>
            </a:extLst>
          </p:cNvPr>
          <p:cNvSpPr/>
          <p:nvPr/>
        </p:nvSpPr>
        <p:spPr>
          <a:xfrm>
            <a:off x="5037667" y="3251200"/>
            <a:ext cx="169333" cy="1363842"/>
          </a:xfrm>
          <a:prstGeom prst="upDownArrow">
            <a:avLst/>
          </a:prstGeom>
          <a:solidFill>
            <a:srgbClr val="FF0000"/>
          </a:solidFill>
          <a:ln w="1269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2D6EAC-B6B6-97F2-A438-D70E9240E433}"/>
              </a:ext>
            </a:extLst>
          </p:cNvPr>
          <p:cNvSpPr txBox="1"/>
          <p:nvPr/>
        </p:nvSpPr>
        <p:spPr>
          <a:xfrm>
            <a:off x="2764004" y="3693512"/>
            <a:ext cx="2658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fill this gap? </a:t>
            </a:r>
          </a:p>
        </p:txBody>
      </p:sp>
    </p:spTree>
    <p:extLst>
      <p:ext uri="{BB962C8B-B14F-4D97-AF65-F5344CB8AC3E}">
        <p14:creationId xmlns:p14="http://schemas.microsoft.com/office/powerpoint/2010/main" val="88536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75B221-CA5B-AF48-8341-2DABE51070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44825" y="0"/>
            <a:ext cx="9144000" cy="6858000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CF5C20C-7131-4F53-2DC7-495FFBCCF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EAB466-0B19-C313-9314-A788169BAC46}"/>
              </a:ext>
            </a:extLst>
          </p:cNvPr>
          <p:cNvSpPr txBox="1"/>
          <p:nvPr/>
        </p:nvSpPr>
        <p:spPr>
          <a:xfrm>
            <a:off x="593001" y="6303854"/>
            <a:ext cx="5623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IEA (2023) World Energy Investment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21CEBD-5100-607A-B4F2-30F692EB46B7}"/>
              </a:ext>
            </a:extLst>
          </p:cNvPr>
          <p:cNvSpPr txBox="1"/>
          <p:nvPr/>
        </p:nvSpPr>
        <p:spPr>
          <a:xfrm>
            <a:off x="586364" y="614835"/>
            <a:ext cx="962329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AU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good news is that globally, investors are increasingly favouring renewables over fossil fuels</a:t>
            </a:r>
          </a:p>
        </p:txBody>
      </p:sp>
      <p:pic>
        <p:nvPicPr>
          <p:cNvPr id="9" name="Picture 8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2C775DB4-DEF9-5A69-A7F6-82A1961075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364" y="1595687"/>
            <a:ext cx="7890744" cy="47107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60AC2D-902E-0C64-C743-E97676C60E3C}"/>
              </a:ext>
            </a:extLst>
          </p:cNvPr>
          <p:cNvSpPr txBox="1"/>
          <p:nvPr/>
        </p:nvSpPr>
        <p:spPr>
          <a:xfrm rot="16200000">
            <a:off x="-2225416" y="1423439"/>
            <a:ext cx="5623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Billion USD (2022)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FC303C8-D01C-29AC-A061-60C0A72068B6}"/>
              </a:ext>
            </a:extLst>
          </p:cNvPr>
          <p:cNvCxnSpPr/>
          <p:nvPr/>
        </p:nvCxnSpPr>
        <p:spPr>
          <a:xfrm flipV="1">
            <a:off x="1381539" y="2126974"/>
            <a:ext cx="1381539" cy="11032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066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9C8BAE-933F-7A42-A13B-9C04EB0F44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702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E2F095-8EFF-EA42-97F5-A2945D1712F2}"/>
              </a:ext>
            </a:extLst>
          </p:cNvPr>
          <p:cNvSpPr txBox="1"/>
          <p:nvPr/>
        </p:nvSpPr>
        <p:spPr>
          <a:xfrm>
            <a:off x="947216" y="327825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However, increased investment tends to concentrate in only a handful of countries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9B53F5-5ECE-1CD8-1267-60F4DCB5B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858" y="1921604"/>
            <a:ext cx="6651691" cy="38888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C8D2BD-0DFF-6166-B61F-92C8B77D43D5}"/>
              </a:ext>
            </a:extLst>
          </p:cNvPr>
          <p:cNvSpPr txBox="1"/>
          <p:nvPr/>
        </p:nvSpPr>
        <p:spPr>
          <a:xfrm>
            <a:off x="1010037" y="5810435"/>
            <a:ext cx="5623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developed based on information obtained from IEA (2023) World Energy Investment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84E014-44C6-05D1-21FA-D172327DCF18}"/>
              </a:ext>
            </a:extLst>
          </p:cNvPr>
          <p:cNvSpPr txBox="1"/>
          <p:nvPr/>
        </p:nvSpPr>
        <p:spPr>
          <a:xfrm>
            <a:off x="1010037" y="1544105"/>
            <a:ext cx="793195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AU" sz="12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 in clean energy investment, 2019-2023</a:t>
            </a:r>
            <a:endParaRPr lang="en-US" sz="1200" b="1" spc="100" dirty="0">
              <a:ln w="12700">
                <a:noFill/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99A9F30D-CB87-D4A1-756D-01DC0E85EB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56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9C8BAE-933F-7A42-A13B-9C04EB0F44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702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E2F095-8EFF-EA42-97F5-A2945D1712F2}"/>
              </a:ext>
            </a:extLst>
          </p:cNvPr>
          <p:cNvSpPr txBox="1"/>
          <p:nvPr/>
        </p:nvSpPr>
        <p:spPr>
          <a:xfrm>
            <a:off x="854655" y="1582004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Why? High risks of renewable energy projects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A224130-2B35-3D60-E7D1-BEB455878E45}"/>
              </a:ext>
            </a:extLst>
          </p:cNvPr>
          <p:cNvSpPr/>
          <p:nvPr/>
        </p:nvSpPr>
        <p:spPr>
          <a:xfrm>
            <a:off x="854655" y="2224066"/>
            <a:ext cx="9622554" cy="3268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Project-specific issues </a:t>
            </a: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28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Market-related challenges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rgbClr val="002855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85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stem integration challenges</a:t>
            </a:r>
            <a:endParaRPr lang="en-US" sz="2000" dirty="0">
              <a:solidFill>
                <a:srgbClr val="0028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srgbClr val="0028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28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Macroeconomic risks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rgbClr val="002855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890F6E4-3A4E-937E-C6ED-AB03728FB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56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9C8BAE-933F-7A42-A13B-9C04EB0F44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70225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E2F095-8EFF-EA42-97F5-A2945D1712F2}"/>
              </a:ext>
            </a:extLst>
          </p:cNvPr>
          <p:cNvSpPr txBox="1"/>
          <p:nvPr/>
        </p:nvSpPr>
        <p:spPr>
          <a:xfrm>
            <a:off x="836240" y="806967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significant impact on renewable energy projects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890F6E4-3A4E-937E-C6ED-AB03728FB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1052" y="6041602"/>
            <a:ext cx="1138721" cy="3878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32678B-C544-995F-6070-0DC1C03F32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340"/>
          <a:stretch/>
        </p:blipFill>
        <p:spPr>
          <a:xfrm>
            <a:off x="836240" y="1633386"/>
            <a:ext cx="7408812" cy="35912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318CA7-CA4E-E452-EA1D-33EFF07725C0}"/>
              </a:ext>
            </a:extLst>
          </p:cNvPr>
          <p:cNvSpPr txBox="1"/>
          <p:nvPr/>
        </p:nvSpPr>
        <p:spPr>
          <a:xfrm>
            <a:off x="1088248" y="5275755"/>
            <a:ext cx="5623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Schmidt (2014) low-carbon investment risks and de-risking, </a:t>
            </a:r>
            <a:r>
              <a:rPr lang="en-A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Nature Climate Change</a:t>
            </a:r>
            <a:r>
              <a:rPr lang="en-A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8BC6BA-9751-CF94-F6DA-8933B13D3FF5}"/>
              </a:ext>
            </a:extLst>
          </p:cNvPr>
          <p:cNvSpPr txBox="1"/>
          <p:nvPr/>
        </p:nvSpPr>
        <p:spPr>
          <a:xfrm>
            <a:off x="1010037" y="1544105"/>
            <a:ext cx="793195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1200" b="1" spc="100" dirty="0">
                <a:ln w="12700">
                  <a:noFill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Financing costs for different generation technologies in low- and high-risk scenarios</a:t>
            </a:r>
          </a:p>
        </p:txBody>
      </p:sp>
    </p:spTree>
    <p:extLst>
      <p:ext uri="{BB962C8B-B14F-4D97-AF65-F5344CB8AC3E}">
        <p14:creationId xmlns:p14="http://schemas.microsoft.com/office/powerpoint/2010/main" val="272206054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Asia Society">
      <a:dk1>
        <a:srgbClr val="000000"/>
      </a:dk1>
      <a:lt1>
        <a:srgbClr val="FFFFFF"/>
      </a:lt1>
      <a:dk2>
        <a:srgbClr val="002855"/>
      </a:dk2>
      <a:lt2>
        <a:srgbClr val="F5F1EB"/>
      </a:lt2>
      <a:accent1>
        <a:srgbClr val="E31C79"/>
      </a:accent1>
      <a:accent2>
        <a:srgbClr val="FFC600"/>
      </a:accent2>
      <a:accent3>
        <a:srgbClr val="00B0B9"/>
      </a:accent3>
      <a:accent4>
        <a:srgbClr val="7C878E"/>
      </a:accent4>
      <a:accent5>
        <a:srgbClr val="63BE45"/>
      </a:accent5>
      <a:accent6>
        <a:srgbClr val="000000"/>
      </a:accent6>
      <a:hlink>
        <a:srgbClr val="000000"/>
      </a:hlink>
      <a:folHlink>
        <a:srgbClr val="000000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chemeClr val="accent2"/>
        </a:solidFill>
        <a:ln w="1269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Theme1" id="{71BE3342-D5EF-284D-AB12-9E2BEC0F847C}" vid="{727E2084-7145-0543-898F-DDD900CDA1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31193</TotalTime>
  <Words>345</Words>
  <Application>Microsoft Office PowerPoint</Application>
  <PresentationFormat>Custom</PresentationFormat>
  <Paragraphs>71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Calibri</vt:lpstr>
      <vt:lpstr>Arial</vt:lpstr>
      <vt:lpstr>Tw Cen MT</vt:lpstr>
      <vt:lpstr>Acumin Pro Medium</vt:lpstr>
      <vt:lpstr>Acumin Pro</vt:lpstr>
      <vt:lpstr>Times New Roman</vt:lpstr>
      <vt:lpstr>Transat Text Medium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Alexis Menten</dc:creator>
  <cp:lastModifiedBy>Muyi Yang</cp:lastModifiedBy>
  <cp:revision>876</cp:revision>
  <cp:lastPrinted>2021-05-19T04:39:46Z</cp:lastPrinted>
  <dcterms:created xsi:type="dcterms:W3CDTF">2015-10-01T13:49:07Z</dcterms:created>
  <dcterms:modified xsi:type="dcterms:W3CDTF">2023-10-15T07:00:13Z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1a6c3db-1667-4f49-995a-8b9973972958_Enabled">
    <vt:lpwstr>true</vt:lpwstr>
  </property>
  <property fmtid="{D5CDD505-2E9C-101B-9397-08002B2CF9AE}" pid="3" name="MSIP_Label_51a6c3db-1667-4f49-995a-8b9973972958_SetDate">
    <vt:lpwstr>2023-09-20T04:40:25Z</vt:lpwstr>
  </property>
  <property fmtid="{D5CDD505-2E9C-101B-9397-08002B2CF9AE}" pid="4" name="MSIP_Label_51a6c3db-1667-4f49-995a-8b9973972958_Method">
    <vt:lpwstr>Standard</vt:lpwstr>
  </property>
  <property fmtid="{D5CDD505-2E9C-101B-9397-08002B2CF9AE}" pid="5" name="MSIP_Label_51a6c3db-1667-4f49-995a-8b9973972958_Name">
    <vt:lpwstr>UTS-Internal</vt:lpwstr>
  </property>
  <property fmtid="{D5CDD505-2E9C-101B-9397-08002B2CF9AE}" pid="6" name="MSIP_Label_51a6c3db-1667-4f49-995a-8b9973972958_SiteId">
    <vt:lpwstr>e8911c26-cf9f-4a9c-878e-527807be8791</vt:lpwstr>
  </property>
  <property fmtid="{D5CDD505-2E9C-101B-9397-08002B2CF9AE}" pid="7" name="MSIP_Label_51a6c3db-1667-4f49-995a-8b9973972958_ActionId">
    <vt:lpwstr>7f974952-443b-47ab-8e8f-68fbe4a5413a</vt:lpwstr>
  </property>
  <property fmtid="{D5CDD505-2E9C-101B-9397-08002B2CF9AE}" pid="8" name="MSIP_Label_51a6c3db-1667-4f49-995a-8b9973972958_ContentBits">
    <vt:lpwstr>0</vt:lpwstr>
  </property>
</Properties>
</file>