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4"/>
  </p:handoutMasterIdLst>
  <p:sldIdLst>
    <p:sldId id="256" r:id="rId3"/>
    <p:sldId id="317" r:id="rId4"/>
    <p:sldId id="611" r:id="rId5"/>
    <p:sldId id="583" r:id="rId7"/>
    <p:sldId id="584" r:id="rId8"/>
    <p:sldId id="597" r:id="rId9"/>
    <p:sldId id="596" r:id="rId10"/>
    <p:sldId id="595" r:id="rId11"/>
    <p:sldId id="594" r:id="rId12"/>
    <p:sldId id="593" r:id="rId13"/>
    <p:sldId id="592" r:id="rId14"/>
    <p:sldId id="591" r:id="rId15"/>
    <p:sldId id="590" r:id="rId16"/>
    <p:sldId id="585" r:id="rId17"/>
    <p:sldId id="589" r:id="rId18"/>
    <p:sldId id="588" r:id="rId19"/>
    <p:sldId id="598" r:id="rId20"/>
    <p:sldId id="10705495" r:id="rId21"/>
    <p:sldId id="10705501" r:id="rId22"/>
    <p:sldId id="9698" r:id="rId23"/>
    <p:sldId id="10705502" r:id="rId24"/>
    <p:sldId id="10705499" r:id="rId25"/>
    <p:sldId id="10705498" r:id="rId26"/>
    <p:sldId id="9701" r:id="rId27"/>
    <p:sldId id="9699" r:id="rId28"/>
    <p:sldId id="10705500" r:id="rId29"/>
    <p:sldId id="10705496" r:id="rId30"/>
    <p:sldId id="10705465" r:id="rId31"/>
    <p:sldId id="10705503" r:id="rId32"/>
    <p:sldId id="581" r:id="rId33"/>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2E1F55"/>
    <a:srgbClr val="381A5A"/>
    <a:srgbClr val="3E1B59"/>
    <a:srgbClr val="33CCCC"/>
    <a:srgbClr val="FF6600"/>
    <a:srgbClr val="FF3300"/>
    <a:srgbClr val="FF0066"/>
    <a:srgbClr val="5B015D"/>
    <a:srgbClr val="321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343" autoAdjust="0"/>
  </p:normalViewPr>
  <p:slideViewPr>
    <p:cSldViewPr snapToGrid="0" showGuides="1">
      <p:cViewPr varScale="1">
        <p:scale>
          <a:sx n="63" d="100"/>
          <a:sy n="63" d="100"/>
        </p:scale>
        <p:origin x="512"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www.globalsmartenergy.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globalsmartenergy.org/" TargetMode="Externa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B2E1AF-D1DB-4EB5-8490-B393FE1A15E9}"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450F2639-CC17-48AE-AD28-288F36AFDAC4}">
      <dgm:prSet phldrT="[Text]" custT="1"/>
      <dgm:spPr/>
      <dgm:t>
        <a:bodyPr/>
        <a:lstStyle/>
        <a:p>
          <a:r>
            <a:rPr lang="en-IN" sz="2600" dirty="0"/>
            <a:t>Established in 2010, registered as a 501(c)(3) non profit corporation in Washington D.C. as Global Smart Grid Federation (GSGF); changed the name to Global Smart Energy Federation (GSEF) in 2020</a:t>
          </a:r>
          <a:endParaRPr lang="en-US" sz="2600" dirty="0"/>
        </a:p>
      </dgm:t>
    </dgm:pt>
    <dgm:pt modelId="{5D5F3F34-6B17-473A-A303-C81141A68F62}" cxnId="{16ACE312-7B02-4DD0-92FF-7DE30EFF333E}" type="parTrans">
      <dgm:prSet/>
      <dgm:spPr/>
      <dgm:t>
        <a:bodyPr/>
        <a:lstStyle/>
        <a:p>
          <a:endParaRPr lang="en-US" sz="2600"/>
        </a:p>
      </dgm:t>
    </dgm:pt>
    <dgm:pt modelId="{B9ED0AFD-A347-4A84-9F0A-C62B47B191F8}" cxnId="{16ACE312-7B02-4DD0-92FF-7DE30EFF333E}" type="sibTrans">
      <dgm:prSet/>
      <dgm:spPr/>
      <dgm:t>
        <a:bodyPr/>
        <a:lstStyle/>
        <a:p>
          <a:endParaRPr lang="en-US" sz="2600"/>
        </a:p>
      </dgm:t>
    </dgm:pt>
    <dgm:pt modelId="{A4C16531-7AB9-456E-9934-21942311EC6A}">
      <dgm:prSet phldrT="[Text]" custT="1"/>
      <dgm:spPr/>
      <dgm:t>
        <a:bodyPr/>
        <a:lstStyle/>
        <a:p>
          <a:r>
            <a:rPr lang="en-IN" sz="2600" dirty="0"/>
            <a:t>Global stakeholder organization committed to create smarter, cleaner electrical and transportation systems around the world</a:t>
          </a:r>
          <a:endParaRPr lang="en-US" sz="2600" dirty="0"/>
        </a:p>
      </dgm:t>
    </dgm:pt>
    <dgm:pt modelId="{852990C4-FE0A-428B-ACAE-4C1B81FCB1EC}" cxnId="{FB69CC42-6604-4B44-859F-B69E2182C95D}" type="parTrans">
      <dgm:prSet/>
      <dgm:spPr/>
      <dgm:t>
        <a:bodyPr/>
        <a:lstStyle/>
        <a:p>
          <a:endParaRPr lang="en-US" sz="2600"/>
        </a:p>
      </dgm:t>
    </dgm:pt>
    <dgm:pt modelId="{343DE2A8-AE84-4277-A88E-56356BE53E53}" cxnId="{FB69CC42-6604-4B44-859F-B69E2182C95D}" type="sibTrans">
      <dgm:prSet/>
      <dgm:spPr/>
      <dgm:t>
        <a:bodyPr/>
        <a:lstStyle/>
        <a:p>
          <a:endParaRPr lang="en-US" sz="2600"/>
        </a:p>
      </dgm:t>
    </dgm:pt>
    <dgm:pt modelId="{B8815380-ABFA-4E3D-B194-ED47F180408B}">
      <dgm:prSet phldrT="[Text]" custT="1"/>
      <dgm:spPr/>
      <dgm:t>
        <a:bodyPr/>
        <a:lstStyle/>
        <a:p>
          <a:r>
            <a:rPr lang="en-IN" sz="2600" dirty="0"/>
            <a:t>Comprised of national smart grid and smart energy associations, leading utilities, academia and think tanks from 5 continents </a:t>
          </a:r>
          <a:endParaRPr lang="en-US" sz="2600" dirty="0"/>
        </a:p>
      </dgm:t>
    </dgm:pt>
    <dgm:pt modelId="{CD646168-D9E9-40A1-AE9C-67296799C68B}" cxnId="{8723ED29-909A-4F3F-A281-556F3BE55B82}" type="parTrans">
      <dgm:prSet/>
      <dgm:spPr/>
      <dgm:t>
        <a:bodyPr/>
        <a:lstStyle/>
        <a:p>
          <a:endParaRPr lang="en-US" sz="2600"/>
        </a:p>
      </dgm:t>
    </dgm:pt>
    <dgm:pt modelId="{2B3C7FCF-8E94-4097-AF9C-BB0194AB61FA}" cxnId="{8723ED29-909A-4F3F-A281-556F3BE55B82}" type="sibTrans">
      <dgm:prSet/>
      <dgm:spPr/>
      <dgm:t>
        <a:bodyPr/>
        <a:lstStyle/>
        <a:p>
          <a:endParaRPr lang="en-US" sz="2600"/>
        </a:p>
      </dgm:t>
    </dgm:pt>
    <dgm:pt modelId="{12F52413-8DBF-4F59-B061-376C164F72E8}">
      <dgm:prSet phldrT="[Text]" phldr="0" custT="1"/>
      <dgm:spPr/>
      <dgm:t>
        <a:bodyPr vert="horz" wrap="square"/>
        <a:p>
          <a:pPr>
            <a:lnSpc>
              <a:spcPct val="100000"/>
            </a:lnSpc>
            <a:spcBef>
              <a:spcPct val="0"/>
            </a:spcBef>
            <a:spcAft>
              <a:spcPct val="35000"/>
            </a:spcAft>
          </a:pPr>
          <a:r>
            <a:rPr lang="en-IN" sz="2600" dirty="0"/>
            <a:t>Brings together the intellectual capital of smart energy stakeholder organizations from around the globe</a:t>
          </a:r>
          <a:r>
            <a:rPr lang="en-IN" sz="2600" dirty="0"/>
            <a:t/>
          </a:r>
          <a:endParaRPr lang="en-IN" sz="2600" dirty="0"/>
        </a:p>
        <a:p>
          <a:pPr>
            <a:lnSpc>
              <a:spcPct val="100000"/>
            </a:lnSpc>
            <a:spcBef>
              <a:spcPct val="0"/>
            </a:spcBef>
            <a:spcAft>
              <a:spcPct val="35000"/>
            </a:spcAft>
          </a:pPr>
          <a:r>
            <a:rPr lang="en-IN" sz="2600" dirty="0"/>
            <a:t>More on GSEF at </a:t>
          </a:r>
          <a:r>
            <a:rPr lang="en-IN" sz="2600" dirty="0">
              <a:hlinkClick xmlns:r="http://schemas.openxmlformats.org/officeDocument/2006/relationships" r:id="rId1"/>
            </a:rPr>
            <a:t>www.globalsmartenergy.org</a:t>
          </a:r>
          <a:r>
            <a:rPr lang="en-IN" sz="2600" dirty="0"/>
            <a:t> </a:t>
          </a:r>
          <a:r>
            <a:rPr lang="en-US" sz="2600" dirty="0"/>
            <a:t/>
          </a:r>
          <a:endParaRPr lang="en-US" sz="2600" dirty="0"/>
        </a:p>
      </dgm:t>
    </dgm:pt>
    <dgm:pt modelId="{D6AB54BC-69C8-412D-838E-C07D0D2A0D33}" cxnId="{D2ADE8FE-B4BC-44FF-894A-5C04623BC100}" type="parTrans">
      <dgm:prSet/>
      <dgm:spPr/>
      <dgm:t>
        <a:bodyPr/>
        <a:lstStyle/>
        <a:p>
          <a:endParaRPr lang="en-US" sz="2600"/>
        </a:p>
      </dgm:t>
    </dgm:pt>
    <dgm:pt modelId="{811DE16E-E5BC-4738-A6A3-4E0E54EAFA5F}" cxnId="{D2ADE8FE-B4BC-44FF-894A-5C04623BC100}" type="sibTrans">
      <dgm:prSet/>
      <dgm:spPr/>
      <dgm:t>
        <a:bodyPr/>
        <a:lstStyle/>
        <a:p>
          <a:endParaRPr lang="en-US" sz="2600"/>
        </a:p>
      </dgm:t>
    </dgm:pt>
    <dgm:pt modelId="{B50E431C-CF3A-48F8-A34A-C14D857CF22A}" type="pres">
      <dgm:prSet presAssocID="{6CB2E1AF-D1DB-4EB5-8490-B393FE1A15E9}" presName="vert0" presStyleCnt="0">
        <dgm:presLayoutVars>
          <dgm:dir/>
          <dgm:animOne val="branch"/>
          <dgm:animLvl val="lvl"/>
        </dgm:presLayoutVars>
      </dgm:prSet>
      <dgm:spPr/>
    </dgm:pt>
    <dgm:pt modelId="{9C94611E-7FA0-4158-B51B-2C5BFBDD693D}" type="pres">
      <dgm:prSet presAssocID="{450F2639-CC17-48AE-AD28-288F36AFDAC4}" presName="thickLine" presStyleLbl="alignNode1" presStyleIdx="0" presStyleCnt="4"/>
      <dgm:spPr/>
    </dgm:pt>
    <dgm:pt modelId="{809949D7-8A2F-431F-9FE5-D5F1D129AE03}" type="pres">
      <dgm:prSet presAssocID="{450F2639-CC17-48AE-AD28-288F36AFDAC4}" presName="horz1" presStyleCnt="0"/>
      <dgm:spPr/>
    </dgm:pt>
    <dgm:pt modelId="{AA849D0D-A862-48D0-8DAF-6B88F392142A}" type="pres">
      <dgm:prSet presAssocID="{450F2639-CC17-48AE-AD28-288F36AFDAC4}" presName="tx1" presStyleLbl="revTx" presStyleIdx="0" presStyleCnt="4"/>
      <dgm:spPr/>
    </dgm:pt>
    <dgm:pt modelId="{45293B08-81CE-45A8-AA41-D5F68B4949E6}" type="pres">
      <dgm:prSet presAssocID="{450F2639-CC17-48AE-AD28-288F36AFDAC4}" presName="vert1" presStyleCnt="0"/>
      <dgm:spPr/>
    </dgm:pt>
    <dgm:pt modelId="{F0CAB5EF-3F84-4FC1-8C5E-5F706FA50E57}" type="pres">
      <dgm:prSet presAssocID="{A4C16531-7AB9-456E-9934-21942311EC6A}" presName="thickLine" presStyleLbl="alignNode1" presStyleIdx="1" presStyleCnt="4"/>
      <dgm:spPr/>
    </dgm:pt>
    <dgm:pt modelId="{4ABF80E0-632E-436A-8E4A-7D0F08C3D725}" type="pres">
      <dgm:prSet presAssocID="{A4C16531-7AB9-456E-9934-21942311EC6A}" presName="horz1" presStyleCnt="0"/>
      <dgm:spPr/>
    </dgm:pt>
    <dgm:pt modelId="{15F7194C-4BAA-4A33-B184-4E96C78CE75D}" type="pres">
      <dgm:prSet presAssocID="{A4C16531-7AB9-456E-9934-21942311EC6A}" presName="tx1" presStyleLbl="revTx" presStyleIdx="1" presStyleCnt="4"/>
      <dgm:spPr/>
    </dgm:pt>
    <dgm:pt modelId="{42BC5B85-19B3-4C6B-B1A3-987F359B665F}" type="pres">
      <dgm:prSet presAssocID="{A4C16531-7AB9-456E-9934-21942311EC6A}" presName="vert1" presStyleCnt="0"/>
      <dgm:spPr/>
    </dgm:pt>
    <dgm:pt modelId="{22276891-D44E-4D83-ADDA-4279EC3B4D0F}" type="pres">
      <dgm:prSet presAssocID="{B8815380-ABFA-4E3D-B194-ED47F180408B}" presName="thickLine" presStyleLbl="alignNode1" presStyleIdx="2" presStyleCnt="4"/>
      <dgm:spPr/>
    </dgm:pt>
    <dgm:pt modelId="{2C2F86A4-831A-40FC-98C7-DF082A55D7B6}" type="pres">
      <dgm:prSet presAssocID="{B8815380-ABFA-4E3D-B194-ED47F180408B}" presName="horz1" presStyleCnt="0"/>
      <dgm:spPr/>
    </dgm:pt>
    <dgm:pt modelId="{8B6BDB70-3F93-45F9-925C-53027074A2F9}" type="pres">
      <dgm:prSet presAssocID="{B8815380-ABFA-4E3D-B194-ED47F180408B}" presName="tx1" presStyleLbl="revTx" presStyleIdx="2" presStyleCnt="4"/>
      <dgm:spPr/>
    </dgm:pt>
    <dgm:pt modelId="{1655CBE6-A5DA-44D4-B440-4CE654AD728F}" type="pres">
      <dgm:prSet presAssocID="{B8815380-ABFA-4E3D-B194-ED47F180408B}" presName="vert1" presStyleCnt="0"/>
      <dgm:spPr/>
    </dgm:pt>
    <dgm:pt modelId="{DA4A83E5-4D73-44D5-84BB-033587754946}" type="pres">
      <dgm:prSet presAssocID="{12F52413-8DBF-4F59-B061-376C164F72E8}" presName="thickLine" presStyleLbl="alignNode1" presStyleIdx="3" presStyleCnt="4"/>
      <dgm:spPr/>
    </dgm:pt>
    <dgm:pt modelId="{96B34DDF-875D-4476-B5AF-E0C74954177F}" type="pres">
      <dgm:prSet presAssocID="{12F52413-8DBF-4F59-B061-376C164F72E8}" presName="horz1" presStyleCnt="0"/>
      <dgm:spPr/>
    </dgm:pt>
    <dgm:pt modelId="{43520233-F200-4FCB-B5FB-4AD41F7C37FF}" type="pres">
      <dgm:prSet presAssocID="{12F52413-8DBF-4F59-B061-376C164F72E8}" presName="tx1" presStyleLbl="revTx" presStyleIdx="3" presStyleCnt="4"/>
      <dgm:spPr/>
    </dgm:pt>
    <dgm:pt modelId="{65B74CEF-D70F-40C5-8FC9-FD4FED29AD72}" type="pres">
      <dgm:prSet presAssocID="{12F52413-8DBF-4F59-B061-376C164F72E8}" presName="vert1" presStyleCnt="0"/>
      <dgm:spPr/>
    </dgm:pt>
  </dgm:ptLst>
  <dgm:cxnLst>
    <dgm:cxn modelId="{16ACE312-7B02-4DD0-92FF-7DE30EFF333E}" srcId="{6CB2E1AF-D1DB-4EB5-8490-B393FE1A15E9}" destId="{450F2639-CC17-48AE-AD28-288F36AFDAC4}" srcOrd="0" destOrd="0" parTransId="{5D5F3F34-6B17-473A-A303-C81141A68F62}" sibTransId="{B9ED0AFD-A347-4A84-9F0A-C62B47B191F8}"/>
    <dgm:cxn modelId="{FB69CC42-6604-4B44-859F-B69E2182C95D}" srcId="{6CB2E1AF-D1DB-4EB5-8490-B393FE1A15E9}" destId="{A4C16531-7AB9-456E-9934-21942311EC6A}" srcOrd="1" destOrd="0" parTransId="{852990C4-FE0A-428B-ACAE-4C1B81FCB1EC}" sibTransId="{343DE2A8-AE84-4277-A88E-56356BE53E53}"/>
    <dgm:cxn modelId="{8723ED29-909A-4F3F-A281-556F3BE55B82}" srcId="{6CB2E1AF-D1DB-4EB5-8490-B393FE1A15E9}" destId="{B8815380-ABFA-4E3D-B194-ED47F180408B}" srcOrd="2" destOrd="0" parTransId="{CD646168-D9E9-40A1-AE9C-67296799C68B}" sibTransId="{2B3C7FCF-8E94-4097-AF9C-BB0194AB61FA}"/>
    <dgm:cxn modelId="{D2ADE8FE-B4BC-44FF-894A-5C04623BC100}" srcId="{6CB2E1AF-D1DB-4EB5-8490-B393FE1A15E9}" destId="{12F52413-8DBF-4F59-B061-376C164F72E8}" srcOrd="3" destOrd="0" parTransId="{D6AB54BC-69C8-412D-838E-C07D0D2A0D33}" sibTransId="{811DE16E-E5BC-4738-A6A3-4E0E54EAFA5F}"/>
    <dgm:cxn modelId="{E6F3C7BF-4CD0-4F22-B211-28365DBEB196}" type="presOf" srcId="{6CB2E1AF-D1DB-4EB5-8490-B393FE1A15E9}" destId="{B50E431C-CF3A-48F8-A34A-C14D857CF22A}" srcOrd="0" destOrd="0" presId="urn:microsoft.com/office/officeart/2008/layout/LinedList"/>
    <dgm:cxn modelId="{39B2C96F-8EE5-40E8-A503-11B0B35823E2}" type="presParOf" srcId="{B50E431C-CF3A-48F8-A34A-C14D857CF22A}" destId="{9C94611E-7FA0-4158-B51B-2C5BFBDD693D}" srcOrd="0" destOrd="0" presId="urn:microsoft.com/office/officeart/2008/layout/LinedList"/>
    <dgm:cxn modelId="{01779E4C-C5DE-4610-84C4-C21742EDF53A}" type="presParOf" srcId="{B50E431C-CF3A-48F8-A34A-C14D857CF22A}" destId="{809949D7-8A2F-431F-9FE5-D5F1D129AE03}" srcOrd="1" destOrd="0" presId="urn:microsoft.com/office/officeart/2008/layout/LinedList"/>
    <dgm:cxn modelId="{26EC778D-B543-4BBE-97EC-BB1329A1F407}" type="presParOf" srcId="{809949D7-8A2F-431F-9FE5-D5F1D129AE03}" destId="{AA849D0D-A862-48D0-8DAF-6B88F392142A}" srcOrd="0" destOrd="1" presId="urn:microsoft.com/office/officeart/2008/layout/LinedList"/>
    <dgm:cxn modelId="{618D2B72-84B8-4E6D-AABC-A239D56F0239}" type="presOf" srcId="{450F2639-CC17-48AE-AD28-288F36AFDAC4}" destId="{AA849D0D-A862-48D0-8DAF-6B88F392142A}" srcOrd="0" destOrd="0" presId="urn:microsoft.com/office/officeart/2008/layout/LinedList"/>
    <dgm:cxn modelId="{00699308-A4AF-4A59-A867-646E1FEE4F5C}" type="presParOf" srcId="{809949D7-8A2F-431F-9FE5-D5F1D129AE03}" destId="{45293B08-81CE-45A8-AA41-D5F68B4949E6}" srcOrd="1" destOrd="1" presId="urn:microsoft.com/office/officeart/2008/layout/LinedList"/>
    <dgm:cxn modelId="{47BCC88E-049C-492A-9CC3-8D5AE48C156D}" type="presParOf" srcId="{B50E431C-CF3A-48F8-A34A-C14D857CF22A}" destId="{F0CAB5EF-3F84-4FC1-8C5E-5F706FA50E57}" srcOrd="2" destOrd="0" presId="urn:microsoft.com/office/officeart/2008/layout/LinedList"/>
    <dgm:cxn modelId="{0C242313-5F33-4472-ABC1-F59D86C96B39}" type="presParOf" srcId="{B50E431C-CF3A-48F8-A34A-C14D857CF22A}" destId="{4ABF80E0-632E-436A-8E4A-7D0F08C3D725}" srcOrd="3" destOrd="0" presId="urn:microsoft.com/office/officeart/2008/layout/LinedList"/>
    <dgm:cxn modelId="{D9B26896-980A-4F10-81FB-D26B4A1EBEB7}" type="presParOf" srcId="{4ABF80E0-632E-436A-8E4A-7D0F08C3D725}" destId="{15F7194C-4BAA-4A33-B184-4E96C78CE75D}" srcOrd="0" destOrd="3" presId="urn:microsoft.com/office/officeart/2008/layout/LinedList"/>
    <dgm:cxn modelId="{CEE49CD7-A2ED-4AF8-8BCB-8D72EAAD304E}" type="presOf" srcId="{A4C16531-7AB9-456E-9934-21942311EC6A}" destId="{15F7194C-4BAA-4A33-B184-4E96C78CE75D}" srcOrd="0" destOrd="0" presId="urn:microsoft.com/office/officeart/2008/layout/LinedList"/>
    <dgm:cxn modelId="{FC6EA36E-AC02-4214-9CE0-9D141A43245B}" type="presParOf" srcId="{4ABF80E0-632E-436A-8E4A-7D0F08C3D725}" destId="{42BC5B85-19B3-4C6B-B1A3-987F359B665F}" srcOrd="1" destOrd="3" presId="urn:microsoft.com/office/officeart/2008/layout/LinedList"/>
    <dgm:cxn modelId="{C3D12C5D-E1DC-4F48-8D3B-911B8B2876C0}" type="presParOf" srcId="{B50E431C-CF3A-48F8-A34A-C14D857CF22A}" destId="{22276891-D44E-4D83-ADDA-4279EC3B4D0F}" srcOrd="4" destOrd="0" presId="urn:microsoft.com/office/officeart/2008/layout/LinedList"/>
    <dgm:cxn modelId="{CE8BD463-2F89-48DD-8187-085D6EA3F201}" type="presParOf" srcId="{B50E431C-CF3A-48F8-A34A-C14D857CF22A}" destId="{2C2F86A4-831A-40FC-98C7-DF082A55D7B6}" srcOrd="5" destOrd="0" presId="urn:microsoft.com/office/officeart/2008/layout/LinedList"/>
    <dgm:cxn modelId="{EB9E7C77-DC53-4871-80B6-56549A3D103D}" type="presParOf" srcId="{2C2F86A4-831A-40FC-98C7-DF082A55D7B6}" destId="{8B6BDB70-3F93-45F9-925C-53027074A2F9}" srcOrd="0" destOrd="5" presId="urn:microsoft.com/office/officeart/2008/layout/LinedList"/>
    <dgm:cxn modelId="{A314097A-D76F-4FA2-B8F1-3A01F37FABF0}" type="presOf" srcId="{B8815380-ABFA-4E3D-B194-ED47F180408B}" destId="{8B6BDB70-3F93-45F9-925C-53027074A2F9}" srcOrd="0" destOrd="0" presId="urn:microsoft.com/office/officeart/2008/layout/LinedList"/>
    <dgm:cxn modelId="{BBE04996-EDD6-4F00-A3D1-270FB5F7F4F8}" type="presParOf" srcId="{2C2F86A4-831A-40FC-98C7-DF082A55D7B6}" destId="{1655CBE6-A5DA-44D4-B440-4CE654AD728F}" srcOrd="1" destOrd="5" presId="urn:microsoft.com/office/officeart/2008/layout/LinedList"/>
    <dgm:cxn modelId="{3C818D08-6AE3-4126-8CB2-CCC6EEC603B8}" type="presParOf" srcId="{B50E431C-CF3A-48F8-A34A-C14D857CF22A}" destId="{DA4A83E5-4D73-44D5-84BB-033587754946}" srcOrd="6" destOrd="0" presId="urn:microsoft.com/office/officeart/2008/layout/LinedList"/>
    <dgm:cxn modelId="{AD7DA445-8930-4E13-AC12-F64608E508AC}" type="presParOf" srcId="{B50E431C-CF3A-48F8-A34A-C14D857CF22A}" destId="{96B34DDF-875D-4476-B5AF-E0C74954177F}" srcOrd="7" destOrd="0" presId="urn:microsoft.com/office/officeart/2008/layout/LinedList"/>
    <dgm:cxn modelId="{516BFA42-5E66-4992-AE52-C0A0C5E30257}" type="presParOf" srcId="{96B34DDF-875D-4476-B5AF-E0C74954177F}" destId="{43520233-F200-4FCB-B5FB-4AD41F7C37FF}" srcOrd="0" destOrd="7" presId="urn:microsoft.com/office/officeart/2008/layout/LinedList"/>
    <dgm:cxn modelId="{5572B401-874A-49F2-A69D-9F34AC730285}" type="presOf" srcId="{12F52413-8DBF-4F59-B061-376C164F72E8}" destId="{43520233-F200-4FCB-B5FB-4AD41F7C37FF}" srcOrd="0" destOrd="0" presId="urn:microsoft.com/office/officeart/2008/layout/LinedList"/>
    <dgm:cxn modelId="{D2AAD1A1-31F9-4BB0-A09F-4FE4500C988B}" type="presParOf" srcId="{96B34DDF-875D-4476-B5AF-E0C74954177F}" destId="{65B74CEF-D70F-40C5-8FC9-FD4FED29AD72}" srcOrd="1" destOrd="7"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2D89D-159D-4908-B91E-A27A7F4FEA02}"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IN"/>
        </a:p>
      </dgm:t>
    </dgm:pt>
    <dgm:pt modelId="{E2FFBA48-53E8-48A1-AD4F-1613BE610CF9}">
      <dgm:prSet phldrT="[Text]" custT="1"/>
      <dgm:spPr/>
      <dgm:t>
        <a:bodyPr/>
        <a:lstStyle/>
        <a:p>
          <a:pPr algn="ctr"/>
          <a:r>
            <a:rPr lang="en-IN" sz="1800" b="1" dirty="0">
              <a:latin typeface="Calibri" panose="020F0502020204030204" pitchFamily="34" charset="0"/>
              <a:cs typeface="Calibri" panose="020F0502020204030204" pitchFamily="34" charset="0"/>
            </a:rPr>
            <a:t>Solar Rooftop PV Systems</a:t>
          </a:r>
        </a:p>
      </dgm:t>
    </dgm:pt>
    <dgm:pt modelId="{976E5706-B705-4FC6-86F6-3473957680E0}" cxnId="{A9210F7D-A069-4614-B5C6-00A19711DB65}" type="parTrans">
      <dgm:prSet/>
      <dgm:spPr/>
      <dgm:t>
        <a:bodyPr/>
        <a:lstStyle/>
        <a:p>
          <a:pPr algn="ctr"/>
          <a:endParaRPr lang="en-IN"/>
        </a:p>
      </dgm:t>
    </dgm:pt>
    <dgm:pt modelId="{9C5DD1A2-A5CC-480E-A3EF-1DB0C4847AE5}" cxnId="{A9210F7D-A069-4614-B5C6-00A19711DB65}" type="sibTrans">
      <dgm:prSet/>
      <dgm:spPr/>
      <dgm:t>
        <a:bodyPr/>
        <a:lstStyle/>
        <a:p>
          <a:pPr algn="ctr"/>
          <a:endParaRPr lang="en-IN"/>
        </a:p>
      </dgm:t>
    </dgm:pt>
    <dgm:pt modelId="{D857F725-96ED-4308-83C2-2A7F9FF361C4}" type="asst">
      <dgm:prSet phldrT="[Text]" custT="1"/>
      <dgm:spPr/>
      <dgm:t>
        <a:bodyPr/>
        <a:lstStyle/>
        <a:p>
          <a:pPr algn="ctr"/>
          <a:r>
            <a:rPr lang="en-IN" sz="1600" b="1" dirty="0">
              <a:latin typeface="Calibri" panose="020F0502020204030204" pitchFamily="34" charset="0"/>
              <a:cs typeface="Calibri" panose="020F0502020204030204" pitchFamily="34" charset="0"/>
            </a:rPr>
            <a:t>Registry Platform and </a:t>
          </a:r>
          <a:r>
            <a:rPr lang="en-IN" sz="1800" b="1" dirty="0">
              <a:latin typeface="Calibri" panose="020F0502020204030204" pitchFamily="34" charset="0"/>
              <a:cs typeface="Calibri" panose="020F0502020204030204" pitchFamily="34" charset="0"/>
            </a:rPr>
            <a:t>Real-Time</a:t>
          </a:r>
          <a:r>
            <a:rPr lang="en-IN" sz="1600" b="1" dirty="0">
              <a:latin typeface="Calibri" panose="020F0502020204030204" pitchFamily="34" charset="0"/>
              <a:cs typeface="Calibri" panose="020F0502020204030204" pitchFamily="34" charset="0"/>
            </a:rPr>
            <a:t> Monitoring</a:t>
          </a:r>
        </a:p>
      </dgm:t>
    </dgm:pt>
    <dgm:pt modelId="{4AC55C09-97B5-4854-A215-502CD6BA0BE3}" cxnId="{81E1F96E-9B57-4653-90CA-4400CFD699B7}" type="parTrans">
      <dgm:prSet/>
      <dgm:spPr/>
      <dgm:t>
        <a:bodyPr/>
        <a:lstStyle/>
        <a:p>
          <a:pPr algn="ctr"/>
          <a:endParaRPr lang="en-IN"/>
        </a:p>
      </dgm:t>
    </dgm:pt>
    <dgm:pt modelId="{E2BFA679-E25C-4EE0-8BEE-8404D471ED9C}" cxnId="{81E1F96E-9B57-4653-90CA-4400CFD699B7}" type="sibTrans">
      <dgm:prSet/>
      <dgm:spPr/>
      <dgm:t>
        <a:bodyPr/>
        <a:lstStyle/>
        <a:p>
          <a:pPr algn="ctr"/>
          <a:endParaRPr lang="en-IN"/>
        </a:p>
      </dgm:t>
    </dgm:pt>
    <dgm:pt modelId="{BF015AC7-BF11-4E8C-BBF8-F253DE8CB32E}" type="asst">
      <dgm:prSet phldrT="[Text]" custT="1"/>
      <dgm:spPr/>
      <dgm:t>
        <a:bodyPr/>
        <a:lstStyle/>
        <a:p>
          <a:pPr algn="ctr"/>
          <a:r>
            <a:rPr lang="en-IN" sz="1800" b="1" dirty="0">
              <a:latin typeface="Calibri" panose="020F0502020204030204" pitchFamily="34" charset="0"/>
              <a:cs typeface="Calibri" panose="020F0502020204030204" pitchFamily="34" charset="0"/>
            </a:rPr>
            <a:t>Static Data</a:t>
          </a:r>
        </a:p>
      </dgm:t>
    </dgm:pt>
    <dgm:pt modelId="{4F0352E6-D2E3-49C9-AEA2-5EBC17A20E1A}" cxnId="{FB19187C-725B-4ABF-9B1F-C5F44B97C24A}" type="parTrans">
      <dgm:prSet/>
      <dgm:spPr/>
      <dgm:t>
        <a:bodyPr/>
        <a:lstStyle/>
        <a:p>
          <a:pPr algn="ctr"/>
          <a:endParaRPr lang="en-IN"/>
        </a:p>
      </dgm:t>
    </dgm:pt>
    <dgm:pt modelId="{6A182ECB-55D3-4759-9806-C1BFF5AEF850}" cxnId="{FB19187C-725B-4ABF-9B1F-C5F44B97C24A}" type="sibTrans">
      <dgm:prSet/>
      <dgm:spPr/>
      <dgm:t>
        <a:bodyPr/>
        <a:lstStyle/>
        <a:p>
          <a:pPr algn="ctr"/>
          <a:endParaRPr lang="en-IN"/>
        </a:p>
      </dgm:t>
    </dgm:pt>
    <dgm:pt modelId="{23609C6F-6086-4E88-B5D1-EEBB2883F4B8}" type="asst">
      <dgm:prSet phldrT="[Text]" custT="1"/>
      <dgm:spPr/>
      <dgm:t>
        <a:bodyPr/>
        <a:lstStyle/>
        <a:p>
          <a:pPr algn="ctr"/>
          <a:r>
            <a:rPr lang="en-IN" sz="1800" b="1" dirty="0">
              <a:latin typeface="Calibri" panose="020F0502020204030204" pitchFamily="34" charset="0"/>
              <a:cs typeface="Calibri" panose="020F0502020204030204" pitchFamily="34" charset="0"/>
            </a:rPr>
            <a:t>Dynamic</a:t>
          </a:r>
          <a:r>
            <a:rPr lang="en-IN" sz="1600" b="1" dirty="0">
              <a:latin typeface="Calibri" panose="020F0502020204030204" pitchFamily="34" charset="0"/>
              <a:cs typeface="Calibri" panose="020F0502020204030204" pitchFamily="34" charset="0"/>
            </a:rPr>
            <a:t> </a:t>
          </a:r>
          <a:r>
            <a:rPr lang="en-IN" sz="1800" b="1" dirty="0">
              <a:latin typeface="Calibri" panose="020F0502020204030204" pitchFamily="34" charset="0"/>
              <a:cs typeface="Calibri" panose="020F0502020204030204" pitchFamily="34" charset="0"/>
            </a:rPr>
            <a:t>Data</a:t>
          </a:r>
          <a:endParaRPr lang="en-IN" sz="1600" b="1" dirty="0">
            <a:latin typeface="Calibri" panose="020F0502020204030204" pitchFamily="34" charset="0"/>
            <a:cs typeface="Calibri" panose="020F0502020204030204" pitchFamily="34" charset="0"/>
          </a:endParaRPr>
        </a:p>
      </dgm:t>
    </dgm:pt>
    <dgm:pt modelId="{B4727460-F608-4B42-81EC-D777136EAD61}" cxnId="{22034237-4822-4F4A-B879-6D547FC1E606}" type="parTrans">
      <dgm:prSet/>
      <dgm:spPr/>
      <dgm:t>
        <a:bodyPr/>
        <a:lstStyle/>
        <a:p>
          <a:pPr algn="ctr"/>
          <a:endParaRPr lang="en-IN"/>
        </a:p>
      </dgm:t>
    </dgm:pt>
    <dgm:pt modelId="{5C25B189-7A80-4C3E-97F1-C9AFD4B81CD5}" cxnId="{22034237-4822-4F4A-B879-6D547FC1E606}" type="sibTrans">
      <dgm:prSet/>
      <dgm:spPr/>
      <dgm:t>
        <a:bodyPr/>
        <a:lstStyle/>
        <a:p>
          <a:pPr algn="ctr"/>
          <a:endParaRPr lang="en-IN"/>
        </a:p>
      </dgm:t>
    </dgm:pt>
    <dgm:pt modelId="{D071A7DA-5773-4307-AFAE-29CECE21FFD1}" type="asst">
      <dgm:prSet phldrT="[Text]" custT="1"/>
      <dgm:spPr/>
      <dgm:t>
        <a:bodyPr/>
        <a:lstStyle/>
        <a:p>
          <a:pPr algn="ctr"/>
          <a:r>
            <a:rPr lang="en-IN" sz="1800" b="1" dirty="0">
              <a:latin typeface="Calibri" panose="020F0502020204030204" pitchFamily="34" charset="0"/>
              <a:cs typeface="Calibri" panose="020F0502020204030204" pitchFamily="34" charset="0"/>
            </a:rPr>
            <a:t>Real-Time Generation</a:t>
          </a:r>
        </a:p>
      </dgm:t>
    </dgm:pt>
    <dgm:pt modelId="{78FD82E9-A6A5-4046-8BDB-87D76007BFCD}" cxnId="{5E4571C0-26AF-450B-BCA6-9FED25D3BEBA}" type="parTrans">
      <dgm:prSet/>
      <dgm:spPr/>
      <dgm:t>
        <a:bodyPr/>
        <a:lstStyle/>
        <a:p>
          <a:pPr algn="ctr"/>
          <a:endParaRPr lang="en-IN"/>
        </a:p>
      </dgm:t>
    </dgm:pt>
    <dgm:pt modelId="{738A20CD-F392-4A3B-B3A1-F224AB0F6F1A}" cxnId="{5E4571C0-26AF-450B-BCA6-9FED25D3BEBA}" type="sibTrans">
      <dgm:prSet/>
      <dgm:spPr/>
      <dgm:t>
        <a:bodyPr/>
        <a:lstStyle/>
        <a:p>
          <a:pPr algn="ctr"/>
          <a:endParaRPr lang="en-IN"/>
        </a:p>
      </dgm:t>
    </dgm:pt>
    <dgm:pt modelId="{C8A0D461-7014-49C1-B86B-968E01E32D45}" type="asst">
      <dgm:prSet phldrT="[Text]" custT="1"/>
      <dgm:spPr/>
      <dgm:t>
        <a:bodyPr/>
        <a:lstStyle/>
        <a:p>
          <a:pPr algn="ctr"/>
          <a:r>
            <a:rPr lang="en-IN" sz="1800" b="1" dirty="0">
              <a:latin typeface="Calibri" panose="020F0502020204030204" pitchFamily="34" charset="0"/>
              <a:cs typeface="Calibri" panose="020F0502020204030204" pitchFamily="34" charset="0"/>
            </a:rPr>
            <a:t>Geographical Mapping</a:t>
          </a:r>
        </a:p>
      </dgm:t>
    </dgm:pt>
    <dgm:pt modelId="{DB25487B-2512-4197-96AA-645A35AD559B}" cxnId="{40F2D13B-2086-4C5D-B0DE-6B89C2E26AFC}" type="parTrans">
      <dgm:prSet/>
      <dgm:spPr/>
      <dgm:t>
        <a:bodyPr/>
        <a:lstStyle/>
        <a:p>
          <a:pPr algn="ctr"/>
          <a:endParaRPr lang="en-IN"/>
        </a:p>
      </dgm:t>
    </dgm:pt>
    <dgm:pt modelId="{834F234A-B979-47F7-8F23-25A21DF8C704}" cxnId="{40F2D13B-2086-4C5D-B0DE-6B89C2E26AFC}" type="sibTrans">
      <dgm:prSet/>
      <dgm:spPr/>
      <dgm:t>
        <a:bodyPr/>
        <a:lstStyle/>
        <a:p>
          <a:pPr algn="ctr"/>
          <a:endParaRPr lang="en-IN"/>
        </a:p>
      </dgm:t>
    </dgm:pt>
    <dgm:pt modelId="{8C32971D-22FB-4FE9-9022-47CC7425A8A0}" type="asst">
      <dgm:prSet phldrT="[Text]" custT="1"/>
      <dgm:spPr/>
      <dgm:t>
        <a:bodyPr/>
        <a:lstStyle/>
        <a:p>
          <a:pPr algn="ctr"/>
          <a:r>
            <a:rPr lang="en-IN" sz="1800" b="1" dirty="0">
              <a:latin typeface="Calibri" panose="020F0502020204030204" pitchFamily="34" charset="0"/>
              <a:cs typeface="Calibri" panose="020F0502020204030204" pitchFamily="34" charset="0"/>
            </a:rPr>
            <a:t>Installed Plant Capacity </a:t>
          </a:r>
        </a:p>
      </dgm:t>
    </dgm:pt>
    <dgm:pt modelId="{6AB95E65-857A-4C85-B259-3848B708F9A1}" cxnId="{734B3A8D-0EC8-44B2-B52A-FD3430CE70A3}" type="parTrans">
      <dgm:prSet/>
      <dgm:spPr/>
      <dgm:t>
        <a:bodyPr/>
        <a:lstStyle/>
        <a:p>
          <a:pPr algn="ctr"/>
          <a:endParaRPr lang="en-IN"/>
        </a:p>
      </dgm:t>
    </dgm:pt>
    <dgm:pt modelId="{BEC8326D-FF41-44F7-9BE5-56F9FBF7E96A}" cxnId="{734B3A8D-0EC8-44B2-B52A-FD3430CE70A3}" type="sibTrans">
      <dgm:prSet/>
      <dgm:spPr/>
      <dgm:t>
        <a:bodyPr/>
        <a:lstStyle/>
        <a:p>
          <a:pPr algn="ctr"/>
          <a:endParaRPr lang="en-IN"/>
        </a:p>
      </dgm:t>
    </dgm:pt>
    <dgm:pt modelId="{42C61C70-B05B-4FE1-B669-20404EC0CC8D}" type="asst">
      <dgm:prSet phldrT="[Text]" custT="1"/>
      <dgm:spPr/>
      <dgm:t>
        <a:bodyPr/>
        <a:lstStyle/>
        <a:p>
          <a:pPr algn="ctr"/>
          <a:r>
            <a:rPr lang="en-IN" sz="1800" b="1" dirty="0" err="1">
              <a:latin typeface="Calibri" panose="020F0502020204030204" pitchFamily="34" charset="0"/>
              <a:cs typeface="Calibri" panose="020F0502020204030204" pitchFamily="34" charset="0"/>
            </a:rPr>
            <a:t>Performanace</a:t>
          </a:r>
          <a:r>
            <a:rPr lang="en-IN" sz="1800" b="1" dirty="0">
              <a:latin typeface="Calibri" panose="020F0502020204030204" pitchFamily="34" charset="0"/>
              <a:cs typeface="Calibri" panose="020F0502020204030204" pitchFamily="34" charset="0"/>
            </a:rPr>
            <a:t> Analysis</a:t>
          </a:r>
        </a:p>
      </dgm:t>
    </dgm:pt>
    <dgm:pt modelId="{FB313747-4225-4086-B327-E2E7E6416925}" cxnId="{158E7DDD-634E-47AC-AFE7-A359BE0B7B9F}" type="parTrans">
      <dgm:prSet/>
      <dgm:spPr/>
      <dgm:t>
        <a:bodyPr/>
        <a:lstStyle/>
        <a:p>
          <a:pPr algn="ctr"/>
          <a:endParaRPr lang="en-IN"/>
        </a:p>
      </dgm:t>
    </dgm:pt>
    <dgm:pt modelId="{FAAFE7D9-292F-40D2-895F-CA9B93CF7677}" cxnId="{158E7DDD-634E-47AC-AFE7-A359BE0B7B9F}" type="sibTrans">
      <dgm:prSet/>
      <dgm:spPr/>
      <dgm:t>
        <a:bodyPr/>
        <a:lstStyle/>
        <a:p>
          <a:pPr algn="ctr"/>
          <a:endParaRPr lang="en-IN"/>
        </a:p>
      </dgm:t>
    </dgm:pt>
    <dgm:pt modelId="{3E35F15E-80E7-4BAD-A669-2151F782FAAA}" type="pres">
      <dgm:prSet presAssocID="{FF22D89D-159D-4908-B91E-A27A7F4FEA02}" presName="hierChild1" presStyleCnt="0">
        <dgm:presLayoutVars>
          <dgm:chPref val="1"/>
          <dgm:dir/>
          <dgm:animOne val="branch"/>
          <dgm:animLvl val="lvl"/>
          <dgm:resizeHandles/>
        </dgm:presLayoutVars>
      </dgm:prSet>
      <dgm:spPr/>
    </dgm:pt>
    <dgm:pt modelId="{AA2D00D6-A55B-4C82-B2AB-A7C6C33BB66E}" type="pres">
      <dgm:prSet presAssocID="{E2FFBA48-53E8-48A1-AD4F-1613BE610CF9}" presName="hierRoot1" presStyleCnt="0"/>
      <dgm:spPr/>
    </dgm:pt>
    <dgm:pt modelId="{FF35B0BE-F48F-4C4B-B430-CED0CE6F64CA}" type="pres">
      <dgm:prSet presAssocID="{E2FFBA48-53E8-48A1-AD4F-1613BE610CF9}" presName="composite" presStyleCnt="0"/>
      <dgm:spPr/>
    </dgm:pt>
    <dgm:pt modelId="{1591912A-2A50-4A6D-BAA5-6EAE32CA3A49}" type="pres">
      <dgm:prSet presAssocID="{E2FFBA48-53E8-48A1-AD4F-1613BE610CF9}" presName="background" presStyleLbl="node0" presStyleIdx="0" presStyleCnt="1"/>
      <dgm:spPr/>
    </dgm:pt>
    <dgm:pt modelId="{D90942EA-C462-4826-A482-5F903F2C4553}" type="pres">
      <dgm:prSet presAssocID="{E2FFBA48-53E8-48A1-AD4F-1613BE610CF9}" presName="text" presStyleLbl="fgAcc0" presStyleIdx="0" presStyleCnt="1">
        <dgm:presLayoutVars>
          <dgm:chPref val="3"/>
        </dgm:presLayoutVars>
      </dgm:prSet>
      <dgm:spPr/>
    </dgm:pt>
    <dgm:pt modelId="{AABC12B0-2CE6-4D93-8052-DACFE78E016D}" type="pres">
      <dgm:prSet presAssocID="{E2FFBA48-53E8-48A1-AD4F-1613BE610CF9}" presName="hierChild2" presStyleCnt="0"/>
      <dgm:spPr/>
    </dgm:pt>
    <dgm:pt modelId="{C4ED3090-B91B-4388-848E-A5B6C9E87D54}" type="pres">
      <dgm:prSet presAssocID="{4AC55C09-97B5-4854-A215-502CD6BA0BE3}" presName="Name10" presStyleLbl="parChTrans1D2" presStyleIdx="0" presStyleCnt="1"/>
      <dgm:spPr/>
    </dgm:pt>
    <dgm:pt modelId="{5E9A5D4A-2F15-4526-BD97-7F68AA7CAB65}" type="pres">
      <dgm:prSet presAssocID="{D857F725-96ED-4308-83C2-2A7F9FF361C4}" presName="hierRoot2" presStyleCnt="0"/>
      <dgm:spPr/>
    </dgm:pt>
    <dgm:pt modelId="{98BE9FAA-EBCA-40F6-AF92-DAD79B2AB170}" type="pres">
      <dgm:prSet presAssocID="{D857F725-96ED-4308-83C2-2A7F9FF361C4}" presName="composite2" presStyleCnt="0"/>
      <dgm:spPr/>
    </dgm:pt>
    <dgm:pt modelId="{F1B01A56-C973-4A44-97D5-C9DAAE1B2FF9}" type="pres">
      <dgm:prSet presAssocID="{D857F725-96ED-4308-83C2-2A7F9FF361C4}" presName="background2" presStyleLbl="asst1" presStyleIdx="0" presStyleCnt="7"/>
      <dgm:spPr/>
    </dgm:pt>
    <dgm:pt modelId="{4611EEAA-03AC-4A0D-AA17-8901628310E9}" type="pres">
      <dgm:prSet presAssocID="{D857F725-96ED-4308-83C2-2A7F9FF361C4}" presName="text2" presStyleLbl="fgAcc2" presStyleIdx="0" presStyleCnt="1" custScaleX="118600" custScaleY="135505">
        <dgm:presLayoutVars>
          <dgm:chPref val="3"/>
        </dgm:presLayoutVars>
      </dgm:prSet>
      <dgm:spPr/>
    </dgm:pt>
    <dgm:pt modelId="{2FFDC703-EBFF-40B5-A385-AE7BAB23F3D5}" type="pres">
      <dgm:prSet presAssocID="{D857F725-96ED-4308-83C2-2A7F9FF361C4}" presName="hierChild3" presStyleCnt="0"/>
      <dgm:spPr/>
    </dgm:pt>
    <dgm:pt modelId="{ACE75C41-5A47-44BF-940A-50A3F5A9CB35}" type="pres">
      <dgm:prSet presAssocID="{4F0352E6-D2E3-49C9-AEA2-5EBC17A20E1A}" presName="Name17" presStyleLbl="parChTrans1D3" presStyleIdx="0" presStyleCnt="2"/>
      <dgm:spPr/>
    </dgm:pt>
    <dgm:pt modelId="{1F462593-119E-4383-AD0D-E1725C5DDAC3}" type="pres">
      <dgm:prSet presAssocID="{BF015AC7-BF11-4E8C-BBF8-F253DE8CB32E}" presName="hierRoot3" presStyleCnt="0"/>
      <dgm:spPr/>
    </dgm:pt>
    <dgm:pt modelId="{592551A8-A974-44E8-8CBF-4C293C22681E}" type="pres">
      <dgm:prSet presAssocID="{BF015AC7-BF11-4E8C-BBF8-F253DE8CB32E}" presName="composite3" presStyleCnt="0"/>
      <dgm:spPr/>
    </dgm:pt>
    <dgm:pt modelId="{D0DC8899-88CE-4CB5-882D-673CA18492B4}" type="pres">
      <dgm:prSet presAssocID="{BF015AC7-BF11-4E8C-BBF8-F253DE8CB32E}" presName="background3" presStyleLbl="asst1" presStyleIdx="1" presStyleCnt="7"/>
      <dgm:spPr/>
    </dgm:pt>
    <dgm:pt modelId="{70947DE8-7004-4B3E-B1CE-368C4BE5D926}" type="pres">
      <dgm:prSet presAssocID="{BF015AC7-BF11-4E8C-BBF8-F253DE8CB32E}" presName="text3" presStyleLbl="fgAcc3" presStyleIdx="0" presStyleCnt="2">
        <dgm:presLayoutVars>
          <dgm:chPref val="3"/>
        </dgm:presLayoutVars>
      </dgm:prSet>
      <dgm:spPr/>
    </dgm:pt>
    <dgm:pt modelId="{40DFEBD3-75EF-4D5A-A7FF-4042A0828432}" type="pres">
      <dgm:prSet presAssocID="{BF015AC7-BF11-4E8C-BBF8-F253DE8CB32E}" presName="hierChild4" presStyleCnt="0"/>
      <dgm:spPr/>
    </dgm:pt>
    <dgm:pt modelId="{86050EB9-F58E-4BAB-8FFD-5C4162AC8E06}" type="pres">
      <dgm:prSet presAssocID="{DB25487B-2512-4197-96AA-645A35AD559B}" presName="Name23" presStyleLbl="parChTrans1D4" presStyleIdx="0" presStyleCnt="4"/>
      <dgm:spPr/>
    </dgm:pt>
    <dgm:pt modelId="{268AB4DC-81F1-47D3-BC57-50F6B255BC06}" type="pres">
      <dgm:prSet presAssocID="{C8A0D461-7014-49C1-B86B-968E01E32D45}" presName="hierRoot4" presStyleCnt="0"/>
      <dgm:spPr/>
    </dgm:pt>
    <dgm:pt modelId="{69B02C19-D401-4DB6-A998-CBFA3911F8E1}" type="pres">
      <dgm:prSet presAssocID="{C8A0D461-7014-49C1-B86B-968E01E32D45}" presName="composite4" presStyleCnt="0"/>
      <dgm:spPr/>
    </dgm:pt>
    <dgm:pt modelId="{4F99BF6D-4B36-4663-A6C2-9E147DA9CF88}" type="pres">
      <dgm:prSet presAssocID="{C8A0D461-7014-49C1-B86B-968E01E32D45}" presName="background4" presStyleLbl="asst1" presStyleIdx="2" presStyleCnt="7"/>
      <dgm:spPr/>
    </dgm:pt>
    <dgm:pt modelId="{48D4444B-9565-498D-B319-703B155D2A83}" type="pres">
      <dgm:prSet presAssocID="{C8A0D461-7014-49C1-B86B-968E01E32D45}" presName="text4" presStyleLbl="fgAcc4" presStyleIdx="0" presStyleCnt="4" custScaleX="131435">
        <dgm:presLayoutVars>
          <dgm:chPref val="3"/>
        </dgm:presLayoutVars>
      </dgm:prSet>
      <dgm:spPr/>
    </dgm:pt>
    <dgm:pt modelId="{E802DC25-E315-47E1-AB2F-D92555AC64C3}" type="pres">
      <dgm:prSet presAssocID="{C8A0D461-7014-49C1-B86B-968E01E32D45}" presName="hierChild5" presStyleCnt="0"/>
      <dgm:spPr/>
    </dgm:pt>
    <dgm:pt modelId="{17D39305-80BE-421B-9F55-4F51961CFF41}" type="pres">
      <dgm:prSet presAssocID="{6AB95E65-857A-4C85-B259-3848B708F9A1}" presName="Name23" presStyleLbl="parChTrans1D4" presStyleIdx="1" presStyleCnt="4"/>
      <dgm:spPr/>
    </dgm:pt>
    <dgm:pt modelId="{EAAD7568-AD65-43EE-928C-3F0EB6FC8125}" type="pres">
      <dgm:prSet presAssocID="{8C32971D-22FB-4FE9-9022-47CC7425A8A0}" presName="hierRoot4" presStyleCnt="0"/>
      <dgm:spPr/>
    </dgm:pt>
    <dgm:pt modelId="{676CB4AC-5A1E-4721-9855-FCB266DA8177}" type="pres">
      <dgm:prSet presAssocID="{8C32971D-22FB-4FE9-9022-47CC7425A8A0}" presName="composite4" presStyleCnt="0"/>
      <dgm:spPr/>
    </dgm:pt>
    <dgm:pt modelId="{AA5C5135-8117-4644-BD16-A735F90F307D}" type="pres">
      <dgm:prSet presAssocID="{8C32971D-22FB-4FE9-9022-47CC7425A8A0}" presName="background4" presStyleLbl="asst1" presStyleIdx="3" presStyleCnt="7"/>
      <dgm:spPr/>
    </dgm:pt>
    <dgm:pt modelId="{8C652543-5956-4F9F-B2BB-E1027D1061CC}" type="pres">
      <dgm:prSet presAssocID="{8C32971D-22FB-4FE9-9022-47CC7425A8A0}" presName="text4" presStyleLbl="fgAcc4" presStyleIdx="1" presStyleCnt="4">
        <dgm:presLayoutVars>
          <dgm:chPref val="3"/>
        </dgm:presLayoutVars>
      </dgm:prSet>
      <dgm:spPr/>
    </dgm:pt>
    <dgm:pt modelId="{44B7A4A5-6D68-4A83-9EFF-D2A9E20D23B6}" type="pres">
      <dgm:prSet presAssocID="{8C32971D-22FB-4FE9-9022-47CC7425A8A0}" presName="hierChild5" presStyleCnt="0"/>
      <dgm:spPr/>
    </dgm:pt>
    <dgm:pt modelId="{639B4C4C-98B6-4F63-A6CF-AEB380DFB391}" type="pres">
      <dgm:prSet presAssocID="{B4727460-F608-4B42-81EC-D777136EAD61}" presName="Name17" presStyleLbl="parChTrans1D3" presStyleIdx="1" presStyleCnt="2"/>
      <dgm:spPr/>
    </dgm:pt>
    <dgm:pt modelId="{85C7208C-7A2A-47BA-B768-C8AF52C7A205}" type="pres">
      <dgm:prSet presAssocID="{23609C6F-6086-4E88-B5D1-EEBB2883F4B8}" presName="hierRoot3" presStyleCnt="0"/>
      <dgm:spPr/>
    </dgm:pt>
    <dgm:pt modelId="{58660248-4301-455E-B966-1B213352A698}" type="pres">
      <dgm:prSet presAssocID="{23609C6F-6086-4E88-B5D1-EEBB2883F4B8}" presName="composite3" presStyleCnt="0"/>
      <dgm:spPr/>
    </dgm:pt>
    <dgm:pt modelId="{4332D6D8-A350-4AFE-9C9E-02E4B1141C7C}" type="pres">
      <dgm:prSet presAssocID="{23609C6F-6086-4E88-B5D1-EEBB2883F4B8}" presName="background3" presStyleLbl="asst1" presStyleIdx="4" presStyleCnt="7"/>
      <dgm:spPr/>
    </dgm:pt>
    <dgm:pt modelId="{BAD9B792-2ACB-462B-BF9D-1CF93A3A0287}" type="pres">
      <dgm:prSet presAssocID="{23609C6F-6086-4E88-B5D1-EEBB2883F4B8}" presName="text3" presStyleLbl="fgAcc3" presStyleIdx="1" presStyleCnt="2">
        <dgm:presLayoutVars>
          <dgm:chPref val="3"/>
        </dgm:presLayoutVars>
      </dgm:prSet>
      <dgm:spPr/>
    </dgm:pt>
    <dgm:pt modelId="{0BD59239-7949-4965-9077-B854F49AF954}" type="pres">
      <dgm:prSet presAssocID="{23609C6F-6086-4E88-B5D1-EEBB2883F4B8}" presName="hierChild4" presStyleCnt="0"/>
      <dgm:spPr/>
    </dgm:pt>
    <dgm:pt modelId="{36CDE1EB-4E72-49C3-B939-BFD3234A8367}" type="pres">
      <dgm:prSet presAssocID="{78FD82E9-A6A5-4046-8BDB-87D76007BFCD}" presName="Name23" presStyleLbl="parChTrans1D4" presStyleIdx="2" presStyleCnt="4"/>
      <dgm:spPr/>
    </dgm:pt>
    <dgm:pt modelId="{EBE893DE-494F-4F10-9775-35255727F1EB}" type="pres">
      <dgm:prSet presAssocID="{D071A7DA-5773-4307-AFAE-29CECE21FFD1}" presName="hierRoot4" presStyleCnt="0"/>
      <dgm:spPr/>
    </dgm:pt>
    <dgm:pt modelId="{9D346E80-EE2B-465A-935F-7712A690F853}" type="pres">
      <dgm:prSet presAssocID="{D071A7DA-5773-4307-AFAE-29CECE21FFD1}" presName="composite4" presStyleCnt="0"/>
      <dgm:spPr/>
    </dgm:pt>
    <dgm:pt modelId="{692ECA61-DF24-4DE5-BB13-F51BAF4A72D8}" type="pres">
      <dgm:prSet presAssocID="{D071A7DA-5773-4307-AFAE-29CECE21FFD1}" presName="background4" presStyleLbl="asst1" presStyleIdx="5" presStyleCnt="7"/>
      <dgm:spPr/>
    </dgm:pt>
    <dgm:pt modelId="{065591F4-B8E3-4EBA-95AB-341BAB299CB1}" type="pres">
      <dgm:prSet presAssocID="{D071A7DA-5773-4307-AFAE-29CECE21FFD1}" presName="text4" presStyleLbl="fgAcc4" presStyleIdx="2" presStyleCnt="4">
        <dgm:presLayoutVars>
          <dgm:chPref val="3"/>
        </dgm:presLayoutVars>
      </dgm:prSet>
      <dgm:spPr/>
    </dgm:pt>
    <dgm:pt modelId="{716AF71B-16D4-4D44-9621-AB3E705CC23C}" type="pres">
      <dgm:prSet presAssocID="{D071A7DA-5773-4307-AFAE-29CECE21FFD1}" presName="hierChild5" presStyleCnt="0"/>
      <dgm:spPr/>
    </dgm:pt>
    <dgm:pt modelId="{C67A0029-0B54-431F-A2E3-D901A7621F00}" type="pres">
      <dgm:prSet presAssocID="{FB313747-4225-4086-B327-E2E7E6416925}" presName="Name23" presStyleLbl="parChTrans1D4" presStyleIdx="3" presStyleCnt="4"/>
      <dgm:spPr/>
    </dgm:pt>
    <dgm:pt modelId="{EF4B3384-CDA7-4BDB-9D87-E905BCED43B4}" type="pres">
      <dgm:prSet presAssocID="{42C61C70-B05B-4FE1-B669-20404EC0CC8D}" presName="hierRoot4" presStyleCnt="0"/>
      <dgm:spPr/>
    </dgm:pt>
    <dgm:pt modelId="{D339EE35-EC7B-4311-8BD1-742B5BF0978E}" type="pres">
      <dgm:prSet presAssocID="{42C61C70-B05B-4FE1-B669-20404EC0CC8D}" presName="composite4" presStyleCnt="0"/>
      <dgm:spPr/>
    </dgm:pt>
    <dgm:pt modelId="{D85CFA82-9B80-4D79-8511-14E86D71939D}" type="pres">
      <dgm:prSet presAssocID="{42C61C70-B05B-4FE1-B669-20404EC0CC8D}" presName="background4" presStyleLbl="asst1" presStyleIdx="6" presStyleCnt="7"/>
      <dgm:spPr/>
    </dgm:pt>
    <dgm:pt modelId="{5ABDC018-9726-4D96-866D-9694D32015C0}" type="pres">
      <dgm:prSet presAssocID="{42C61C70-B05B-4FE1-B669-20404EC0CC8D}" presName="text4" presStyleLbl="fgAcc4" presStyleIdx="3" presStyleCnt="4">
        <dgm:presLayoutVars>
          <dgm:chPref val="3"/>
        </dgm:presLayoutVars>
      </dgm:prSet>
      <dgm:spPr/>
    </dgm:pt>
    <dgm:pt modelId="{DD48109E-9509-4863-9CDC-CA6C735E74B3}" type="pres">
      <dgm:prSet presAssocID="{42C61C70-B05B-4FE1-B669-20404EC0CC8D}" presName="hierChild5" presStyleCnt="0"/>
      <dgm:spPr/>
    </dgm:pt>
  </dgm:ptLst>
  <dgm:cxnLst>
    <dgm:cxn modelId="{0123D603-CC40-4922-BFF3-E9369BB32A61}" type="presOf" srcId="{C8A0D461-7014-49C1-B86B-968E01E32D45}" destId="{48D4444B-9565-498D-B319-703B155D2A83}" srcOrd="0" destOrd="0" presId="urn:microsoft.com/office/officeart/2005/8/layout/hierarchy1"/>
    <dgm:cxn modelId="{B24E3F0A-FD5C-4A19-984D-C482FAD03874}" type="presOf" srcId="{23609C6F-6086-4E88-B5D1-EEBB2883F4B8}" destId="{BAD9B792-2ACB-462B-BF9D-1CF93A3A0287}" srcOrd="0" destOrd="0" presId="urn:microsoft.com/office/officeart/2005/8/layout/hierarchy1"/>
    <dgm:cxn modelId="{E75B560D-2857-4DD7-B514-93E9978EBA91}" type="presOf" srcId="{BF015AC7-BF11-4E8C-BBF8-F253DE8CB32E}" destId="{70947DE8-7004-4B3E-B1CE-368C4BE5D926}" srcOrd="0" destOrd="0" presId="urn:microsoft.com/office/officeart/2005/8/layout/hierarchy1"/>
    <dgm:cxn modelId="{B951BB10-C112-4242-AC5F-FBA171476FE1}" type="presOf" srcId="{B4727460-F608-4B42-81EC-D777136EAD61}" destId="{639B4C4C-98B6-4F63-A6CF-AEB380DFB391}" srcOrd="0" destOrd="0" presId="urn:microsoft.com/office/officeart/2005/8/layout/hierarchy1"/>
    <dgm:cxn modelId="{C54FAC11-8DDA-4CCA-BB4D-6CAE3EBBA35B}" type="presOf" srcId="{8C32971D-22FB-4FE9-9022-47CC7425A8A0}" destId="{8C652543-5956-4F9F-B2BB-E1027D1061CC}" srcOrd="0" destOrd="0" presId="urn:microsoft.com/office/officeart/2005/8/layout/hierarchy1"/>
    <dgm:cxn modelId="{39C4CD24-8799-44D8-A89B-C1970EFE0557}" type="presOf" srcId="{E2FFBA48-53E8-48A1-AD4F-1613BE610CF9}" destId="{D90942EA-C462-4826-A482-5F903F2C4553}" srcOrd="0" destOrd="0" presId="urn:microsoft.com/office/officeart/2005/8/layout/hierarchy1"/>
    <dgm:cxn modelId="{36A45A35-F334-4A9D-BBE1-9FA50ADF5DF0}" type="presOf" srcId="{D071A7DA-5773-4307-AFAE-29CECE21FFD1}" destId="{065591F4-B8E3-4EBA-95AB-341BAB299CB1}" srcOrd="0" destOrd="0" presId="urn:microsoft.com/office/officeart/2005/8/layout/hierarchy1"/>
    <dgm:cxn modelId="{22034237-4822-4F4A-B879-6D547FC1E606}" srcId="{D857F725-96ED-4308-83C2-2A7F9FF361C4}" destId="{23609C6F-6086-4E88-B5D1-EEBB2883F4B8}" srcOrd="1" destOrd="0" parTransId="{B4727460-F608-4B42-81EC-D777136EAD61}" sibTransId="{5C25B189-7A80-4C3E-97F1-C9AFD4B81CD5}"/>
    <dgm:cxn modelId="{40F2D13B-2086-4C5D-B0DE-6B89C2E26AFC}" srcId="{BF015AC7-BF11-4E8C-BBF8-F253DE8CB32E}" destId="{C8A0D461-7014-49C1-B86B-968E01E32D45}" srcOrd="0" destOrd="0" parTransId="{DB25487B-2512-4197-96AA-645A35AD559B}" sibTransId="{834F234A-B979-47F7-8F23-25A21DF8C704}"/>
    <dgm:cxn modelId="{AD4FDD5C-3C54-428D-87B9-353B26DEE7FC}" type="presOf" srcId="{6AB95E65-857A-4C85-B259-3848B708F9A1}" destId="{17D39305-80BE-421B-9F55-4F51961CFF41}" srcOrd="0" destOrd="0" presId="urn:microsoft.com/office/officeart/2005/8/layout/hierarchy1"/>
    <dgm:cxn modelId="{42883946-C760-4304-8CA4-060308AB95D1}" type="presOf" srcId="{42C61C70-B05B-4FE1-B669-20404EC0CC8D}" destId="{5ABDC018-9726-4D96-866D-9694D32015C0}" srcOrd="0" destOrd="0" presId="urn:microsoft.com/office/officeart/2005/8/layout/hierarchy1"/>
    <dgm:cxn modelId="{81E1F96E-9B57-4653-90CA-4400CFD699B7}" srcId="{E2FFBA48-53E8-48A1-AD4F-1613BE610CF9}" destId="{D857F725-96ED-4308-83C2-2A7F9FF361C4}" srcOrd="0" destOrd="0" parTransId="{4AC55C09-97B5-4854-A215-502CD6BA0BE3}" sibTransId="{E2BFA679-E25C-4EE0-8BEE-8404D471ED9C}"/>
    <dgm:cxn modelId="{843AD576-6816-49D1-80BA-362D13304B26}" type="presOf" srcId="{4AC55C09-97B5-4854-A215-502CD6BA0BE3}" destId="{C4ED3090-B91B-4388-848E-A5B6C9E87D54}" srcOrd="0" destOrd="0" presId="urn:microsoft.com/office/officeart/2005/8/layout/hierarchy1"/>
    <dgm:cxn modelId="{FB19187C-725B-4ABF-9B1F-C5F44B97C24A}" srcId="{D857F725-96ED-4308-83C2-2A7F9FF361C4}" destId="{BF015AC7-BF11-4E8C-BBF8-F253DE8CB32E}" srcOrd="0" destOrd="0" parTransId="{4F0352E6-D2E3-49C9-AEA2-5EBC17A20E1A}" sibTransId="{6A182ECB-55D3-4759-9806-C1BFF5AEF850}"/>
    <dgm:cxn modelId="{A9210F7D-A069-4614-B5C6-00A19711DB65}" srcId="{FF22D89D-159D-4908-B91E-A27A7F4FEA02}" destId="{E2FFBA48-53E8-48A1-AD4F-1613BE610CF9}" srcOrd="0" destOrd="0" parTransId="{976E5706-B705-4FC6-86F6-3473957680E0}" sibTransId="{9C5DD1A2-A5CC-480E-A3EF-1DB0C4847AE5}"/>
    <dgm:cxn modelId="{734B3A8D-0EC8-44B2-B52A-FD3430CE70A3}" srcId="{BF015AC7-BF11-4E8C-BBF8-F253DE8CB32E}" destId="{8C32971D-22FB-4FE9-9022-47CC7425A8A0}" srcOrd="1" destOrd="0" parTransId="{6AB95E65-857A-4C85-B259-3848B708F9A1}" sibTransId="{BEC8326D-FF41-44F7-9BE5-56F9FBF7E96A}"/>
    <dgm:cxn modelId="{1D33618F-C1E2-4B2E-A341-ACEB0A29A0AD}" type="presOf" srcId="{4F0352E6-D2E3-49C9-AEA2-5EBC17A20E1A}" destId="{ACE75C41-5A47-44BF-940A-50A3F5A9CB35}" srcOrd="0" destOrd="0" presId="urn:microsoft.com/office/officeart/2005/8/layout/hierarchy1"/>
    <dgm:cxn modelId="{D775039E-87ED-4594-AC53-2F147B12060C}" type="presOf" srcId="{FB313747-4225-4086-B327-E2E7E6416925}" destId="{C67A0029-0B54-431F-A2E3-D901A7621F00}" srcOrd="0" destOrd="0" presId="urn:microsoft.com/office/officeart/2005/8/layout/hierarchy1"/>
    <dgm:cxn modelId="{4528CAA8-E5F7-4068-8315-D1162BC6696D}" type="presOf" srcId="{DB25487B-2512-4197-96AA-645A35AD559B}" destId="{86050EB9-F58E-4BAB-8FFD-5C4162AC8E06}" srcOrd="0" destOrd="0" presId="urn:microsoft.com/office/officeart/2005/8/layout/hierarchy1"/>
    <dgm:cxn modelId="{42CB73AC-182D-46C1-92FD-32C2656B73E7}" type="presOf" srcId="{78FD82E9-A6A5-4046-8BDB-87D76007BFCD}" destId="{36CDE1EB-4E72-49C3-B939-BFD3234A8367}" srcOrd="0" destOrd="0" presId="urn:microsoft.com/office/officeart/2005/8/layout/hierarchy1"/>
    <dgm:cxn modelId="{19EFAFB2-4AB2-4BE0-956D-D945EACE3E74}" type="presOf" srcId="{D857F725-96ED-4308-83C2-2A7F9FF361C4}" destId="{4611EEAA-03AC-4A0D-AA17-8901628310E9}" srcOrd="0" destOrd="0" presId="urn:microsoft.com/office/officeart/2005/8/layout/hierarchy1"/>
    <dgm:cxn modelId="{5E4571C0-26AF-450B-BCA6-9FED25D3BEBA}" srcId="{23609C6F-6086-4E88-B5D1-EEBB2883F4B8}" destId="{D071A7DA-5773-4307-AFAE-29CECE21FFD1}" srcOrd="0" destOrd="0" parTransId="{78FD82E9-A6A5-4046-8BDB-87D76007BFCD}" sibTransId="{738A20CD-F392-4A3B-B3A1-F224AB0F6F1A}"/>
    <dgm:cxn modelId="{0DA466DD-400F-4984-8BCB-50C7D25EB0A7}" type="presOf" srcId="{FF22D89D-159D-4908-B91E-A27A7F4FEA02}" destId="{3E35F15E-80E7-4BAD-A669-2151F782FAAA}" srcOrd="0" destOrd="0" presId="urn:microsoft.com/office/officeart/2005/8/layout/hierarchy1"/>
    <dgm:cxn modelId="{158E7DDD-634E-47AC-AFE7-A359BE0B7B9F}" srcId="{23609C6F-6086-4E88-B5D1-EEBB2883F4B8}" destId="{42C61C70-B05B-4FE1-B669-20404EC0CC8D}" srcOrd="1" destOrd="0" parTransId="{FB313747-4225-4086-B327-E2E7E6416925}" sibTransId="{FAAFE7D9-292F-40D2-895F-CA9B93CF7677}"/>
    <dgm:cxn modelId="{6F6BCF51-584D-43E0-A908-60DE4A8B16FD}" type="presParOf" srcId="{3E35F15E-80E7-4BAD-A669-2151F782FAAA}" destId="{AA2D00D6-A55B-4C82-B2AB-A7C6C33BB66E}" srcOrd="0" destOrd="0" presId="urn:microsoft.com/office/officeart/2005/8/layout/hierarchy1"/>
    <dgm:cxn modelId="{8D6C9171-FAFF-4AE6-9B52-1AB8383C885E}" type="presParOf" srcId="{AA2D00D6-A55B-4C82-B2AB-A7C6C33BB66E}" destId="{FF35B0BE-F48F-4C4B-B430-CED0CE6F64CA}" srcOrd="0" destOrd="0" presId="urn:microsoft.com/office/officeart/2005/8/layout/hierarchy1"/>
    <dgm:cxn modelId="{35E04004-424D-4314-BD9D-31362E43DE36}" type="presParOf" srcId="{FF35B0BE-F48F-4C4B-B430-CED0CE6F64CA}" destId="{1591912A-2A50-4A6D-BAA5-6EAE32CA3A49}" srcOrd="0" destOrd="0" presId="urn:microsoft.com/office/officeart/2005/8/layout/hierarchy1"/>
    <dgm:cxn modelId="{153A3995-5284-45EA-85E7-DCE50F585BF4}" type="presParOf" srcId="{FF35B0BE-F48F-4C4B-B430-CED0CE6F64CA}" destId="{D90942EA-C462-4826-A482-5F903F2C4553}" srcOrd="1" destOrd="0" presId="urn:microsoft.com/office/officeart/2005/8/layout/hierarchy1"/>
    <dgm:cxn modelId="{75076EDB-9E0B-4595-BCDA-14EA6E0AE6CA}" type="presParOf" srcId="{AA2D00D6-A55B-4C82-B2AB-A7C6C33BB66E}" destId="{AABC12B0-2CE6-4D93-8052-DACFE78E016D}" srcOrd="1" destOrd="0" presId="urn:microsoft.com/office/officeart/2005/8/layout/hierarchy1"/>
    <dgm:cxn modelId="{5B07DB5E-CB7A-4A09-8BBD-2FF9D75FFCB4}" type="presParOf" srcId="{AABC12B0-2CE6-4D93-8052-DACFE78E016D}" destId="{C4ED3090-B91B-4388-848E-A5B6C9E87D54}" srcOrd="0" destOrd="0" presId="urn:microsoft.com/office/officeart/2005/8/layout/hierarchy1"/>
    <dgm:cxn modelId="{D21DDA7E-AE45-4832-8FB3-4EACD2A8B50C}" type="presParOf" srcId="{AABC12B0-2CE6-4D93-8052-DACFE78E016D}" destId="{5E9A5D4A-2F15-4526-BD97-7F68AA7CAB65}" srcOrd="1" destOrd="0" presId="urn:microsoft.com/office/officeart/2005/8/layout/hierarchy1"/>
    <dgm:cxn modelId="{D4986DFB-2BD1-457F-AE61-81EFA3E646D7}" type="presParOf" srcId="{5E9A5D4A-2F15-4526-BD97-7F68AA7CAB65}" destId="{98BE9FAA-EBCA-40F6-AF92-DAD79B2AB170}" srcOrd="0" destOrd="0" presId="urn:microsoft.com/office/officeart/2005/8/layout/hierarchy1"/>
    <dgm:cxn modelId="{67E27305-D064-4968-8627-2F57FA283515}" type="presParOf" srcId="{98BE9FAA-EBCA-40F6-AF92-DAD79B2AB170}" destId="{F1B01A56-C973-4A44-97D5-C9DAAE1B2FF9}" srcOrd="0" destOrd="0" presId="urn:microsoft.com/office/officeart/2005/8/layout/hierarchy1"/>
    <dgm:cxn modelId="{43D3FF55-A369-462F-BB12-F41512E473F9}" type="presParOf" srcId="{98BE9FAA-EBCA-40F6-AF92-DAD79B2AB170}" destId="{4611EEAA-03AC-4A0D-AA17-8901628310E9}" srcOrd="1" destOrd="0" presId="urn:microsoft.com/office/officeart/2005/8/layout/hierarchy1"/>
    <dgm:cxn modelId="{368C1C70-AAD9-4FE0-8353-4D74FC9667D7}" type="presParOf" srcId="{5E9A5D4A-2F15-4526-BD97-7F68AA7CAB65}" destId="{2FFDC703-EBFF-40B5-A385-AE7BAB23F3D5}" srcOrd="1" destOrd="0" presId="urn:microsoft.com/office/officeart/2005/8/layout/hierarchy1"/>
    <dgm:cxn modelId="{9D0BFD4A-9F8C-4D05-AFDE-F98DC34B5A45}" type="presParOf" srcId="{2FFDC703-EBFF-40B5-A385-AE7BAB23F3D5}" destId="{ACE75C41-5A47-44BF-940A-50A3F5A9CB35}" srcOrd="0" destOrd="0" presId="urn:microsoft.com/office/officeart/2005/8/layout/hierarchy1"/>
    <dgm:cxn modelId="{975FD842-F1B4-4C64-81DA-0F4CC50692E3}" type="presParOf" srcId="{2FFDC703-EBFF-40B5-A385-AE7BAB23F3D5}" destId="{1F462593-119E-4383-AD0D-E1725C5DDAC3}" srcOrd="1" destOrd="0" presId="urn:microsoft.com/office/officeart/2005/8/layout/hierarchy1"/>
    <dgm:cxn modelId="{689B4C41-8693-4278-BC86-8DCEE62EDEDC}" type="presParOf" srcId="{1F462593-119E-4383-AD0D-E1725C5DDAC3}" destId="{592551A8-A974-44E8-8CBF-4C293C22681E}" srcOrd="0" destOrd="0" presId="urn:microsoft.com/office/officeart/2005/8/layout/hierarchy1"/>
    <dgm:cxn modelId="{57107612-93E3-40F8-8369-BB4F71F21038}" type="presParOf" srcId="{592551A8-A974-44E8-8CBF-4C293C22681E}" destId="{D0DC8899-88CE-4CB5-882D-673CA18492B4}" srcOrd="0" destOrd="0" presId="urn:microsoft.com/office/officeart/2005/8/layout/hierarchy1"/>
    <dgm:cxn modelId="{CFFAEE0D-A5F3-4ACF-B71A-B87086C41B70}" type="presParOf" srcId="{592551A8-A974-44E8-8CBF-4C293C22681E}" destId="{70947DE8-7004-4B3E-B1CE-368C4BE5D926}" srcOrd="1" destOrd="0" presId="urn:microsoft.com/office/officeart/2005/8/layout/hierarchy1"/>
    <dgm:cxn modelId="{FFA68D06-EFF6-45A7-9738-99C458762129}" type="presParOf" srcId="{1F462593-119E-4383-AD0D-E1725C5DDAC3}" destId="{40DFEBD3-75EF-4D5A-A7FF-4042A0828432}" srcOrd="1" destOrd="0" presId="urn:microsoft.com/office/officeart/2005/8/layout/hierarchy1"/>
    <dgm:cxn modelId="{8F6FA558-E912-498B-B59F-67888038788C}" type="presParOf" srcId="{40DFEBD3-75EF-4D5A-A7FF-4042A0828432}" destId="{86050EB9-F58E-4BAB-8FFD-5C4162AC8E06}" srcOrd="0" destOrd="0" presId="urn:microsoft.com/office/officeart/2005/8/layout/hierarchy1"/>
    <dgm:cxn modelId="{E482C36A-81AF-4DF1-956C-C87F9122A9F6}" type="presParOf" srcId="{40DFEBD3-75EF-4D5A-A7FF-4042A0828432}" destId="{268AB4DC-81F1-47D3-BC57-50F6B255BC06}" srcOrd="1" destOrd="0" presId="urn:microsoft.com/office/officeart/2005/8/layout/hierarchy1"/>
    <dgm:cxn modelId="{27C47391-CD75-48BD-9961-7F7A12A171BB}" type="presParOf" srcId="{268AB4DC-81F1-47D3-BC57-50F6B255BC06}" destId="{69B02C19-D401-4DB6-A998-CBFA3911F8E1}" srcOrd="0" destOrd="0" presId="urn:microsoft.com/office/officeart/2005/8/layout/hierarchy1"/>
    <dgm:cxn modelId="{07A51486-BB3E-4D9C-82C6-4786E8CAF2A9}" type="presParOf" srcId="{69B02C19-D401-4DB6-A998-CBFA3911F8E1}" destId="{4F99BF6D-4B36-4663-A6C2-9E147DA9CF88}" srcOrd="0" destOrd="0" presId="urn:microsoft.com/office/officeart/2005/8/layout/hierarchy1"/>
    <dgm:cxn modelId="{44C2D1E1-59C0-4959-8AC1-777CB1AD8DE3}" type="presParOf" srcId="{69B02C19-D401-4DB6-A998-CBFA3911F8E1}" destId="{48D4444B-9565-498D-B319-703B155D2A83}" srcOrd="1" destOrd="0" presId="urn:microsoft.com/office/officeart/2005/8/layout/hierarchy1"/>
    <dgm:cxn modelId="{4BE5FE18-CCCD-4DFD-B726-104AFB18A685}" type="presParOf" srcId="{268AB4DC-81F1-47D3-BC57-50F6B255BC06}" destId="{E802DC25-E315-47E1-AB2F-D92555AC64C3}" srcOrd="1" destOrd="0" presId="urn:microsoft.com/office/officeart/2005/8/layout/hierarchy1"/>
    <dgm:cxn modelId="{1F2269EB-43F3-4B10-A172-374B078FCB53}" type="presParOf" srcId="{40DFEBD3-75EF-4D5A-A7FF-4042A0828432}" destId="{17D39305-80BE-421B-9F55-4F51961CFF41}" srcOrd="2" destOrd="0" presId="urn:microsoft.com/office/officeart/2005/8/layout/hierarchy1"/>
    <dgm:cxn modelId="{A9F16ED8-C53F-4E14-98F2-24535E978878}" type="presParOf" srcId="{40DFEBD3-75EF-4D5A-A7FF-4042A0828432}" destId="{EAAD7568-AD65-43EE-928C-3F0EB6FC8125}" srcOrd="3" destOrd="0" presId="urn:microsoft.com/office/officeart/2005/8/layout/hierarchy1"/>
    <dgm:cxn modelId="{B02758AB-C8A6-4872-B2BB-A93321453BB3}" type="presParOf" srcId="{EAAD7568-AD65-43EE-928C-3F0EB6FC8125}" destId="{676CB4AC-5A1E-4721-9855-FCB266DA8177}" srcOrd="0" destOrd="0" presId="urn:microsoft.com/office/officeart/2005/8/layout/hierarchy1"/>
    <dgm:cxn modelId="{FB7BE3DB-B520-4DF1-B619-61101A07FEC0}" type="presParOf" srcId="{676CB4AC-5A1E-4721-9855-FCB266DA8177}" destId="{AA5C5135-8117-4644-BD16-A735F90F307D}" srcOrd="0" destOrd="0" presId="urn:microsoft.com/office/officeart/2005/8/layout/hierarchy1"/>
    <dgm:cxn modelId="{8ECAB55E-D78E-484E-A7C8-BE356670AFDA}" type="presParOf" srcId="{676CB4AC-5A1E-4721-9855-FCB266DA8177}" destId="{8C652543-5956-4F9F-B2BB-E1027D1061CC}" srcOrd="1" destOrd="0" presId="urn:microsoft.com/office/officeart/2005/8/layout/hierarchy1"/>
    <dgm:cxn modelId="{577B8D70-58B1-40D8-BB66-8D196028C015}" type="presParOf" srcId="{EAAD7568-AD65-43EE-928C-3F0EB6FC8125}" destId="{44B7A4A5-6D68-4A83-9EFF-D2A9E20D23B6}" srcOrd="1" destOrd="0" presId="urn:microsoft.com/office/officeart/2005/8/layout/hierarchy1"/>
    <dgm:cxn modelId="{2CAAA0EE-6EF2-457E-8308-15C91B8C942E}" type="presParOf" srcId="{2FFDC703-EBFF-40B5-A385-AE7BAB23F3D5}" destId="{639B4C4C-98B6-4F63-A6CF-AEB380DFB391}" srcOrd="2" destOrd="0" presId="urn:microsoft.com/office/officeart/2005/8/layout/hierarchy1"/>
    <dgm:cxn modelId="{08BA1417-43DA-44B2-A04B-27E56F004111}" type="presParOf" srcId="{2FFDC703-EBFF-40B5-A385-AE7BAB23F3D5}" destId="{85C7208C-7A2A-47BA-B768-C8AF52C7A205}" srcOrd="3" destOrd="0" presId="urn:microsoft.com/office/officeart/2005/8/layout/hierarchy1"/>
    <dgm:cxn modelId="{C29C0E91-0FDE-4866-AB36-03DDB54FA09E}" type="presParOf" srcId="{85C7208C-7A2A-47BA-B768-C8AF52C7A205}" destId="{58660248-4301-455E-B966-1B213352A698}" srcOrd="0" destOrd="0" presId="urn:microsoft.com/office/officeart/2005/8/layout/hierarchy1"/>
    <dgm:cxn modelId="{D69AA3FA-C678-4BC3-8397-46A96B2187D8}" type="presParOf" srcId="{58660248-4301-455E-B966-1B213352A698}" destId="{4332D6D8-A350-4AFE-9C9E-02E4B1141C7C}" srcOrd="0" destOrd="0" presId="urn:microsoft.com/office/officeart/2005/8/layout/hierarchy1"/>
    <dgm:cxn modelId="{4DF2A8BB-D8A9-4584-88E5-31C0A322A980}" type="presParOf" srcId="{58660248-4301-455E-B966-1B213352A698}" destId="{BAD9B792-2ACB-462B-BF9D-1CF93A3A0287}" srcOrd="1" destOrd="0" presId="urn:microsoft.com/office/officeart/2005/8/layout/hierarchy1"/>
    <dgm:cxn modelId="{8EF3039A-14F3-400B-A8E0-C2BA615A6CB2}" type="presParOf" srcId="{85C7208C-7A2A-47BA-B768-C8AF52C7A205}" destId="{0BD59239-7949-4965-9077-B854F49AF954}" srcOrd="1" destOrd="0" presId="urn:microsoft.com/office/officeart/2005/8/layout/hierarchy1"/>
    <dgm:cxn modelId="{18B19E6D-7954-4E9C-B187-FA4795F60204}" type="presParOf" srcId="{0BD59239-7949-4965-9077-B854F49AF954}" destId="{36CDE1EB-4E72-49C3-B939-BFD3234A8367}" srcOrd="0" destOrd="0" presId="urn:microsoft.com/office/officeart/2005/8/layout/hierarchy1"/>
    <dgm:cxn modelId="{D5E0D078-AB1F-4443-98F6-E76BD771334A}" type="presParOf" srcId="{0BD59239-7949-4965-9077-B854F49AF954}" destId="{EBE893DE-494F-4F10-9775-35255727F1EB}" srcOrd="1" destOrd="0" presId="urn:microsoft.com/office/officeart/2005/8/layout/hierarchy1"/>
    <dgm:cxn modelId="{2CDAFE0D-7993-4773-8CC0-0B7179E118E3}" type="presParOf" srcId="{EBE893DE-494F-4F10-9775-35255727F1EB}" destId="{9D346E80-EE2B-465A-935F-7712A690F853}" srcOrd="0" destOrd="0" presId="urn:microsoft.com/office/officeart/2005/8/layout/hierarchy1"/>
    <dgm:cxn modelId="{8695BC05-D89E-4DFD-BDD5-C04149246071}" type="presParOf" srcId="{9D346E80-EE2B-465A-935F-7712A690F853}" destId="{692ECA61-DF24-4DE5-BB13-F51BAF4A72D8}" srcOrd="0" destOrd="0" presId="urn:microsoft.com/office/officeart/2005/8/layout/hierarchy1"/>
    <dgm:cxn modelId="{6B1CE5E3-2DFE-41AD-B338-DBD7C788D7C5}" type="presParOf" srcId="{9D346E80-EE2B-465A-935F-7712A690F853}" destId="{065591F4-B8E3-4EBA-95AB-341BAB299CB1}" srcOrd="1" destOrd="0" presId="urn:microsoft.com/office/officeart/2005/8/layout/hierarchy1"/>
    <dgm:cxn modelId="{37477874-D917-45A4-B1BE-6B380960BC15}" type="presParOf" srcId="{EBE893DE-494F-4F10-9775-35255727F1EB}" destId="{716AF71B-16D4-4D44-9621-AB3E705CC23C}" srcOrd="1" destOrd="0" presId="urn:microsoft.com/office/officeart/2005/8/layout/hierarchy1"/>
    <dgm:cxn modelId="{EBBDFC8B-EB3F-401F-AC1A-91E8FCDB70FA}" type="presParOf" srcId="{0BD59239-7949-4965-9077-B854F49AF954}" destId="{C67A0029-0B54-431F-A2E3-D901A7621F00}" srcOrd="2" destOrd="0" presId="urn:microsoft.com/office/officeart/2005/8/layout/hierarchy1"/>
    <dgm:cxn modelId="{D9B93779-E284-42F2-AD44-BBF34DFF5DFF}" type="presParOf" srcId="{0BD59239-7949-4965-9077-B854F49AF954}" destId="{EF4B3384-CDA7-4BDB-9D87-E905BCED43B4}" srcOrd="3" destOrd="0" presId="urn:microsoft.com/office/officeart/2005/8/layout/hierarchy1"/>
    <dgm:cxn modelId="{B2E96951-78A1-4B3F-BB2B-F554BF17907B}" type="presParOf" srcId="{EF4B3384-CDA7-4BDB-9D87-E905BCED43B4}" destId="{D339EE35-EC7B-4311-8BD1-742B5BF0978E}" srcOrd="0" destOrd="0" presId="urn:microsoft.com/office/officeart/2005/8/layout/hierarchy1"/>
    <dgm:cxn modelId="{6EEDACF7-4972-4481-B52C-E04C4D05AA5E}" type="presParOf" srcId="{D339EE35-EC7B-4311-8BD1-742B5BF0978E}" destId="{D85CFA82-9B80-4D79-8511-14E86D71939D}" srcOrd="0" destOrd="0" presId="urn:microsoft.com/office/officeart/2005/8/layout/hierarchy1"/>
    <dgm:cxn modelId="{A8D65840-9ECD-4CC3-8F4D-E8F3D753C959}" type="presParOf" srcId="{D339EE35-EC7B-4311-8BD1-742B5BF0978E}" destId="{5ABDC018-9726-4D96-866D-9694D32015C0}" srcOrd="1" destOrd="0" presId="urn:microsoft.com/office/officeart/2005/8/layout/hierarchy1"/>
    <dgm:cxn modelId="{16C54249-1162-484F-AD5B-E34D1682FEFE}" type="presParOf" srcId="{EF4B3384-CDA7-4BDB-9D87-E905BCED43B4}" destId="{DD48109E-9509-4863-9CDC-CA6C735E74B3}"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64520" cy="4913041"/>
        <a:chOff x="0" y="0"/>
        <a:chExt cx="10764520" cy="4913041"/>
      </a:xfrm>
    </dsp:grpSpPr>
    <dsp:sp modelId="{9C94611E-7FA0-4158-B51B-2C5BFBDD693D}">
      <dsp:nvSpPr>
        <dsp:cNvPr id="3" name="直接连接符 2"/>
        <dsp:cNvSpPr/>
      </dsp:nvSpPr>
      <dsp:spPr bwMode="white">
        <a:xfrm>
          <a:off x="0" y="0"/>
          <a:ext cx="10764520" cy="0"/>
        </a:xfrm>
        <a:prstGeom prst="line">
          <a:avLst/>
        </a:prstGeom>
      </dsp:spPr>
      <dsp:style>
        <a:lnRef idx="2">
          <a:schemeClr val="accent6">
            <a:shade val="80000"/>
          </a:schemeClr>
        </a:lnRef>
        <a:fillRef idx="1">
          <a:schemeClr val="lt1"/>
        </a:fillRef>
        <a:effectRef idx="0">
          <a:scrgbClr r="0" g="0" b="0"/>
        </a:effectRef>
        <a:fontRef idx="minor">
          <a:schemeClr val="lt1"/>
        </a:fontRef>
      </dsp:style>
      <dsp:txXfrm>
        <a:off x="0" y="0"/>
        <a:ext cx="10764520" cy="0"/>
      </dsp:txXfrm>
    </dsp:sp>
    <dsp:sp modelId="{AA849D0D-A862-48D0-8DAF-6B88F392142A}">
      <dsp:nvSpPr>
        <dsp:cNvPr id="4" name="矩形 3"/>
        <dsp:cNvSpPr/>
      </dsp:nvSpPr>
      <dsp:spPr bwMode="white">
        <a:xfrm>
          <a:off x="0" y="0"/>
          <a:ext cx="10764520" cy="122826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9060" tIns="99060" rIns="99060" bIns="990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IN" sz="2600" dirty="0">
              <a:solidFill>
                <a:schemeClr val="tx1"/>
              </a:solidFill>
            </a:rPr>
            <a:t>Established in 2010, registered as a 501(c)(3) non profit corporation in Washington D.C. as Global Smart Grid Federation (GSGF); changed the name to Global Smart Energy Federation (GSEF) in 2020</a:t>
          </a:r>
          <a:endParaRPr lang="en-US" sz="2600" dirty="0">
            <a:solidFill>
              <a:schemeClr val="tx1"/>
            </a:solidFill>
          </a:endParaRPr>
        </a:p>
      </dsp:txBody>
      <dsp:txXfrm>
        <a:off x="0" y="0"/>
        <a:ext cx="10764520" cy="1228260"/>
      </dsp:txXfrm>
    </dsp:sp>
    <dsp:sp modelId="{F0CAB5EF-3F84-4FC1-8C5E-5F706FA50E57}">
      <dsp:nvSpPr>
        <dsp:cNvPr id="5" name="直接连接符 4"/>
        <dsp:cNvSpPr/>
      </dsp:nvSpPr>
      <dsp:spPr bwMode="white">
        <a:xfrm>
          <a:off x="0" y="1228260"/>
          <a:ext cx="10764520" cy="0"/>
        </a:xfrm>
        <a:prstGeom prst="line">
          <a:avLst/>
        </a:prstGeom>
      </dsp:spPr>
      <dsp:style>
        <a:lnRef idx="2">
          <a:schemeClr val="accent6">
            <a:shade val="80000"/>
          </a:schemeClr>
        </a:lnRef>
        <a:fillRef idx="1">
          <a:schemeClr val="lt1"/>
        </a:fillRef>
        <a:effectRef idx="0">
          <a:scrgbClr r="0" g="0" b="0"/>
        </a:effectRef>
        <a:fontRef idx="minor">
          <a:schemeClr val="lt1"/>
        </a:fontRef>
      </dsp:style>
      <dsp:txXfrm>
        <a:off x="0" y="1228260"/>
        <a:ext cx="10764520" cy="0"/>
      </dsp:txXfrm>
    </dsp:sp>
    <dsp:sp modelId="{15F7194C-4BAA-4A33-B184-4E96C78CE75D}">
      <dsp:nvSpPr>
        <dsp:cNvPr id="6" name="矩形 5"/>
        <dsp:cNvSpPr/>
      </dsp:nvSpPr>
      <dsp:spPr bwMode="white">
        <a:xfrm>
          <a:off x="0" y="1228260"/>
          <a:ext cx="10764520" cy="122826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9060" tIns="99060" rIns="99060" bIns="990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IN" sz="2600" dirty="0">
              <a:solidFill>
                <a:schemeClr val="tx1"/>
              </a:solidFill>
            </a:rPr>
            <a:t>Global stakeholder organization committed to create smarter, cleaner electrical and transportation systems around the world</a:t>
          </a:r>
          <a:endParaRPr lang="en-US" sz="2600" dirty="0">
            <a:solidFill>
              <a:schemeClr val="tx1"/>
            </a:solidFill>
          </a:endParaRPr>
        </a:p>
      </dsp:txBody>
      <dsp:txXfrm>
        <a:off x="0" y="1228260"/>
        <a:ext cx="10764520" cy="1228260"/>
      </dsp:txXfrm>
    </dsp:sp>
    <dsp:sp modelId="{22276891-D44E-4D83-ADDA-4279EC3B4D0F}">
      <dsp:nvSpPr>
        <dsp:cNvPr id="7" name="直接连接符 6"/>
        <dsp:cNvSpPr/>
      </dsp:nvSpPr>
      <dsp:spPr bwMode="white">
        <a:xfrm>
          <a:off x="0" y="2456521"/>
          <a:ext cx="10764520" cy="0"/>
        </a:xfrm>
        <a:prstGeom prst="line">
          <a:avLst/>
        </a:prstGeom>
      </dsp:spPr>
      <dsp:style>
        <a:lnRef idx="2">
          <a:schemeClr val="accent6">
            <a:shade val="80000"/>
          </a:schemeClr>
        </a:lnRef>
        <a:fillRef idx="1">
          <a:schemeClr val="lt1"/>
        </a:fillRef>
        <a:effectRef idx="0">
          <a:scrgbClr r="0" g="0" b="0"/>
        </a:effectRef>
        <a:fontRef idx="minor">
          <a:schemeClr val="lt1"/>
        </a:fontRef>
      </dsp:style>
      <dsp:txXfrm>
        <a:off x="0" y="2456521"/>
        <a:ext cx="10764520" cy="0"/>
      </dsp:txXfrm>
    </dsp:sp>
    <dsp:sp modelId="{8B6BDB70-3F93-45F9-925C-53027074A2F9}">
      <dsp:nvSpPr>
        <dsp:cNvPr id="8" name="矩形 7"/>
        <dsp:cNvSpPr/>
      </dsp:nvSpPr>
      <dsp:spPr bwMode="white">
        <a:xfrm>
          <a:off x="0" y="2456521"/>
          <a:ext cx="10764520" cy="122826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9060" tIns="99060" rIns="99060" bIns="990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IN" sz="2600" dirty="0">
              <a:solidFill>
                <a:schemeClr val="tx1"/>
              </a:solidFill>
            </a:rPr>
            <a:t>Comprised of national smart grid and smart energy associations, leading utilities, academia and think tanks from 5 continents </a:t>
          </a:r>
          <a:endParaRPr lang="en-US" sz="2600" dirty="0">
            <a:solidFill>
              <a:schemeClr val="tx1"/>
            </a:solidFill>
          </a:endParaRPr>
        </a:p>
      </dsp:txBody>
      <dsp:txXfrm>
        <a:off x="0" y="2456521"/>
        <a:ext cx="10764520" cy="1228260"/>
      </dsp:txXfrm>
    </dsp:sp>
    <dsp:sp modelId="{DA4A83E5-4D73-44D5-84BB-033587754946}">
      <dsp:nvSpPr>
        <dsp:cNvPr id="9" name="直接连接符 8"/>
        <dsp:cNvSpPr/>
      </dsp:nvSpPr>
      <dsp:spPr bwMode="white">
        <a:xfrm>
          <a:off x="0" y="3684781"/>
          <a:ext cx="10764520" cy="0"/>
        </a:xfrm>
        <a:prstGeom prst="line">
          <a:avLst/>
        </a:prstGeom>
      </dsp:spPr>
      <dsp:style>
        <a:lnRef idx="2">
          <a:schemeClr val="accent6">
            <a:shade val="80000"/>
          </a:schemeClr>
        </a:lnRef>
        <a:fillRef idx="1">
          <a:schemeClr val="lt1"/>
        </a:fillRef>
        <a:effectRef idx="0">
          <a:scrgbClr r="0" g="0" b="0"/>
        </a:effectRef>
        <a:fontRef idx="minor">
          <a:schemeClr val="lt1"/>
        </a:fontRef>
      </dsp:style>
      <dsp:txXfrm>
        <a:off x="0" y="3684781"/>
        <a:ext cx="10764520" cy="0"/>
      </dsp:txXfrm>
    </dsp:sp>
    <dsp:sp modelId="{43520233-F200-4FCB-B5FB-4AD41F7C37FF}">
      <dsp:nvSpPr>
        <dsp:cNvPr id="10" name="矩形 9"/>
        <dsp:cNvSpPr/>
      </dsp:nvSpPr>
      <dsp:spPr bwMode="white">
        <a:xfrm>
          <a:off x="0" y="3684781"/>
          <a:ext cx="10764520" cy="122826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99060" tIns="99060" rIns="99060" bIns="990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IN" sz="2600" dirty="0">
              <a:solidFill>
                <a:schemeClr val="tx1"/>
              </a:solidFill>
            </a:rPr>
            <a:t>Brings together the intellectual capital of smart energy stakeholder organizations from around the globe</a:t>
          </a:r>
          <a:endParaRPr lang="en-IN" sz="2600" dirty="0">
            <a:solidFill>
              <a:schemeClr val="tx1"/>
            </a:solidFill>
          </a:endParaRPr>
        </a:p>
        <a:p>
          <a:pPr lvl="0">
            <a:lnSpc>
              <a:spcPct val="100000"/>
            </a:lnSpc>
            <a:spcBef>
              <a:spcPct val="0"/>
            </a:spcBef>
            <a:spcAft>
              <a:spcPct val="35000"/>
            </a:spcAft>
          </a:pPr>
          <a:r>
            <a:rPr lang="en-IN" sz="2600" dirty="0">
              <a:solidFill>
                <a:schemeClr val="tx1"/>
              </a:solidFill>
            </a:rPr>
            <a:t>More on GSEF at </a:t>
          </a:r>
          <a:r>
            <a:rPr lang="en-IN" sz="2600" dirty="0">
              <a:solidFill>
                <a:schemeClr val="tx1"/>
              </a:solidFill>
              <a:hlinkClick r:id="rId1"/>
            </a:rPr>
            <a:t>www.globalsmartenergy.org</a:t>
          </a:r>
          <a:r>
            <a:rPr lang="en-IN" sz="2600" dirty="0">
              <a:solidFill>
                <a:schemeClr val="tx1"/>
              </a:solidFill>
            </a:rPr>
            <a:t> </a:t>
          </a:r>
          <a:endParaRPr lang="en-US" sz="2600" dirty="0">
            <a:solidFill>
              <a:schemeClr val="tx1"/>
            </a:solidFill>
          </a:endParaRPr>
        </a:p>
      </dsp:txBody>
      <dsp:txXfrm>
        <a:off x="0" y="3684781"/>
        <a:ext cx="10764520" cy="1228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42150" cy="5138420"/>
        <a:chOff x="0" y="0"/>
        <a:chExt cx="7042150" cy="5138420"/>
      </a:xfrm>
    </dsp:grpSpPr>
    <dsp:sp modelId="{C4ED3090-B91B-4388-848E-A5B6C9E87D54}">
      <dsp:nvSpPr>
        <dsp:cNvPr id="5" name="任意多边形 4"/>
        <dsp:cNvSpPr/>
      </dsp:nvSpPr>
      <dsp:spPr bwMode="white">
        <a:xfrm>
          <a:off x="3552675" y="871607"/>
          <a:ext cx="0" cy="399407"/>
        </a:xfrm>
        <a:custGeom>
          <a:avLst/>
          <a:gdLst/>
          <a:ahLst/>
          <a:cxnLst/>
          <a:pathLst>
            <a:path h="629">
              <a:moveTo>
                <a:pt x="0" y="0"/>
              </a:moveTo>
              <a:lnTo>
                <a:pt x="0" y="509"/>
              </a:lnTo>
              <a:lnTo>
                <a:pt x="0" y="509"/>
              </a:lnTo>
              <a:lnTo>
                <a:pt x="0" y="629"/>
              </a:lnTo>
            </a:path>
          </a:pathLst>
        </a:custGeom>
      </dsp:spPr>
      <dsp:style>
        <a:lnRef idx="2">
          <a:schemeClr val="accent6">
            <a:shade val="60000"/>
          </a:schemeClr>
        </a:lnRef>
        <a:fillRef idx="0">
          <a:schemeClr val="accent6"/>
        </a:fillRef>
        <a:effectRef idx="0">
          <a:scrgbClr r="0" g="0" b="0"/>
        </a:effectRef>
        <a:fontRef idx="minor"/>
      </dsp:style>
      <dsp:txXfrm>
        <a:off x="3552675" y="871607"/>
        <a:ext cx="0" cy="399407"/>
      </dsp:txXfrm>
    </dsp:sp>
    <dsp:sp modelId="{ACE75C41-5A47-44BF-940A-50A3F5A9CB35}">
      <dsp:nvSpPr>
        <dsp:cNvPr id="8" name="任意多边形 7"/>
        <dsp:cNvSpPr/>
      </dsp:nvSpPr>
      <dsp:spPr bwMode="white">
        <a:xfrm>
          <a:off x="1767952" y="2451569"/>
          <a:ext cx="1784723" cy="399407"/>
        </a:xfrm>
        <a:custGeom>
          <a:avLst/>
          <a:gdLst/>
          <a:ahLst/>
          <a:cxnLst/>
          <a:pathLst>
            <a:path w="2811" h="629">
              <a:moveTo>
                <a:pt x="2811" y="0"/>
              </a:moveTo>
              <a:lnTo>
                <a:pt x="2811" y="509"/>
              </a:lnTo>
              <a:lnTo>
                <a:pt x="0" y="509"/>
              </a:lnTo>
              <a:lnTo>
                <a:pt x="0" y="629"/>
              </a:lnTo>
            </a:path>
          </a:pathLst>
        </a:custGeom>
      </dsp:spPr>
      <dsp:style>
        <a:lnRef idx="2">
          <a:schemeClr val="accent6">
            <a:shade val="80000"/>
          </a:schemeClr>
        </a:lnRef>
        <a:fillRef idx="0">
          <a:schemeClr val="accent6"/>
        </a:fillRef>
        <a:effectRef idx="0">
          <a:scrgbClr r="0" g="0" b="0"/>
        </a:effectRef>
        <a:fontRef idx="minor"/>
      </dsp:style>
      <dsp:txXfrm>
        <a:off x="1767952" y="2451569"/>
        <a:ext cx="1784723" cy="399407"/>
      </dsp:txXfrm>
    </dsp:sp>
    <dsp:sp modelId="{86050EB9-F58E-4BAB-8FFD-5C4162AC8E06}">
      <dsp:nvSpPr>
        <dsp:cNvPr id="11" name="任意多边形 10"/>
        <dsp:cNvSpPr/>
      </dsp:nvSpPr>
      <dsp:spPr bwMode="white">
        <a:xfrm>
          <a:off x="929502" y="3722202"/>
          <a:ext cx="838450" cy="399407"/>
        </a:xfrm>
        <a:custGeom>
          <a:avLst/>
          <a:gdLst/>
          <a:ahLst/>
          <a:cxnLst/>
          <a:pathLst>
            <a:path w="1320" h="629">
              <a:moveTo>
                <a:pt x="1320" y="0"/>
              </a:moveTo>
              <a:lnTo>
                <a:pt x="1320" y="509"/>
              </a:lnTo>
              <a:lnTo>
                <a:pt x="0" y="509"/>
              </a:lnTo>
              <a:lnTo>
                <a:pt x="0" y="629"/>
              </a:lnTo>
            </a:path>
          </a:pathLst>
        </a:custGeom>
      </dsp:spPr>
      <dsp:style>
        <a:lnRef idx="2">
          <a:schemeClr val="accent6">
            <a:shade val="80000"/>
          </a:schemeClr>
        </a:lnRef>
        <a:fillRef idx="0">
          <a:schemeClr val="accent6"/>
        </a:fillRef>
        <a:effectRef idx="0">
          <a:scrgbClr r="0" g="0" b="0"/>
        </a:effectRef>
        <a:fontRef idx="minor"/>
      </dsp:style>
      <dsp:txXfrm>
        <a:off x="929502" y="3722202"/>
        <a:ext cx="838450" cy="399407"/>
      </dsp:txXfrm>
    </dsp:sp>
    <dsp:sp modelId="{17D39305-80BE-421B-9F55-4F51961CFF41}">
      <dsp:nvSpPr>
        <dsp:cNvPr id="14" name="任意多边形 13"/>
        <dsp:cNvSpPr/>
      </dsp:nvSpPr>
      <dsp:spPr bwMode="white">
        <a:xfrm>
          <a:off x="1767952" y="3722202"/>
          <a:ext cx="1054096" cy="399788"/>
        </a:xfrm>
        <a:custGeom>
          <a:avLst/>
          <a:gdLst/>
          <a:ahLst/>
          <a:cxnLst/>
          <a:pathLst>
            <a:path w="1660" h="630">
              <a:moveTo>
                <a:pt x="0" y="0"/>
              </a:moveTo>
              <a:lnTo>
                <a:pt x="0" y="510"/>
              </a:lnTo>
              <a:lnTo>
                <a:pt x="1660" y="510"/>
              </a:lnTo>
              <a:lnTo>
                <a:pt x="1660" y="630"/>
              </a:lnTo>
            </a:path>
          </a:pathLst>
        </a:custGeom>
      </dsp:spPr>
      <dsp:style>
        <a:lnRef idx="2">
          <a:schemeClr val="accent6">
            <a:shade val="80000"/>
          </a:schemeClr>
        </a:lnRef>
        <a:fillRef idx="0">
          <a:schemeClr val="accent6"/>
        </a:fillRef>
        <a:effectRef idx="0">
          <a:scrgbClr r="0" g="0" b="0"/>
        </a:effectRef>
        <a:fontRef idx="minor"/>
      </dsp:style>
      <dsp:txXfrm>
        <a:off x="1767952" y="3722202"/>
        <a:ext cx="1054096" cy="399788"/>
      </dsp:txXfrm>
    </dsp:sp>
    <dsp:sp modelId="{639B4C4C-98B6-4F63-A6CF-AEB380DFB391}">
      <dsp:nvSpPr>
        <dsp:cNvPr id="17" name="任意多边形 16"/>
        <dsp:cNvSpPr/>
      </dsp:nvSpPr>
      <dsp:spPr bwMode="white">
        <a:xfrm>
          <a:off x="3552675" y="2451569"/>
          <a:ext cx="1784723" cy="399407"/>
        </a:xfrm>
        <a:custGeom>
          <a:avLst/>
          <a:gdLst/>
          <a:ahLst/>
          <a:cxnLst/>
          <a:pathLst>
            <a:path w="2811" h="629">
              <a:moveTo>
                <a:pt x="0" y="0"/>
              </a:moveTo>
              <a:lnTo>
                <a:pt x="0" y="509"/>
              </a:lnTo>
              <a:lnTo>
                <a:pt x="2811" y="509"/>
              </a:lnTo>
              <a:lnTo>
                <a:pt x="2811" y="629"/>
              </a:lnTo>
            </a:path>
          </a:pathLst>
        </a:custGeom>
      </dsp:spPr>
      <dsp:style>
        <a:lnRef idx="2">
          <a:schemeClr val="accent6">
            <a:shade val="80000"/>
          </a:schemeClr>
        </a:lnRef>
        <a:fillRef idx="0">
          <a:schemeClr val="accent6"/>
        </a:fillRef>
        <a:effectRef idx="0">
          <a:scrgbClr r="0" g="0" b="0"/>
        </a:effectRef>
        <a:fontRef idx="minor"/>
      </dsp:style>
      <dsp:txXfrm>
        <a:off x="3552675" y="2451569"/>
        <a:ext cx="1784723" cy="399407"/>
      </dsp:txXfrm>
    </dsp:sp>
    <dsp:sp modelId="{36CDE1EB-4E72-49C3-B939-BFD3234A8367}">
      <dsp:nvSpPr>
        <dsp:cNvPr id="20" name="任意多边形 19"/>
        <dsp:cNvSpPr/>
      </dsp:nvSpPr>
      <dsp:spPr bwMode="white">
        <a:xfrm>
          <a:off x="4498948" y="3722202"/>
          <a:ext cx="838450" cy="399788"/>
        </a:xfrm>
        <a:custGeom>
          <a:avLst/>
          <a:gdLst/>
          <a:ahLst/>
          <a:cxnLst/>
          <a:pathLst>
            <a:path w="1320" h="630">
              <a:moveTo>
                <a:pt x="1320" y="0"/>
              </a:moveTo>
              <a:lnTo>
                <a:pt x="1320" y="510"/>
              </a:lnTo>
              <a:lnTo>
                <a:pt x="0" y="510"/>
              </a:lnTo>
              <a:lnTo>
                <a:pt x="0" y="630"/>
              </a:lnTo>
            </a:path>
          </a:pathLst>
        </a:custGeom>
      </dsp:spPr>
      <dsp:style>
        <a:lnRef idx="2">
          <a:schemeClr val="accent6">
            <a:shade val="80000"/>
          </a:schemeClr>
        </a:lnRef>
        <a:fillRef idx="0">
          <a:schemeClr val="accent6"/>
        </a:fillRef>
        <a:effectRef idx="0">
          <a:scrgbClr r="0" g="0" b="0"/>
        </a:effectRef>
        <a:fontRef idx="minor"/>
      </dsp:style>
      <dsp:txXfrm>
        <a:off x="4498948" y="3722202"/>
        <a:ext cx="838450" cy="399788"/>
      </dsp:txXfrm>
    </dsp:sp>
    <dsp:sp modelId="{C67A0029-0B54-431F-A2E3-D901A7621F00}">
      <dsp:nvSpPr>
        <dsp:cNvPr id="23" name="任意多边形 22"/>
        <dsp:cNvSpPr/>
      </dsp:nvSpPr>
      <dsp:spPr bwMode="white">
        <a:xfrm>
          <a:off x="5337398" y="3722202"/>
          <a:ext cx="838450" cy="399788"/>
        </a:xfrm>
        <a:custGeom>
          <a:avLst/>
          <a:gdLst/>
          <a:ahLst/>
          <a:cxnLst/>
          <a:pathLst>
            <a:path w="1320" h="630">
              <a:moveTo>
                <a:pt x="0" y="0"/>
              </a:moveTo>
              <a:lnTo>
                <a:pt x="0" y="510"/>
              </a:lnTo>
              <a:lnTo>
                <a:pt x="1320" y="510"/>
              </a:lnTo>
              <a:lnTo>
                <a:pt x="1320" y="630"/>
              </a:lnTo>
            </a:path>
          </a:pathLst>
        </a:custGeom>
      </dsp:spPr>
      <dsp:style>
        <a:lnRef idx="2">
          <a:schemeClr val="accent6">
            <a:shade val="80000"/>
          </a:schemeClr>
        </a:lnRef>
        <a:fillRef idx="0">
          <a:schemeClr val="accent6"/>
        </a:fillRef>
        <a:effectRef idx="0">
          <a:scrgbClr r="0" g="0" b="0"/>
        </a:effectRef>
        <a:fontRef idx="minor"/>
      </dsp:style>
      <dsp:txXfrm>
        <a:off x="5337398" y="3722202"/>
        <a:ext cx="838450" cy="399788"/>
      </dsp:txXfrm>
    </dsp:sp>
    <dsp:sp modelId="{1591912A-2A50-4A6D-BAA5-6EAE32CA3A49}">
      <dsp:nvSpPr>
        <dsp:cNvPr id="3" name="圆角矩形 2"/>
        <dsp:cNvSpPr/>
      </dsp:nvSpPr>
      <dsp:spPr bwMode="white">
        <a:xfrm>
          <a:off x="2866670" y="381"/>
          <a:ext cx="1372009" cy="871226"/>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2866670" y="381"/>
        <a:ext cx="1372009" cy="871226"/>
      </dsp:txXfrm>
    </dsp:sp>
    <dsp:sp modelId="{D90942EA-C462-4826-A482-5F903F2C4553}">
      <dsp:nvSpPr>
        <dsp:cNvPr id="4" name="圆角矩形 3"/>
        <dsp:cNvSpPr/>
      </dsp:nvSpPr>
      <dsp:spPr bwMode="white">
        <a:xfrm>
          <a:off x="3019116" y="145204"/>
          <a:ext cx="1372009" cy="871226"/>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800" b="1" dirty="0">
              <a:solidFill>
                <a:schemeClr val="dk1"/>
              </a:solidFill>
              <a:latin typeface="Calibri" panose="020F0502020204030204" pitchFamily="34" charset="0"/>
              <a:cs typeface="Calibri" panose="020F0502020204030204" pitchFamily="34" charset="0"/>
            </a:rPr>
            <a:t>Solar Rooftop PV Systems</a:t>
          </a:r>
          <a:endParaRPr>
            <a:solidFill>
              <a:schemeClr val="dk1"/>
            </a:solidFill>
          </a:endParaRPr>
        </a:p>
      </dsp:txBody>
      <dsp:txXfrm>
        <a:off x="3019116" y="145204"/>
        <a:ext cx="1372009" cy="871226"/>
      </dsp:txXfrm>
    </dsp:sp>
    <dsp:sp modelId="{F1B01A56-C973-4A44-97D5-C9DAAE1B2FF9}">
      <dsp:nvSpPr>
        <dsp:cNvPr id="6" name="圆角矩形 5"/>
        <dsp:cNvSpPr/>
      </dsp:nvSpPr>
      <dsp:spPr bwMode="white">
        <a:xfrm>
          <a:off x="2739074" y="1271014"/>
          <a:ext cx="1627203" cy="1180555"/>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2739074" y="1271014"/>
        <a:ext cx="1627203" cy="1180555"/>
      </dsp:txXfrm>
    </dsp:sp>
    <dsp:sp modelId="{4611EEAA-03AC-4A0D-AA17-8901628310E9}">
      <dsp:nvSpPr>
        <dsp:cNvPr id="7" name="圆角矩形 6"/>
        <dsp:cNvSpPr/>
      </dsp:nvSpPr>
      <dsp:spPr bwMode="white">
        <a:xfrm>
          <a:off x="2891519" y="1415837"/>
          <a:ext cx="1627203" cy="1180555"/>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600" b="1" dirty="0">
              <a:solidFill>
                <a:schemeClr val="dk1"/>
              </a:solidFill>
              <a:latin typeface="Calibri" panose="020F0502020204030204" pitchFamily="34" charset="0"/>
              <a:cs typeface="Calibri" panose="020F0502020204030204" pitchFamily="34" charset="0"/>
            </a:rPr>
            <a:t>Registry Platform and </a:t>
          </a:r>
          <a:r>
            <a:rPr lang="en-IN" sz="1800" b="1" dirty="0">
              <a:solidFill>
                <a:schemeClr val="dk1"/>
              </a:solidFill>
              <a:latin typeface="Calibri" panose="020F0502020204030204" pitchFamily="34" charset="0"/>
              <a:cs typeface="Calibri" panose="020F0502020204030204" pitchFamily="34" charset="0"/>
            </a:rPr>
            <a:t>Real-Time</a:t>
          </a:r>
          <a:r>
            <a:rPr lang="en-IN" sz="1600" b="1" dirty="0">
              <a:solidFill>
                <a:schemeClr val="dk1"/>
              </a:solidFill>
              <a:latin typeface="Calibri" panose="020F0502020204030204" pitchFamily="34" charset="0"/>
              <a:cs typeface="Calibri" panose="020F0502020204030204" pitchFamily="34" charset="0"/>
            </a:rPr>
            <a:t> Monitoring</a:t>
          </a:r>
          <a:endParaRPr>
            <a:solidFill>
              <a:schemeClr val="dk1"/>
            </a:solidFill>
          </a:endParaRPr>
        </a:p>
      </dsp:txBody>
      <dsp:txXfrm>
        <a:off x="2891519" y="1415837"/>
        <a:ext cx="1627203" cy="1180555"/>
      </dsp:txXfrm>
    </dsp:sp>
    <dsp:sp modelId="{D0DC8899-88CE-4CB5-882D-673CA18492B4}">
      <dsp:nvSpPr>
        <dsp:cNvPr id="9" name="圆角矩形 8"/>
        <dsp:cNvSpPr/>
      </dsp:nvSpPr>
      <dsp:spPr bwMode="white">
        <a:xfrm>
          <a:off x="1081948" y="2850976"/>
          <a:ext cx="1372009" cy="871226"/>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1081948" y="2850976"/>
        <a:ext cx="1372009" cy="871226"/>
      </dsp:txXfrm>
    </dsp:sp>
    <dsp:sp modelId="{70947DE8-7004-4B3E-B1CE-368C4BE5D926}">
      <dsp:nvSpPr>
        <dsp:cNvPr id="10" name="圆角矩形 9"/>
        <dsp:cNvSpPr/>
      </dsp:nvSpPr>
      <dsp:spPr bwMode="white">
        <a:xfrm>
          <a:off x="1234393" y="2995799"/>
          <a:ext cx="1372009" cy="871226"/>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800" b="1" dirty="0">
              <a:solidFill>
                <a:schemeClr val="dk1"/>
              </a:solidFill>
              <a:latin typeface="Calibri" panose="020F0502020204030204" pitchFamily="34" charset="0"/>
              <a:cs typeface="Calibri" panose="020F0502020204030204" pitchFamily="34" charset="0"/>
            </a:rPr>
            <a:t>Static Data</a:t>
          </a:r>
          <a:endParaRPr>
            <a:solidFill>
              <a:schemeClr val="dk1"/>
            </a:solidFill>
          </a:endParaRPr>
        </a:p>
      </dsp:txBody>
      <dsp:txXfrm>
        <a:off x="1234393" y="2995799"/>
        <a:ext cx="1372009" cy="871226"/>
      </dsp:txXfrm>
    </dsp:sp>
    <dsp:sp modelId="{4F99BF6D-4B36-4663-A6C2-9E147DA9CF88}">
      <dsp:nvSpPr>
        <dsp:cNvPr id="12" name="圆角矩形 11"/>
        <dsp:cNvSpPr/>
      </dsp:nvSpPr>
      <dsp:spPr bwMode="white">
        <a:xfrm>
          <a:off x="27852" y="4121609"/>
          <a:ext cx="1803300" cy="871226"/>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27852" y="4121609"/>
        <a:ext cx="1803300" cy="871226"/>
      </dsp:txXfrm>
    </dsp:sp>
    <dsp:sp modelId="{48D4444B-9565-498D-B319-703B155D2A83}">
      <dsp:nvSpPr>
        <dsp:cNvPr id="13" name="圆角矩形 12"/>
        <dsp:cNvSpPr/>
      </dsp:nvSpPr>
      <dsp:spPr bwMode="white">
        <a:xfrm>
          <a:off x="180297" y="4266432"/>
          <a:ext cx="1803300" cy="871226"/>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800" b="1" dirty="0">
              <a:solidFill>
                <a:schemeClr val="dk1"/>
              </a:solidFill>
              <a:latin typeface="Calibri" panose="020F0502020204030204" pitchFamily="34" charset="0"/>
              <a:cs typeface="Calibri" panose="020F0502020204030204" pitchFamily="34" charset="0"/>
            </a:rPr>
            <a:t>Geographical Mapping</a:t>
          </a:r>
          <a:endParaRPr>
            <a:solidFill>
              <a:schemeClr val="dk1"/>
            </a:solidFill>
          </a:endParaRPr>
        </a:p>
      </dsp:txBody>
      <dsp:txXfrm>
        <a:off x="180297" y="4266432"/>
        <a:ext cx="1803300" cy="871226"/>
      </dsp:txXfrm>
    </dsp:sp>
    <dsp:sp modelId="{AA5C5135-8117-4644-BD16-A735F90F307D}">
      <dsp:nvSpPr>
        <dsp:cNvPr id="15" name="圆角矩形 14"/>
        <dsp:cNvSpPr/>
      </dsp:nvSpPr>
      <dsp:spPr bwMode="white">
        <a:xfrm>
          <a:off x="2136043" y="4121990"/>
          <a:ext cx="1372009" cy="871226"/>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2136043" y="4121990"/>
        <a:ext cx="1372009" cy="871226"/>
      </dsp:txXfrm>
    </dsp:sp>
    <dsp:sp modelId="{8C652543-5956-4F9F-B2BB-E1027D1061CC}">
      <dsp:nvSpPr>
        <dsp:cNvPr id="16" name="圆角矩形 15"/>
        <dsp:cNvSpPr/>
      </dsp:nvSpPr>
      <dsp:spPr bwMode="white">
        <a:xfrm>
          <a:off x="2288489" y="4266813"/>
          <a:ext cx="1372009" cy="871226"/>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800" b="1" dirty="0">
              <a:solidFill>
                <a:schemeClr val="dk1"/>
              </a:solidFill>
              <a:latin typeface="Calibri" panose="020F0502020204030204" pitchFamily="34" charset="0"/>
              <a:cs typeface="Calibri" panose="020F0502020204030204" pitchFamily="34" charset="0"/>
            </a:rPr>
            <a:t>Installed Plant Capacity </a:t>
          </a:r>
          <a:endParaRPr>
            <a:solidFill>
              <a:schemeClr val="dk1"/>
            </a:solidFill>
          </a:endParaRPr>
        </a:p>
      </dsp:txBody>
      <dsp:txXfrm>
        <a:off x="2288489" y="4266813"/>
        <a:ext cx="1372009" cy="871226"/>
      </dsp:txXfrm>
    </dsp:sp>
    <dsp:sp modelId="{4332D6D8-A350-4AFE-9C9E-02E4B1141C7C}">
      <dsp:nvSpPr>
        <dsp:cNvPr id="18" name="圆角矩形 17"/>
        <dsp:cNvSpPr/>
      </dsp:nvSpPr>
      <dsp:spPr bwMode="white">
        <a:xfrm>
          <a:off x="4651393" y="2850976"/>
          <a:ext cx="1372009" cy="871226"/>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4651393" y="2850976"/>
        <a:ext cx="1372009" cy="871226"/>
      </dsp:txXfrm>
    </dsp:sp>
    <dsp:sp modelId="{BAD9B792-2ACB-462B-BF9D-1CF93A3A0287}">
      <dsp:nvSpPr>
        <dsp:cNvPr id="19" name="圆角矩形 18"/>
        <dsp:cNvSpPr/>
      </dsp:nvSpPr>
      <dsp:spPr bwMode="white">
        <a:xfrm>
          <a:off x="4803839" y="2995799"/>
          <a:ext cx="1372009" cy="871226"/>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800" b="1" dirty="0">
              <a:solidFill>
                <a:schemeClr val="dk1"/>
              </a:solidFill>
              <a:latin typeface="Calibri" panose="020F0502020204030204" pitchFamily="34" charset="0"/>
              <a:cs typeface="Calibri" panose="020F0502020204030204" pitchFamily="34" charset="0"/>
            </a:rPr>
            <a:t>Dynamic</a:t>
          </a:r>
          <a:r>
            <a:rPr lang="en-IN" sz="1600" b="1" dirty="0">
              <a:solidFill>
                <a:schemeClr val="dk1"/>
              </a:solidFill>
              <a:latin typeface="Calibri" panose="020F0502020204030204" pitchFamily="34" charset="0"/>
              <a:cs typeface="Calibri" panose="020F0502020204030204" pitchFamily="34" charset="0"/>
            </a:rPr>
            <a:t> </a:t>
          </a:r>
          <a:r>
            <a:rPr lang="en-IN" sz="1800" b="1" dirty="0">
              <a:solidFill>
                <a:schemeClr val="dk1"/>
              </a:solidFill>
              <a:latin typeface="Calibri" panose="020F0502020204030204" pitchFamily="34" charset="0"/>
              <a:cs typeface="Calibri" panose="020F0502020204030204" pitchFamily="34" charset="0"/>
            </a:rPr>
            <a:t>Data</a:t>
          </a:r>
          <a:endParaRPr lang="en-IN" sz="1600" b="1" dirty="0">
            <a:solidFill>
              <a:schemeClr val="dk1"/>
            </a:solidFill>
            <a:latin typeface="Calibri" panose="020F0502020204030204" pitchFamily="34" charset="0"/>
            <a:cs typeface="Calibri" panose="020F0502020204030204" pitchFamily="34" charset="0"/>
          </a:endParaRPr>
        </a:p>
      </dsp:txBody>
      <dsp:txXfrm>
        <a:off x="4803839" y="2995799"/>
        <a:ext cx="1372009" cy="871226"/>
      </dsp:txXfrm>
    </dsp:sp>
    <dsp:sp modelId="{692ECA61-DF24-4DE5-BB13-F51BAF4A72D8}">
      <dsp:nvSpPr>
        <dsp:cNvPr id="21" name="圆角矩形 20"/>
        <dsp:cNvSpPr/>
      </dsp:nvSpPr>
      <dsp:spPr bwMode="white">
        <a:xfrm>
          <a:off x="3812943" y="4121990"/>
          <a:ext cx="1372009" cy="871226"/>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3812943" y="4121990"/>
        <a:ext cx="1372009" cy="871226"/>
      </dsp:txXfrm>
    </dsp:sp>
    <dsp:sp modelId="{065591F4-B8E3-4EBA-95AB-341BAB299CB1}">
      <dsp:nvSpPr>
        <dsp:cNvPr id="22" name="圆角矩形 21"/>
        <dsp:cNvSpPr/>
      </dsp:nvSpPr>
      <dsp:spPr bwMode="white">
        <a:xfrm>
          <a:off x="3965389" y="4266813"/>
          <a:ext cx="1372009" cy="871226"/>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800" b="1" dirty="0">
              <a:solidFill>
                <a:schemeClr val="dk1"/>
              </a:solidFill>
              <a:latin typeface="Calibri" panose="020F0502020204030204" pitchFamily="34" charset="0"/>
              <a:cs typeface="Calibri" panose="020F0502020204030204" pitchFamily="34" charset="0"/>
            </a:rPr>
            <a:t>Real-Time Generation</a:t>
          </a:r>
          <a:endParaRPr>
            <a:solidFill>
              <a:schemeClr val="dk1"/>
            </a:solidFill>
          </a:endParaRPr>
        </a:p>
      </dsp:txBody>
      <dsp:txXfrm>
        <a:off x="3965389" y="4266813"/>
        <a:ext cx="1372009" cy="871226"/>
      </dsp:txXfrm>
    </dsp:sp>
    <dsp:sp modelId="{D85CFA82-9B80-4D79-8511-14E86D71939D}">
      <dsp:nvSpPr>
        <dsp:cNvPr id="24" name="圆角矩形 23"/>
        <dsp:cNvSpPr/>
      </dsp:nvSpPr>
      <dsp:spPr bwMode="white">
        <a:xfrm>
          <a:off x="5489843" y="4121990"/>
          <a:ext cx="1372009" cy="871226"/>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Xfrm>
        <a:off x="5489843" y="4121990"/>
        <a:ext cx="1372009" cy="871226"/>
      </dsp:txXfrm>
    </dsp:sp>
    <dsp:sp modelId="{5ABDC018-9726-4D96-866D-9694D32015C0}">
      <dsp:nvSpPr>
        <dsp:cNvPr id="25" name="圆角矩形 24"/>
        <dsp:cNvSpPr/>
      </dsp:nvSpPr>
      <dsp:spPr bwMode="white">
        <a:xfrm>
          <a:off x="5642289" y="4266813"/>
          <a:ext cx="1372009" cy="871226"/>
        </a:xfrm>
        <a:prstGeom prst="roundRect">
          <a:avLst>
            <a:gd name="adj" fmla="val 10000"/>
          </a:avLst>
        </a:prstGeom>
      </dsp:spPr>
      <dsp:style>
        <a:lnRef idx="2">
          <a:schemeClr val="accent6"/>
        </a:lnRef>
        <a:fillRef idx="1">
          <a:schemeClr val="accent6">
            <a:alpha val="90000"/>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1800" b="1" dirty="0" err="1">
              <a:solidFill>
                <a:schemeClr val="dk1"/>
              </a:solidFill>
              <a:latin typeface="Calibri" panose="020F0502020204030204" pitchFamily="34" charset="0"/>
              <a:cs typeface="Calibri" panose="020F0502020204030204" pitchFamily="34" charset="0"/>
            </a:rPr>
            <a:t>Performanace</a:t>
          </a:r>
          <a:r>
            <a:rPr lang="en-IN" sz="1800" b="1" dirty="0">
              <a:solidFill>
                <a:schemeClr val="dk1"/>
              </a:solidFill>
              <a:latin typeface="Calibri" panose="020F0502020204030204" pitchFamily="34" charset="0"/>
              <a:cs typeface="Calibri" panose="020F0502020204030204" pitchFamily="34" charset="0"/>
            </a:rPr>
            <a:t> Analysis</a:t>
          </a:r>
          <a:endParaRPr>
            <a:solidFill>
              <a:schemeClr val="dk1"/>
            </a:solidFill>
          </a:endParaRPr>
        </a:p>
      </dsp:txBody>
      <dsp:txXfrm>
        <a:off x="5642289" y="4266813"/>
        <a:ext cx="1372009" cy="8712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E008B3-0E7D-4412-A7E6-EFAF877A13B7}" type="datetimeFigureOut">
              <a:rPr lang="en-IN" smtClean="0"/>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7018F0-2C62-4659-BCB6-757807C44841}" type="slidenum">
              <a:rPr lang="en-IN" smtClean="0"/>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7F475-39CE-414E-80AF-B2CA9DDC46AC}"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71DA2-AB3C-43D2-9751-39975090796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58966E-FEAB-5F4E-A3AC-E85332827FBB}" type="slidenum">
              <a:rPr lang="de-DE" altLang="en-US" smtClean="0"/>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B94FC6DD-7125-5F40-909A-DFD6A8D4B6CA}" type="slidenum">
              <a:rPr lang="de-DE" altLang="en-US" sz="1200"/>
            </a:fld>
            <a:endParaRPr lang="de-DE"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p:cNvSpPr>
            <a:spLocks noGrp="1"/>
          </p:cNvSpPr>
          <p:nvPr>
            <p:ph type="subTitle" idx="1"/>
          </p:nvPr>
        </p:nvSpPr>
        <p:spPr>
          <a:xfrm>
            <a:off x="2340942" y="2922310"/>
            <a:ext cx="7774065" cy="978030"/>
          </a:xfrm>
        </p:spPr>
        <p:txBody>
          <a:bodyPr/>
          <a:lstStyle>
            <a:lvl1pPr marL="0" indent="0" algn="ctr">
              <a:buNone/>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0FB69416-A1BF-45A5-9E33-A751C5310CF0}" type="datetimeFigureOut">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6A6223-D907-40C1-ACF2-287EB8A91BA4}" type="slidenum">
              <a:rPr lang="en-IN" smtClean="0"/>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0FB69416-A1BF-45A5-9E33-A751C5310CF0}" type="datetimeFigureOut">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6A6223-D907-40C1-ACF2-287EB8A91BA4}" type="slidenum">
              <a:rPr lang="en-IN" smtClean="0"/>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E6F7E5C3-F1D8-2742-B678-6199EE47CC2F}" type="slidenum">
              <a:rPr lang="de-DE" altLang="en-US"/>
            </a:fld>
            <a:endParaRPr lang="de-D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986639"/>
            <a:ext cx="7500870" cy="838986"/>
          </a:xfrm>
        </p:spPr>
        <p:txBody>
          <a:bodyPr>
            <a:noAutofit/>
          </a:bodyPr>
          <a:lstStyle>
            <a:lvl1pPr algn="ctr">
              <a:defRPr sz="4200" b="1">
                <a:solidFill>
                  <a:schemeClr val="tx2">
                    <a:lumMod val="75000"/>
                  </a:schemeClr>
                </a:solidFill>
                <a:latin typeface="Book Antiqua" panose="02040602050305030304" pitchFamily="18" charset="0"/>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N" dirty="0"/>
          </a:p>
        </p:txBody>
      </p:sp>
      <p:sp>
        <p:nvSpPr>
          <p:cNvPr id="4" name="Date Placeholder 3"/>
          <p:cNvSpPr>
            <a:spLocks noGrp="1"/>
          </p:cNvSpPr>
          <p:nvPr>
            <p:ph type="dt" sz="half" idx="10"/>
          </p:nvPr>
        </p:nvSpPr>
        <p:spPr/>
        <p:txBody>
          <a:bodyPr/>
          <a:lstStyle/>
          <a:p>
            <a:fld id="{0FB69416-A1BF-45A5-9E33-A751C5310CF0}" type="datetimeFigureOut">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6A6223-D907-40C1-ACF2-287EB8A91BA4}" type="slidenum">
              <a:rPr lang="en-IN" smtClean="0"/>
            </a:fld>
            <a:endParaRPr lang="en-IN"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79" y="253920"/>
            <a:ext cx="2055043" cy="827133"/>
          </a:xfrm>
          <a:prstGeom prst="rect">
            <a:avLst/>
          </a:prstGeom>
        </p:spPr>
      </p:pic>
      <p:sp>
        <p:nvSpPr>
          <p:cNvPr id="9" name="TextBox 8"/>
          <p:cNvSpPr txBox="1"/>
          <p:nvPr userDrawn="1"/>
        </p:nvSpPr>
        <p:spPr>
          <a:xfrm>
            <a:off x="8641" y="0"/>
            <a:ext cx="1659118" cy="307777"/>
          </a:xfrm>
          <a:prstGeom prst="rect">
            <a:avLst/>
          </a:prstGeom>
          <a:noFill/>
        </p:spPr>
        <p:txBody>
          <a:bodyPr wrap="square" rtlCol="0">
            <a:spAutoFit/>
          </a:bodyPr>
          <a:lstStyle/>
          <a:p>
            <a:r>
              <a:rPr lang="en-IN" sz="1400" dirty="0"/>
              <a:t>Formerly known as</a:t>
            </a:r>
            <a:endParaRPr lang="en-IN"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Book Antiqua" panose="02040602050305030304" pitchFamily="18"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
        <p:nvSpPr>
          <p:cNvPr id="4" name="Date Placeholder 3"/>
          <p:cNvSpPr>
            <a:spLocks noGrp="1"/>
          </p:cNvSpPr>
          <p:nvPr>
            <p:ph type="dt" sz="half" idx="10"/>
          </p:nvPr>
        </p:nvSpPr>
        <p:spPr/>
        <p:txBody>
          <a:bodyPr/>
          <a:lstStyle/>
          <a:p>
            <a:fld id="{0FB69416-A1BF-45A5-9E33-A751C5310CF0}" type="datetimeFigureOut">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6A6223-D907-40C1-ACF2-287EB8A91BA4}" type="slidenum">
              <a:rPr lang="en-IN" smtClean="0"/>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3800" y="716547"/>
            <a:ext cx="7179247" cy="1027412"/>
          </a:xfrm>
        </p:spPr>
        <p:txBody>
          <a:bodyPr/>
          <a:lstStyle>
            <a:lvl1pPr algn="ctr">
              <a:defRPr>
                <a:latin typeface="Book Antiqua" panose="02040602050305030304" pitchFamily="18" charset="0"/>
              </a:defRPr>
            </a:lvl1pPr>
          </a:lstStyle>
          <a:p>
            <a:r>
              <a:rPr lang="en-US" dirty="0"/>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0FB69416-A1BF-45A5-9E33-A751C5310CF0}" type="datetimeFigureOut">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66A6223-D907-40C1-ACF2-287EB8A91BA4}" type="slidenum">
              <a:rPr lang="en-IN" smtClean="0"/>
            </a:fld>
            <a:endParaRPr lang="en-I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79" y="253920"/>
            <a:ext cx="2055043" cy="827133"/>
          </a:xfrm>
          <a:prstGeom prst="rect">
            <a:avLst/>
          </a:prstGeom>
        </p:spPr>
      </p:pic>
      <p:sp>
        <p:nvSpPr>
          <p:cNvPr id="11" name="TextBox 10"/>
          <p:cNvSpPr txBox="1"/>
          <p:nvPr userDrawn="1"/>
        </p:nvSpPr>
        <p:spPr>
          <a:xfrm>
            <a:off x="8641" y="0"/>
            <a:ext cx="1659118" cy="307777"/>
          </a:xfrm>
          <a:prstGeom prst="rect">
            <a:avLst/>
          </a:prstGeom>
          <a:noFill/>
        </p:spPr>
        <p:txBody>
          <a:bodyPr wrap="square" rtlCol="0">
            <a:spAutoFit/>
          </a:bodyPr>
          <a:lstStyle/>
          <a:p>
            <a:r>
              <a:rPr lang="en-IN" sz="1400" dirty="0"/>
              <a:t>Formerly known as</a:t>
            </a:r>
            <a:endParaRPr lang="en-IN"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39369"/>
            <a:ext cx="10515600" cy="1325563"/>
          </a:xfrm>
        </p:spPr>
        <p:txBody>
          <a:bodyPr/>
          <a:lstStyle>
            <a:lvl1pPr>
              <a:defRPr>
                <a:latin typeface="Book Antiqua" panose="02040602050305030304" pitchFamily="18" charset="0"/>
              </a:defRPr>
            </a:lvl1p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N"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0FB69416-A1BF-45A5-9E33-A751C5310CF0}" type="datetimeFigureOut">
              <a:rPr lang="en-IN" smtClean="0"/>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66A6223-D907-40C1-ACF2-287EB8A91BA4}" type="slidenum">
              <a:rPr lang="en-IN" smtClean="0"/>
            </a:fld>
            <a:endParaRPr lang="en-I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79" y="253920"/>
            <a:ext cx="2055043" cy="827133"/>
          </a:xfrm>
          <a:prstGeom prst="rect">
            <a:avLst/>
          </a:prstGeom>
        </p:spPr>
      </p:pic>
      <p:sp>
        <p:nvSpPr>
          <p:cNvPr id="11" name="TextBox 10"/>
          <p:cNvSpPr txBox="1"/>
          <p:nvPr userDrawn="1"/>
        </p:nvSpPr>
        <p:spPr>
          <a:xfrm>
            <a:off x="8641" y="0"/>
            <a:ext cx="1659118" cy="307777"/>
          </a:xfrm>
          <a:prstGeom prst="rect">
            <a:avLst/>
          </a:prstGeom>
          <a:noFill/>
        </p:spPr>
        <p:txBody>
          <a:bodyPr wrap="square" rtlCol="0">
            <a:spAutoFit/>
          </a:bodyPr>
          <a:lstStyle/>
          <a:p>
            <a:r>
              <a:rPr lang="en-IN" sz="1400" dirty="0"/>
              <a:t>Formerly known as</a:t>
            </a:r>
            <a:endParaRPr lang="en-IN" sz="1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52246"/>
            <a:ext cx="10515600" cy="1325563"/>
          </a:xfrm>
        </p:spPr>
        <p:txBody>
          <a:bodyPr/>
          <a:lstStyle>
            <a:lvl1pPr>
              <a:defRPr>
                <a:latin typeface="Book Antiqua" panose="02040602050305030304" pitchFamily="18" charset="0"/>
              </a:defRPr>
            </a:lvl1pPr>
          </a:lstStyle>
          <a:p>
            <a:r>
              <a:rPr lang="en-US"/>
              <a:t>Click to edit Master title style</a:t>
            </a:r>
            <a:endParaRPr lang="en-IN"/>
          </a:p>
        </p:txBody>
      </p:sp>
      <p:sp>
        <p:nvSpPr>
          <p:cNvPr id="3" name="Date Placeholder 2"/>
          <p:cNvSpPr>
            <a:spLocks noGrp="1"/>
          </p:cNvSpPr>
          <p:nvPr>
            <p:ph type="dt" sz="half" idx="10"/>
          </p:nvPr>
        </p:nvSpPr>
        <p:spPr/>
        <p:txBody>
          <a:bodyPr/>
          <a:lstStyle/>
          <a:p>
            <a:fld id="{0FB69416-A1BF-45A5-9E33-A751C5310CF0}" type="datetimeFigureOut">
              <a:rPr lang="en-IN" smtClean="0"/>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66A6223-D907-40C1-ACF2-287EB8A91BA4}" type="slidenum">
              <a:rPr lang="en-IN" smtClean="0"/>
            </a:fld>
            <a:endParaRPr lang="en-IN"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79" y="253920"/>
            <a:ext cx="2055043" cy="827133"/>
          </a:xfrm>
          <a:prstGeom prst="rect">
            <a:avLst/>
          </a:prstGeom>
        </p:spPr>
      </p:pic>
      <p:sp>
        <p:nvSpPr>
          <p:cNvPr id="7" name="TextBox 6"/>
          <p:cNvSpPr txBox="1"/>
          <p:nvPr userDrawn="1"/>
        </p:nvSpPr>
        <p:spPr>
          <a:xfrm>
            <a:off x="8641" y="0"/>
            <a:ext cx="1659118" cy="307777"/>
          </a:xfrm>
          <a:prstGeom prst="rect">
            <a:avLst/>
          </a:prstGeom>
          <a:noFill/>
        </p:spPr>
        <p:txBody>
          <a:bodyPr wrap="square" rtlCol="0">
            <a:spAutoFit/>
          </a:bodyPr>
          <a:lstStyle/>
          <a:p>
            <a:r>
              <a:rPr lang="en-IN" sz="1400" dirty="0"/>
              <a:t>Formerly known as</a:t>
            </a:r>
            <a:endParaRPr lang="en-IN"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69416-A1BF-45A5-9E33-A751C5310CF0}" type="datetimeFigureOut">
              <a:rPr lang="en-IN" smtClean="0"/>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66A6223-D907-40C1-ACF2-287EB8A91BA4}" type="slidenum">
              <a:rPr lang="en-IN" smtClean="0"/>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44321"/>
            <a:ext cx="3932237" cy="1600200"/>
          </a:xfrm>
        </p:spPr>
        <p:txBody>
          <a:bodyPr anchor="b"/>
          <a:lstStyle>
            <a:lvl1pPr>
              <a:defRPr sz="3200">
                <a:latin typeface="Book Antiqua" panose="02040602050305030304" pitchFamily="18" charset="0"/>
              </a:defRPr>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7027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B69416-A1BF-45A5-9E33-A751C5310CF0}" type="datetimeFigureOut">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66A6223-D907-40C1-ACF2-287EB8A91BA4}" type="slidenum">
              <a:rPr lang="en-IN" smtClean="0"/>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B69416-A1BF-45A5-9E33-A751C5310CF0}" type="datetimeFigureOut">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66A6223-D907-40C1-ACF2-287EB8A91BA4}" type="slidenum">
              <a:rPr lang="en-IN" smtClean="0"/>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9416-A1BF-45A5-9E33-A751C5310CF0}" type="datetimeFigureOut">
              <a:rPr lang="en-IN" smtClean="0"/>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A6223-D907-40C1-ACF2-287EB8A91BA4}" type="slidenum">
              <a:rPr lang="en-IN" smtClean="0"/>
            </a:fld>
            <a:endParaRPr lang="en-IN"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00823" y="0"/>
            <a:ext cx="2391177" cy="862393"/>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879" y="253920"/>
            <a:ext cx="2055043" cy="827133"/>
          </a:xfrm>
          <a:prstGeom prst="rect">
            <a:avLst/>
          </a:prstGeom>
        </p:spPr>
      </p:pic>
      <p:sp>
        <p:nvSpPr>
          <p:cNvPr id="9" name="TextBox 8"/>
          <p:cNvSpPr txBox="1"/>
          <p:nvPr userDrawn="1"/>
        </p:nvSpPr>
        <p:spPr>
          <a:xfrm>
            <a:off x="8641" y="0"/>
            <a:ext cx="1659118" cy="307777"/>
          </a:xfrm>
          <a:prstGeom prst="rect">
            <a:avLst/>
          </a:prstGeom>
          <a:noFill/>
        </p:spPr>
        <p:txBody>
          <a:bodyPr wrap="square" rtlCol="0">
            <a:spAutoFit/>
          </a:bodyPr>
          <a:lstStyle/>
          <a:p>
            <a:r>
              <a:rPr lang="en-IN" sz="1400" dirty="0"/>
              <a:t>Formerly known as</a:t>
            </a:r>
            <a:endParaRPr lang="en-IN"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3" Type="http://schemas.openxmlformats.org/officeDocument/2006/relationships/notesSlide" Target="../notesSlides/notesSlide11.xml"/><Relationship Id="rId22" Type="http://schemas.openxmlformats.org/officeDocument/2006/relationships/slideLayout" Target="../slideLayouts/slideLayout13.xml"/><Relationship Id="rId21" Type="http://schemas.openxmlformats.org/officeDocument/2006/relationships/image" Target="../media/image31.png"/><Relationship Id="rId20" Type="http://schemas.openxmlformats.org/officeDocument/2006/relationships/image" Target="../media/image30.png"/><Relationship Id="rId2" Type="http://schemas.openxmlformats.org/officeDocument/2006/relationships/image" Target="../media/image12.png"/><Relationship Id="rId19" Type="http://schemas.openxmlformats.org/officeDocument/2006/relationships/image" Target="../media/image29.png"/><Relationship Id="rId18" Type="http://schemas.openxmlformats.org/officeDocument/2006/relationships/image" Target="../media/image28.png"/><Relationship Id="rId17" Type="http://schemas.openxmlformats.org/officeDocument/2006/relationships/image" Target="../media/image27.png"/><Relationship Id="rId16" Type="http://schemas.openxmlformats.org/officeDocument/2006/relationships/image" Target="../media/image26.png"/><Relationship Id="rId15" Type="http://schemas.openxmlformats.org/officeDocument/2006/relationships/image" Target="../media/image25.png"/><Relationship Id="rId14"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39.png"/><Relationship Id="rId7" Type="http://schemas.openxmlformats.org/officeDocument/2006/relationships/image" Target="../media/image38.jpe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0" Type="http://schemas.openxmlformats.org/officeDocument/2006/relationships/notesSlide" Target="../notesSlides/notesSlide12.xml"/><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5" Type="http://schemas.openxmlformats.org/officeDocument/2006/relationships/notesSlide" Target="../notesSlides/notesSlide13.xml"/><Relationship Id="rId14" Type="http://schemas.openxmlformats.org/officeDocument/2006/relationships/slideLayout" Target="../slideLayouts/slideLayout13.xml"/><Relationship Id="rId13" Type="http://schemas.openxmlformats.org/officeDocument/2006/relationships/image" Target="../media/image52.png"/><Relationship Id="rId12" Type="http://schemas.openxmlformats.org/officeDocument/2006/relationships/image" Target="../media/image51.png"/><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9" Type="http://schemas.openxmlformats.org/officeDocument/2006/relationships/image" Target="../media/image61.png"/><Relationship Id="rId8" Type="http://schemas.openxmlformats.org/officeDocument/2006/relationships/image" Target="../media/image60.png"/><Relationship Id="rId7" Type="http://schemas.openxmlformats.org/officeDocument/2006/relationships/image" Target="../media/image59.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3" Type="http://schemas.openxmlformats.org/officeDocument/2006/relationships/notesSlide" Target="../notesSlides/notesSlide15.xml"/><Relationship Id="rId12" Type="http://schemas.openxmlformats.org/officeDocument/2006/relationships/slideLayout" Target="../slideLayouts/slideLayout13.xml"/><Relationship Id="rId11" Type="http://schemas.openxmlformats.org/officeDocument/2006/relationships/image" Target="../media/image63.png"/><Relationship Id="rId10" Type="http://schemas.openxmlformats.org/officeDocument/2006/relationships/image" Target="../media/image62.png"/><Relationship Id="rId1"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ndiasmartgrid.org/" TargetMode="Externa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hyperlink" Target="http://www.rejikumar.com/" TargetMode="External"/><Relationship Id="rId2" Type="http://schemas.openxmlformats.org/officeDocument/2006/relationships/hyperlink" Target="http://www.globalsmartenergy.org/" TargetMode="External"/><Relationship Id="rId1" Type="http://schemas.openxmlformats.org/officeDocument/2006/relationships/hyperlink" Target="http://www.indiasmartgrid.org/" TargetMode="Externa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 y="1424260"/>
            <a:ext cx="12192000" cy="1911705"/>
          </a:xfrm>
        </p:spPr>
        <p:txBody>
          <a:bodyPr>
            <a:normAutofit lnSpcReduction="10000"/>
          </a:bodyPr>
          <a:lstStyle/>
          <a:p>
            <a:pPr marL="0" indent="0" algn="ctr">
              <a:buNone/>
            </a:pPr>
            <a:r>
              <a:rPr lang="en-US" sz="2400" b="1" dirty="0">
                <a:latin typeface="Calibri" panose="020F0502020204030204" pitchFamily="34" charset="0"/>
                <a:cs typeface="Calibri" panose="020F0502020204030204" pitchFamily="34" charset="0"/>
              </a:rPr>
              <a:t>INTERNATIONAL SOCIETY FOR ENERGY TRANSITION STUDIES (ISETS) </a:t>
            </a:r>
            <a:endParaRPr lang="en-US" sz="2400" b="1" dirty="0">
              <a:latin typeface="Calibri" panose="020F0502020204030204" pitchFamily="34" charset="0"/>
              <a:cs typeface="Calibri" panose="020F0502020204030204" pitchFamily="34" charset="0"/>
            </a:endParaRPr>
          </a:p>
          <a:p>
            <a:pPr marL="0" indent="0" algn="ctr">
              <a:buNone/>
            </a:pPr>
            <a:r>
              <a:rPr lang="en-US" b="1" dirty="0">
                <a:latin typeface="Calibri" panose="020F0502020204030204" pitchFamily="34" charset="0"/>
                <a:cs typeface="Calibri" panose="020F0502020204030204" pitchFamily="34" charset="0"/>
              </a:rPr>
              <a:t>Inaugural International Conference on</a:t>
            </a:r>
            <a:endParaRPr lang="en-US" b="1" dirty="0">
              <a:latin typeface="Calibri" panose="020F0502020204030204" pitchFamily="34" charset="0"/>
              <a:cs typeface="Calibri" panose="020F0502020204030204" pitchFamily="34" charset="0"/>
            </a:endParaRPr>
          </a:p>
          <a:p>
            <a:pPr marL="0" indent="0" algn="ctr">
              <a:buNone/>
            </a:pPr>
            <a:r>
              <a:rPr lang="en-US" b="1" dirty="0">
                <a:latin typeface="Calibri" panose="020F0502020204030204" pitchFamily="34" charset="0"/>
                <a:cs typeface="Calibri" panose="020F0502020204030204" pitchFamily="34" charset="0"/>
              </a:rPr>
              <a:t>ENERGY TRANSITION AMID UNPRECIDENTED CHANGES </a:t>
            </a:r>
            <a:endParaRPr lang="en-US" b="1" dirty="0">
              <a:latin typeface="Calibri" panose="020F0502020204030204" pitchFamily="34" charset="0"/>
              <a:cs typeface="Calibri" panose="020F0502020204030204" pitchFamily="34" charset="0"/>
            </a:endParaRPr>
          </a:p>
          <a:p>
            <a:pPr marL="0" indent="0" algn="ctr">
              <a:buNone/>
            </a:pPr>
            <a:r>
              <a:rPr lang="en-US" b="1" dirty="0">
                <a:latin typeface="Calibri" panose="020F0502020204030204" pitchFamily="34" charset="0"/>
                <a:cs typeface="Calibri" panose="020F0502020204030204" pitchFamily="34" charset="0"/>
              </a:rPr>
              <a:t>15-19 October 2023, Bangkok </a:t>
            </a:r>
            <a:endParaRPr lang="en-US" b="1" dirty="0">
              <a:latin typeface="Calibri" panose="020F0502020204030204" pitchFamily="34" charset="0"/>
              <a:cs typeface="Calibri" panose="020F0502020204030204" pitchFamily="34" charset="0"/>
            </a:endParaRPr>
          </a:p>
        </p:txBody>
      </p:sp>
      <p:sp>
        <p:nvSpPr>
          <p:cNvPr id="4" name="Rectangle 3"/>
          <p:cNvSpPr/>
          <p:nvPr/>
        </p:nvSpPr>
        <p:spPr>
          <a:xfrm>
            <a:off x="0" y="-41562"/>
            <a:ext cx="12192001" cy="1388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12157" y="37912"/>
            <a:ext cx="3657043" cy="1308863"/>
          </a:xfrm>
          <a:prstGeom prst="rect">
            <a:avLst/>
          </a:prstGeom>
        </p:spPr>
      </p:pic>
      <p:sp>
        <p:nvSpPr>
          <p:cNvPr id="7" name="Rectangle 6"/>
          <p:cNvSpPr/>
          <p:nvPr/>
        </p:nvSpPr>
        <p:spPr>
          <a:xfrm>
            <a:off x="1" y="3556000"/>
            <a:ext cx="12192000" cy="1077218"/>
          </a:xfrm>
          <a:prstGeom prst="rect">
            <a:avLst/>
          </a:prstGeom>
          <a:solidFill>
            <a:schemeClr val="bg1"/>
          </a:solidFill>
        </p:spPr>
        <p:txBody>
          <a:bodyPr wrap="square">
            <a:spAutoFit/>
          </a:bodyPr>
          <a:lstStyle/>
          <a:p>
            <a:pPr lvl="0" algn="ctr"/>
            <a:r>
              <a:rPr lang="en-US" sz="3200" b="1" dirty="0">
                <a:solidFill>
                  <a:srgbClr val="00CC66"/>
                </a:solidFill>
              </a:rPr>
              <a:t>ENERGY TRANSITION AND GRID MODERNIZATION – Case Study of the Indian Power System </a:t>
            </a:r>
            <a:endParaRPr lang="en-US" sz="3200" b="1" dirty="0">
              <a:solidFill>
                <a:srgbClr val="00CC66"/>
              </a:solidFill>
            </a:endParaRPr>
          </a:p>
        </p:txBody>
      </p:sp>
      <p:sp>
        <p:nvSpPr>
          <p:cNvPr id="2" name="TextBox 1"/>
          <p:cNvSpPr txBox="1"/>
          <p:nvPr/>
        </p:nvSpPr>
        <p:spPr>
          <a:xfrm>
            <a:off x="2306320" y="4988560"/>
            <a:ext cx="7396480" cy="1384995"/>
          </a:xfrm>
          <a:prstGeom prst="rect">
            <a:avLst/>
          </a:prstGeom>
          <a:noFill/>
        </p:spPr>
        <p:txBody>
          <a:bodyPr wrap="square" rtlCol="0">
            <a:spAutoFit/>
          </a:bodyPr>
          <a:lstStyle/>
          <a:p>
            <a:pPr algn="ctr"/>
            <a:r>
              <a:rPr lang="en-US" sz="2800" b="1" dirty="0"/>
              <a:t>Reji </a:t>
            </a:r>
            <a:r>
              <a:rPr lang="en-US" sz="2800" b="1" dirty="0" err="1"/>
              <a:t>Kumaar</a:t>
            </a:r>
            <a:r>
              <a:rPr lang="en-US" sz="2800" b="1" dirty="0"/>
              <a:t> Pillai</a:t>
            </a:r>
            <a:endParaRPr lang="en-US" sz="2800" b="1" dirty="0"/>
          </a:p>
          <a:p>
            <a:pPr algn="ctr"/>
            <a:r>
              <a:rPr lang="en-US" sz="2800" b="1" dirty="0"/>
              <a:t>Chairman – Global Smart Energy Federation </a:t>
            </a:r>
            <a:endParaRPr lang="en-US" sz="2800" b="1" dirty="0"/>
          </a:p>
          <a:p>
            <a:pPr algn="ctr"/>
            <a:r>
              <a:rPr lang="en-US" sz="2800" b="1" dirty="0"/>
              <a:t>President – India Smart Grid Forum </a:t>
            </a:r>
            <a:endParaRPr lang="en-IN"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612708" y="260350"/>
            <a:ext cx="701897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India’s Approach on RE Integration </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2" name="Rectangle 1"/>
          <p:cNvSpPr/>
          <p:nvPr/>
        </p:nvSpPr>
        <p:spPr>
          <a:xfrm>
            <a:off x="375443" y="917912"/>
            <a:ext cx="11492163" cy="5940088"/>
          </a:xfrm>
          <a:prstGeom prst="rect">
            <a:avLst/>
          </a:prstGeom>
          <a:ln w="12700">
            <a:noFill/>
            <a:prstDash val="solid"/>
          </a:ln>
        </p:spPr>
        <p:txBody>
          <a:bodyPr wrap="square">
            <a:spAutoFit/>
          </a:bodyPr>
          <a:lstStyle/>
          <a:p>
            <a:pPr algn="just" defTabSz="288925">
              <a:defRPr/>
            </a:pP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A. What we have done/are doing </a:t>
            </a:r>
            <a:endPar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Green Energy Corridors</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Renewable Energy Monitoring Centers (REMC)</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Round The Clock (RTC) RE Power - Energy Storage Systems (ESS) with S</a:t>
            </a:r>
            <a:r>
              <a:rPr lang="en-US" sz="2000" dirty="0">
                <a:latin typeface="Calibri" panose="020F0502020204030204" pitchFamily="34" charset="0"/>
                <a:ea typeface="Calibri" panose="020F0502020204030204" pitchFamily="34" charset="0"/>
                <a:cs typeface="Calibri" panose="020F0502020204030204" pitchFamily="34" charset="0"/>
              </a:rPr>
              <a:t>olar and Wind Farms to supply 24x7 RE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Smart Grids</a:t>
            </a:r>
            <a:endParaRPr lang="en-US" sz="20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Solarization of Irrigation Pump (IP) sets with BESS</a:t>
            </a:r>
            <a:endParaRPr lang="en-IN" sz="20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lvl="1" algn="just" defTabSz="288925">
              <a:defRPr/>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288925">
              <a:defRPr/>
            </a:pP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B. What ISGF is advocating - </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Flexibility in Demand and Generation </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Distributed ESS - Replacement of Diesel Generating Sets with Battery Energy Storage Systems (BESS), District Cooling Systems </a:t>
            </a:r>
            <a:r>
              <a:rPr lang="en-US" sz="2000" dirty="0" err="1">
                <a:solidFill>
                  <a:prstClr val="black"/>
                </a:solidFill>
                <a:latin typeface="Calibri" panose="020F0502020204030204" pitchFamily="34" charset="0"/>
                <a:ea typeface="Calibri" panose="020F0502020204030204" pitchFamily="34" charset="0"/>
                <a:cs typeface="Calibri" panose="020F0502020204030204" pitchFamily="34" charset="0"/>
              </a:rPr>
              <a:t>etc</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Demand Response and Ancillary Services</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Time of Use (TOU) or Real-time Tariffs </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National Solar Rooftop Registry  </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Smart Inverters – IEEE 1547: 2018</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Electric Vehicles (EV) - Grid Integration </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Grid Interactive Buildings and Campuses – Smart Microgrids</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Peer to Peer (P2P) Transactions of Green Energy </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defTabSz="288925">
              <a:buFont typeface="Arial" panose="020B0604020202020204" pitchFamily="34" charset="0"/>
              <a:buChar char="•"/>
              <a:defRP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Redesign of the Grid </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907348" y="260350"/>
            <a:ext cx="6185851"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A: Green Energy Corridors</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2" name="TextBox 1"/>
          <p:cNvSpPr txBox="1"/>
          <p:nvPr/>
        </p:nvSpPr>
        <p:spPr>
          <a:xfrm>
            <a:off x="407987" y="1259720"/>
            <a:ext cx="6090782" cy="4708981"/>
          </a:xfrm>
          <a:prstGeom prst="rect">
            <a:avLst/>
          </a:prstGeom>
          <a:noFill/>
        </p:spPr>
        <p:txBody>
          <a:bodyPr wrap="square" rtlCol="0">
            <a:spAutoFit/>
          </a:bodyPr>
          <a:lstStyle/>
          <a:p>
            <a:pPr marL="203200" indent="-203200" algn="just" defTabSz="650240">
              <a:buFont typeface="Arial" panose="020B0604020202020204" pitchFamily="34" charset="0"/>
              <a:buChar char="•"/>
              <a:defRPr/>
            </a:pPr>
            <a:r>
              <a:rPr lang="en-US" sz="2000" dirty="0">
                <a:solidFill>
                  <a:prstClr val="black"/>
                </a:solidFill>
                <a:latin typeface="Calibri" panose="020F0502020204030204"/>
              </a:rPr>
              <a:t>Green Energy Corridor is a comprehensive scheme for evacuation and integration of RE from large wind and solar farms in 8 RE rich states - </a:t>
            </a:r>
            <a:r>
              <a:rPr lang="en-IN" sz="2000" dirty="0">
                <a:solidFill>
                  <a:prstClr val="black"/>
                </a:solidFill>
                <a:latin typeface="Calibri" panose="020F0502020204030204"/>
              </a:rPr>
              <a:t>Tamil Nadu, Rajasthan, Karnataka, Andhra Pradesh, Maharashtra, Gujarat, Himachal Pradesh and Madhya Pradesh </a:t>
            </a:r>
            <a:endParaRPr lang="en-IN" sz="2000" dirty="0">
              <a:solidFill>
                <a:prstClr val="black"/>
              </a:solidFill>
              <a:latin typeface="Calibri" panose="020F0502020204030204"/>
            </a:endParaRPr>
          </a:p>
          <a:p>
            <a:pPr algn="just" defTabSz="650240">
              <a:defRPr/>
            </a:pPr>
            <a:endParaRPr lang="en-IN" sz="2000"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dirty="0">
                <a:solidFill>
                  <a:prstClr val="black"/>
                </a:solidFill>
                <a:latin typeface="Calibri" panose="020F0502020204030204"/>
              </a:rPr>
              <a:t>The first phase of the project includes about approx. 9400 ckm transmission lines and substations of total capacity of approx. 19000 MVA (32.5 GW of RE Plants) </a:t>
            </a:r>
            <a:endParaRPr lang="en-US" sz="2000" dirty="0">
              <a:solidFill>
                <a:prstClr val="black"/>
              </a:solidFill>
              <a:latin typeface="Calibri" panose="020F0502020204030204"/>
            </a:endParaRPr>
          </a:p>
          <a:p>
            <a:pPr marL="203200" indent="-203200" algn="just" defTabSz="650240">
              <a:buFont typeface="Arial" panose="020B0604020202020204" pitchFamily="34" charset="0"/>
              <a:buChar char="•"/>
              <a:defRPr/>
            </a:pPr>
            <a:endParaRPr lang="en-US" sz="2000"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dirty="0">
                <a:solidFill>
                  <a:prstClr val="black"/>
                </a:solidFill>
                <a:latin typeface="Calibri" panose="020F0502020204030204"/>
              </a:rPr>
              <a:t>The funding mechanism consists of Viability Gap Funding (VGF) of 40% of the project cost from Government of India</a:t>
            </a:r>
            <a:endParaRPr lang="en-US" sz="2000" dirty="0">
              <a:solidFill>
                <a:prstClr val="black"/>
              </a:solidFill>
              <a:latin typeface="Calibri" panose="020F0502020204030204"/>
            </a:endParaRPr>
          </a:p>
          <a:p>
            <a:pPr marL="203200" indent="-203200" algn="just" defTabSz="650240">
              <a:buFont typeface="Arial" panose="020B0604020202020204" pitchFamily="34" charset="0"/>
              <a:buChar char="•"/>
              <a:defRPr/>
            </a:pPr>
            <a:endParaRPr lang="en-US" sz="2000"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dirty="0">
                <a:solidFill>
                  <a:prstClr val="black"/>
                </a:solidFill>
                <a:latin typeface="Calibri" panose="020F0502020204030204"/>
              </a:rPr>
              <a:t>Second Phase is presently under implementation</a:t>
            </a:r>
            <a:endParaRPr lang="en-IN" sz="2000" dirty="0">
              <a:solidFill>
                <a:prstClr val="black"/>
              </a:solidFill>
              <a:latin typeface="Calibri" panose="020F0502020204030204"/>
            </a:endParaRPr>
          </a:p>
        </p:txBody>
      </p:sp>
      <p:pic>
        <p:nvPicPr>
          <p:cNvPr id="3" name="Picture 2"/>
          <p:cNvPicPr>
            <a:picLocks noChangeAspect="1"/>
          </p:cNvPicPr>
          <p:nvPr/>
        </p:nvPicPr>
        <p:blipFill>
          <a:blip r:embed="rId1"/>
          <a:stretch>
            <a:fillRect/>
          </a:stretch>
        </p:blipFill>
        <p:spPr>
          <a:xfrm>
            <a:off x="6705600" y="1618615"/>
            <a:ext cx="5078095" cy="4505960"/>
          </a:xfrm>
          <a:prstGeom prst="rect">
            <a:avLst/>
          </a:prstGeom>
        </p:spPr>
      </p:pic>
      <p:sp>
        <p:nvSpPr>
          <p:cNvPr id="5" name="文本框 4"/>
          <p:cNvSpPr txBox="1"/>
          <p:nvPr/>
        </p:nvSpPr>
        <p:spPr>
          <a:xfrm>
            <a:off x="9275445" y="2082165"/>
            <a:ext cx="2517140" cy="953135"/>
          </a:xfrm>
          <a:prstGeom prst="rect">
            <a:avLst/>
          </a:prstGeom>
          <a:solidFill>
            <a:schemeClr val="bg2">
              <a:lumMod val="90000"/>
            </a:schemeClr>
          </a:solidFill>
        </p:spPr>
        <p:txBody>
          <a:bodyPr wrap="square" rtlCol="0" anchor="t">
            <a:spAutoFit/>
            <a:scene3d>
              <a:camera prst="orthographicFront"/>
              <a:lightRig rig="threePt" dir="t"/>
            </a:scene3d>
          </a:bodyPr>
          <a:p>
            <a:r>
              <a:rPr lang="en-US" altLang="en-US" sz="2800" i="1" kern="0" dirty="0">
                <a:ln/>
                <a:solidFill>
                  <a:srgbClr val="00B05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sym typeface="+mn-ea"/>
              </a:rPr>
              <a:t>Green Energy </a:t>
            </a:r>
            <a:endParaRPr lang="en-US" altLang="en-US" sz="2800" i="1" kern="0" dirty="0">
              <a:ln/>
              <a:solidFill>
                <a:srgbClr val="00B05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sym typeface="+mn-ea"/>
            </a:endParaRPr>
          </a:p>
          <a:p>
            <a:r>
              <a:rPr lang="en-US" altLang="en-US" sz="2800" i="1" kern="0" dirty="0">
                <a:ln/>
                <a:solidFill>
                  <a:srgbClr val="00B05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sym typeface="+mn-ea"/>
              </a:rPr>
              <a:t>        Corridors</a:t>
            </a:r>
            <a:endParaRPr lang="en-US" altLang="en-US" sz="2800" i="1" kern="0" dirty="0">
              <a:ln/>
              <a:solidFill>
                <a:srgbClr val="00B05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259840" y="941070"/>
            <a:ext cx="1019048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A: Renewable Energy Management Centers (REMC)</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2" name="Rectangle 73"/>
          <p:cNvSpPr>
            <a:spLocks noChangeArrowheads="1"/>
          </p:cNvSpPr>
          <p:nvPr/>
        </p:nvSpPr>
        <p:spPr bwMode="auto">
          <a:xfrm>
            <a:off x="361949" y="1808943"/>
            <a:ext cx="11422063" cy="464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5000"/>
              </a:lnSpc>
              <a:spcBef>
                <a:spcPct val="20000"/>
              </a:spcBef>
              <a:buClr>
                <a:schemeClr val="folHlink"/>
              </a:buClr>
              <a:buSzPct val="125000"/>
              <a:buFont typeface="Wingdings" panose="05000000000000000000" pitchFamily="2" charset="2"/>
              <a:buChar char="§"/>
              <a:defRPr b="1">
                <a:solidFill>
                  <a:srgbClr val="5F5F5F"/>
                </a:solidFill>
                <a:latin typeface="Tahoma" panose="020B0604030504040204" pitchFamily="34" charset="0"/>
              </a:defRPr>
            </a:lvl1pPr>
            <a:lvl2pPr marL="742950" indent="-285750">
              <a:lnSpc>
                <a:spcPct val="115000"/>
              </a:lnSpc>
              <a:spcBef>
                <a:spcPct val="20000"/>
              </a:spcBef>
              <a:buClr>
                <a:schemeClr val="folHlink"/>
              </a:buClr>
              <a:buSzPct val="110000"/>
              <a:buFont typeface="Wingdings" panose="05000000000000000000" pitchFamily="2" charset="2"/>
              <a:buChar char="§"/>
              <a:defRPr b="1">
                <a:solidFill>
                  <a:srgbClr val="5F5F5F"/>
                </a:solidFill>
                <a:latin typeface="Tahoma" panose="020B0604030504040204" pitchFamily="34" charset="0"/>
              </a:defRPr>
            </a:lvl2pPr>
            <a:lvl3pPr marL="1143000" indent="-228600">
              <a:lnSpc>
                <a:spcPct val="90000"/>
              </a:lnSpc>
              <a:spcBef>
                <a:spcPct val="20000"/>
              </a:spcBef>
              <a:buClr>
                <a:schemeClr val="folHlink"/>
              </a:buClr>
              <a:buSzPct val="105000"/>
              <a:buFont typeface="Wingdings" panose="05000000000000000000" pitchFamily="2" charset="2"/>
              <a:buChar char="§"/>
              <a:defRPr sz="1600" b="1">
                <a:solidFill>
                  <a:srgbClr val="5F5F5F"/>
                </a:solidFill>
                <a:latin typeface="Tahoma" panose="020B0604030504040204" pitchFamily="34" charset="0"/>
              </a:defRPr>
            </a:lvl3pPr>
            <a:lvl4pPr marL="1600200" indent="-228600">
              <a:spcBef>
                <a:spcPct val="20000"/>
              </a:spcBef>
              <a:buClr>
                <a:srgbClr val="1F6BBE"/>
              </a:buClr>
              <a:buFont typeface="Wingdings" panose="05000000000000000000" pitchFamily="2" charset="2"/>
              <a:buChar char="§"/>
              <a:defRPr sz="2400" b="1">
                <a:solidFill>
                  <a:schemeClr val="bg2"/>
                </a:solidFill>
                <a:latin typeface="Tahoma" panose="020B0604030504040204" pitchFamily="34" charset="0"/>
              </a:defRPr>
            </a:lvl4pPr>
            <a:lvl5pPr marL="2057400" indent="-228600">
              <a:spcBef>
                <a:spcPct val="20000"/>
              </a:spcBef>
              <a:buClr>
                <a:srgbClr val="1F6BBE"/>
              </a:buClr>
              <a:buFont typeface="Wingdings" panose="05000000000000000000" pitchFamily="2" charset="2"/>
              <a:defRPr sz="2400" b="1">
                <a:solidFill>
                  <a:schemeClr val="bg2"/>
                </a:solidFill>
                <a:latin typeface="Tahoma" panose="020B0604030504040204" pitchFamily="34" charset="0"/>
              </a:defRPr>
            </a:lvl5pPr>
            <a:lvl6pPr marL="2514600" indent="-228600" eaLnBrk="0" fontAlgn="base" hangingPunct="0">
              <a:spcBef>
                <a:spcPct val="20000"/>
              </a:spcBef>
              <a:spcAft>
                <a:spcPct val="0"/>
              </a:spcAft>
              <a:buClr>
                <a:srgbClr val="1F6BBE"/>
              </a:buClr>
              <a:buFont typeface="Wingdings" panose="05000000000000000000" pitchFamily="2" charset="2"/>
              <a:defRPr sz="2400" b="1">
                <a:solidFill>
                  <a:schemeClr val="bg2"/>
                </a:solidFill>
                <a:latin typeface="Tahoma" panose="020B0604030504040204" pitchFamily="34" charset="0"/>
              </a:defRPr>
            </a:lvl6pPr>
            <a:lvl7pPr marL="2971800" indent="-228600" eaLnBrk="0" fontAlgn="base" hangingPunct="0">
              <a:spcBef>
                <a:spcPct val="20000"/>
              </a:spcBef>
              <a:spcAft>
                <a:spcPct val="0"/>
              </a:spcAft>
              <a:buClr>
                <a:srgbClr val="1F6BBE"/>
              </a:buClr>
              <a:buFont typeface="Wingdings" panose="05000000000000000000" pitchFamily="2" charset="2"/>
              <a:defRPr sz="2400" b="1">
                <a:solidFill>
                  <a:schemeClr val="bg2"/>
                </a:solidFill>
                <a:latin typeface="Tahoma" panose="020B0604030504040204" pitchFamily="34" charset="0"/>
              </a:defRPr>
            </a:lvl7pPr>
            <a:lvl8pPr marL="3429000" indent="-228600" eaLnBrk="0" fontAlgn="base" hangingPunct="0">
              <a:spcBef>
                <a:spcPct val="20000"/>
              </a:spcBef>
              <a:spcAft>
                <a:spcPct val="0"/>
              </a:spcAft>
              <a:buClr>
                <a:srgbClr val="1F6BBE"/>
              </a:buClr>
              <a:buFont typeface="Wingdings" panose="05000000000000000000" pitchFamily="2" charset="2"/>
              <a:defRPr sz="2400" b="1">
                <a:solidFill>
                  <a:schemeClr val="bg2"/>
                </a:solidFill>
                <a:latin typeface="Tahoma" panose="020B0604030504040204" pitchFamily="34" charset="0"/>
              </a:defRPr>
            </a:lvl8pPr>
            <a:lvl9pPr marL="3886200" indent="-228600" eaLnBrk="0" fontAlgn="base" hangingPunct="0">
              <a:spcBef>
                <a:spcPct val="20000"/>
              </a:spcBef>
              <a:spcAft>
                <a:spcPct val="0"/>
              </a:spcAft>
              <a:buClr>
                <a:srgbClr val="1F6BBE"/>
              </a:buClr>
              <a:buFont typeface="Wingdings" panose="05000000000000000000" pitchFamily="2" charset="2"/>
              <a:defRPr sz="2400" b="1">
                <a:solidFill>
                  <a:schemeClr val="bg2"/>
                </a:solidFill>
                <a:latin typeface="Tahoma" panose="020B0604030504040204" pitchFamily="34" charset="0"/>
              </a:defRPr>
            </a:lvl9pPr>
          </a:lstStyle>
          <a:p>
            <a:pPr marL="243840" indent="-243840" defTabSz="650240">
              <a:lnSpc>
                <a:spcPct val="105000"/>
              </a:lnSpc>
              <a:buClr>
                <a:srgbClr val="800080"/>
              </a:buClr>
              <a:buNone/>
              <a:defRPr/>
            </a:pPr>
            <a:r>
              <a:rPr lang="en-US" altLang="en-US" sz="2000" dirty="0">
                <a:solidFill>
                  <a:prstClr val="black"/>
                </a:solidFill>
                <a:latin typeface="Calibri" panose="020F0502020204030204"/>
                <a:cs typeface="Tahoma" panose="020B0604030504040204" pitchFamily="34" charset="0"/>
              </a:rPr>
              <a:t>Objectives and  Benefits</a:t>
            </a:r>
            <a:endParaRPr lang="en-US" altLang="en-US" sz="2000" dirty="0">
              <a:solidFill>
                <a:prstClr val="black"/>
              </a:solidFill>
              <a:latin typeface="Calibri" panose="020F0502020204030204"/>
              <a:cs typeface="Tahoma" panose="020B0604030504040204" pitchFamily="34" charset="0"/>
            </a:endParaRPr>
          </a:p>
          <a:p>
            <a:pPr marL="216535" indent="-216535" algn="just" defTabSz="288925">
              <a:lnSpc>
                <a:spcPct val="100000"/>
              </a:lnSpc>
              <a:spcBef>
                <a:spcPts val="0"/>
              </a:spcBef>
              <a:buClrTx/>
              <a:buSzTx/>
              <a:buFont typeface="Arial" panose="020B0604020202020204" pitchFamily="34" charset="0"/>
              <a:buChar char="•"/>
              <a:defRPr/>
            </a:pPr>
            <a:r>
              <a:rPr lang="en-IN" sz="2000" b="0" dirty="0">
                <a:solidFill>
                  <a:prstClr val="black"/>
                </a:solidFill>
                <a:latin typeface="Calibri" panose="020F0502020204030204"/>
              </a:rPr>
              <a:t>State of the Art modelling tools for accurate RE generation forecasts integrated with weather forecasting inputs</a:t>
            </a:r>
            <a:endParaRPr lang="en-IN" sz="2000" b="0" dirty="0">
              <a:solidFill>
                <a:prstClr val="black"/>
              </a:solidFill>
              <a:latin typeface="Calibri" panose="020F0502020204030204"/>
            </a:endParaRPr>
          </a:p>
          <a:p>
            <a:pPr marL="216535" indent="-216535" algn="just" defTabSz="288925">
              <a:lnSpc>
                <a:spcPct val="100000"/>
              </a:lnSpc>
              <a:spcBef>
                <a:spcPts val="0"/>
              </a:spcBef>
              <a:buClrTx/>
              <a:buSzTx/>
              <a:buFont typeface="Arial" panose="020B0604020202020204" pitchFamily="34" charset="0"/>
              <a:buChar char="•"/>
              <a:defRPr/>
            </a:pPr>
            <a:r>
              <a:rPr lang="en-IN" sz="2000" b="0" dirty="0">
                <a:solidFill>
                  <a:prstClr val="black"/>
                </a:solidFill>
                <a:latin typeface="Calibri" panose="020F0502020204030204"/>
              </a:rPr>
              <a:t>RE scheduling with secure interfaces for Grid Operators, Regulators and RE Generators; maximize RE utilization and help utilities meet </a:t>
            </a:r>
            <a:r>
              <a:rPr lang="en-US" altLang="en-US" sz="2000" b="0" dirty="0">
                <a:solidFill>
                  <a:prstClr val="black"/>
                </a:solidFill>
                <a:latin typeface="Calibri" panose="020F0502020204030204"/>
              </a:rPr>
              <a:t>Renewable energy Purchase Obligations (RPO) </a:t>
            </a:r>
            <a:endParaRPr lang="en-US" altLang="en-US" sz="2000" b="0" dirty="0">
              <a:solidFill>
                <a:prstClr val="black"/>
              </a:solidFill>
              <a:latin typeface="Calibri" panose="020F0502020204030204"/>
            </a:endParaRPr>
          </a:p>
          <a:p>
            <a:pPr marL="216535" indent="-216535" algn="just" defTabSz="288925">
              <a:lnSpc>
                <a:spcPct val="100000"/>
              </a:lnSpc>
              <a:spcBef>
                <a:spcPts val="0"/>
              </a:spcBef>
              <a:buClrTx/>
              <a:buSzTx/>
              <a:buFont typeface="Arial" panose="020B0604020202020204" pitchFamily="34" charset="0"/>
              <a:buChar char="•"/>
              <a:defRPr/>
            </a:pPr>
            <a:r>
              <a:rPr lang="en-US" altLang="en-US" sz="2000" b="0" dirty="0">
                <a:solidFill>
                  <a:prstClr val="black"/>
                </a:solidFill>
                <a:latin typeface="Calibri" panose="020F0502020204030204"/>
              </a:rPr>
              <a:t>System-wide visibility and improved operational coordination; </a:t>
            </a:r>
            <a:r>
              <a:rPr lang="en-IN" altLang="en-US" sz="2000" b="0" dirty="0">
                <a:solidFill>
                  <a:prstClr val="black"/>
                </a:solidFill>
                <a:latin typeface="Calibri" panose="020F0502020204030204"/>
              </a:rPr>
              <a:t>v</a:t>
            </a:r>
            <a:r>
              <a:rPr lang="en-IN" sz="2000" b="0" dirty="0">
                <a:solidFill>
                  <a:prstClr val="black"/>
                </a:solidFill>
                <a:latin typeface="Calibri" panose="020F0502020204030204"/>
              </a:rPr>
              <a:t>isualization and evaluation of RE forecast performance</a:t>
            </a:r>
            <a:endParaRPr lang="en-IN" sz="2000" b="0" dirty="0">
              <a:solidFill>
                <a:prstClr val="black"/>
              </a:solidFill>
              <a:latin typeface="Calibri" panose="020F0502020204030204"/>
            </a:endParaRPr>
          </a:p>
          <a:p>
            <a:pPr marL="0" indent="0" algn="just" defTabSz="288925">
              <a:lnSpc>
                <a:spcPct val="100000"/>
              </a:lnSpc>
              <a:spcBef>
                <a:spcPts val="0"/>
              </a:spcBef>
              <a:buClrTx/>
              <a:buSzTx/>
              <a:buNone/>
              <a:defRPr/>
            </a:pPr>
            <a:endParaRPr lang="en-US" altLang="en-US" sz="2000" dirty="0">
              <a:solidFill>
                <a:prstClr val="black"/>
              </a:solidFill>
              <a:latin typeface="Calibri" panose="020F0502020204030204"/>
            </a:endParaRPr>
          </a:p>
          <a:p>
            <a:pPr marL="0" indent="0" algn="just" defTabSz="288925">
              <a:lnSpc>
                <a:spcPct val="100000"/>
              </a:lnSpc>
              <a:spcBef>
                <a:spcPts val="0"/>
              </a:spcBef>
              <a:buClrTx/>
              <a:buSzTx/>
              <a:buNone/>
              <a:defRPr/>
            </a:pPr>
            <a:r>
              <a:rPr lang="en-US" altLang="en-US" sz="2000" dirty="0">
                <a:solidFill>
                  <a:prstClr val="black"/>
                </a:solidFill>
                <a:latin typeface="Calibri" panose="020F0502020204030204"/>
              </a:rPr>
              <a:t>Architecture</a:t>
            </a:r>
            <a:endParaRPr lang="en-US" altLang="en-US" sz="2000" dirty="0">
              <a:solidFill>
                <a:prstClr val="black"/>
              </a:solidFill>
              <a:latin typeface="Calibri" panose="020F0502020204030204"/>
            </a:endParaRPr>
          </a:p>
          <a:p>
            <a:pPr marL="216535" indent="-216535" algn="just" defTabSz="288925">
              <a:lnSpc>
                <a:spcPct val="100000"/>
              </a:lnSpc>
              <a:spcBef>
                <a:spcPts val="0"/>
              </a:spcBef>
              <a:buClrTx/>
              <a:buSzTx/>
              <a:buFont typeface="Arial" panose="020B0604020202020204" pitchFamily="34" charset="0"/>
              <a:buChar char="•"/>
              <a:defRPr/>
            </a:pPr>
            <a:r>
              <a:rPr lang="en-US" altLang="en-US" sz="2000" dirty="0">
                <a:solidFill>
                  <a:prstClr val="black"/>
                </a:solidFill>
                <a:latin typeface="Calibri" panose="020F0502020204030204"/>
              </a:rPr>
              <a:t> </a:t>
            </a:r>
            <a:r>
              <a:rPr lang="en-US" altLang="en-US" sz="2000" b="0" dirty="0">
                <a:solidFill>
                  <a:prstClr val="black"/>
                </a:solidFill>
                <a:latin typeface="Calibri" panose="020F0502020204030204"/>
              </a:rPr>
              <a:t>4 Regional REMCs (Northern, Southern, Western and Eastern) and a National REMC – these are integrated with the Regional Load Dispatch Centers (RLDCs) and the National Load Dispatch Centre (NLDC)</a:t>
            </a:r>
            <a:endParaRPr lang="en-US" altLang="en-US" sz="2000" b="0" dirty="0">
              <a:solidFill>
                <a:prstClr val="black"/>
              </a:solidFill>
              <a:latin typeface="Calibri" panose="020F0502020204030204"/>
            </a:endParaRPr>
          </a:p>
          <a:p>
            <a:pPr marL="216535" indent="-216535" algn="just" defTabSz="288925">
              <a:lnSpc>
                <a:spcPct val="100000"/>
              </a:lnSpc>
              <a:spcBef>
                <a:spcPts val="0"/>
              </a:spcBef>
              <a:buClrTx/>
              <a:buSzTx/>
              <a:buFont typeface="Arial" panose="020B0604020202020204" pitchFamily="34" charset="0"/>
              <a:buChar char="•"/>
              <a:defRPr/>
            </a:pPr>
            <a:r>
              <a:rPr lang="en-US" altLang="en-US" sz="2000" b="0" dirty="0">
                <a:solidFill>
                  <a:prstClr val="black"/>
                </a:solidFill>
                <a:latin typeface="Calibri" panose="020F0502020204030204"/>
              </a:rPr>
              <a:t>Supports Grid Operators to ensure coordination with conventional resources to achieve lower operational costs</a:t>
            </a:r>
            <a:endParaRPr lang="en-US" altLang="en-US" sz="2000" b="0" dirty="0">
              <a:solidFill>
                <a:prstClr val="black"/>
              </a:solidFill>
              <a:latin typeface="Calibri" panose="020F0502020204030204"/>
            </a:endParaRPr>
          </a:p>
          <a:p>
            <a:pPr marL="216535" indent="-216535" algn="just" defTabSz="288925">
              <a:lnSpc>
                <a:spcPct val="100000"/>
              </a:lnSpc>
              <a:spcBef>
                <a:spcPts val="0"/>
              </a:spcBef>
              <a:buClrTx/>
              <a:buSzTx/>
              <a:buFont typeface="Arial" panose="020B0604020202020204" pitchFamily="34" charset="0"/>
              <a:buChar char="•"/>
              <a:defRPr/>
            </a:pPr>
            <a:r>
              <a:rPr lang="en-US" altLang="en-US" sz="2000" b="0" dirty="0">
                <a:solidFill>
                  <a:prstClr val="black"/>
                </a:solidFill>
                <a:latin typeface="Calibri" panose="020F0502020204030204"/>
              </a:rPr>
              <a:t>Manage reliability challenges through curtailment and modification of RE schedules during constrained conditions</a:t>
            </a:r>
            <a:endParaRPr lang="en-US" altLang="en-US" sz="2000" b="0" dirty="0">
              <a:solidFill>
                <a:prstClr val="black"/>
              </a:solidFill>
              <a:latin typeface="Calibri" panose="020F0502020204030204"/>
            </a:endParaRPr>
          </a:p>
          <a:p>
            <a:pPr marL="243840" lvl="1" indent="-243840" algn="just" defTabSz="650240">
              <a:buClr>
                <a:srgbClr val="87C80A"/>
              </a:buClr>
              <a:buSzPct val="100000"/>
              <a:defRPr/>
            </a:pPr>
            <a:endParaRPr lang="en-US" altLang="en-US" sz="2000" b="0" dirty="0">
              <a:solidFill>
                <a:prstClr val="black"/>
              </a:solidFill>
              <a:latin typeface="Calibri" panose="020F0502020204030204"/>
              <a:cs typeface="Tahoma" panose="020B0604030504040204" pitchFamily="34" charset="0"/>
            </a:endParaRPr>
          </a:p>
          <a:p>
            <a:pPr marL="243840" lvl="1" indent="-243840" defTabSz="650240">
              <a:buClr>
                <a:srgbClr val="87C80A"/>
              </a:buClr>
              <a:buSzPct val="100000"/>
              <a:defRPr/>
            </a:pPr>
            <a:endParaRPr lang="en-US" altLang="en-US" sz="2000" dirty="0">
              <a:solidFill>
                <a:prstClr val="black"/>
              </a:solidFill>
              <a:latin typeface="Calibri" panose="020F0502020204030204"/>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3923349" y="260350"/>
            <a:ext cx="341289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REMC – Phase 1</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grpSp>
        <p:nvGrpSpPr>
          <p:cNvPr id="83" name="object 34"/>
          <p:cNvGrpSpPr/>
          <p:nvPr/>
        </p:nvGrpSpPr>
        <p:grpSpPr>
          <a:xfrm>
            <a:off x="4498482" y="2433200"/>
            <a:ext cx="4195299" cy="852391"/>
            <a:chOff x="2271869" y="2915920"/>
            <a:chExt cx="4906170" cy="996823"/>
          </a:xfrm>
        </p:grpSpPr>
        <p:sp>
          <p:nvSpPr>
            <p:cNvPr id="84" name="object 35"/>
            <p:cNvSpPr/>
            <p:nvPr/>
          </p:nvSpPr>
          <p:spPr>
            <a:xfrm>
              <a:off x="2676143" y="3909568"/>
              <a:ext cx="64135" cy="3175"/>
            </a:xfrm>
            <a:custGeom>
              <a:avLst/>
              <a:gdLst/>
              <a:ahLst/>
              <a:cxnLst/>
              <a:rect l="l" t="t" r="r" b="b"/>
              <a:pathLst>
                <a:path w="64135" h="3175">
                  <a:moveTo>
                    <a:pt x="18287" y="0"/>
                  </a:moveTo>
                  <a:lnTo>
                    <a:pt x="45719" y="0"/>
                  </a:lnTo>
                </a:path>
                <a:path w="64135" h="3175">
                  <a:moveTo>
                    <a:pt x="0" y="3048"/>
                  </a:moveTo>
                  <a:lnTo>
                    <a:pt x="64007" y="3048"/>
                  </a:lnTo>
                </a:path>
              </a:pathLst>
            </a:custGeom>
            <a:ln w="3175">
              <a:solidFill>
                <a:srgbClr val="319E43"/>
              </a:solidFill>
            </a:ln>
          </p:spPr>
          <p:txBody>
            <a:bodyPr wrap="square" lIns="0" tIns="0" rIns="0" bIns="0" rtlCol="0"/>
            <a:lstStyle/>
            <a:p>
              <a:endParaRPr sz="1540"/>
            </a:p>
          </p:txBody>
        </p:sp>
        <p:pic>
          <p:nvPicPr>
            <p:cNvPr id="85" name="object 36"/>
            <p:cNvPicPr/>
            <p:nvPr/>
          </p:nvPicPr>
          <p:blipFill>
            <a:blip r:embed="rId1" cstate="print"/>
            <a:stretch>
              <a:fillRect/>
            </a:stretch>
          </p:blipFill>
          <p:spPr>
            <a:xfrm>
              <a:off x="2271869" y="3045301"/>
              <a:ext cx="204214" cy="182880"/>
            </a:xfrm>
            <a:prstGeom prst="rect">
              <a:avLst/>
            </a:prstGeom>
          </p:spPr>
        </p:pic>
        <p:sp>
          <p:nvSpPr>
            <p:cNvPr id="86" name="object 37"/>
            <p:cNvSpPr/>
            <p:nvPr/>
          </p:nvSpPr>
          <p:spPr>
            <a:xfrm>
              <a:off x="6114287" y="2915920"/>
              <a:ext cx="981710" cy="3175"/>
            </a:xfrm>
            <a:custGeom>
              <a:avLst/>
              <a:gdLst/>
              <a:ahLst/>
              <a:cxnLst/>
              <a:rect l="l" t="t" r="r" b="b"/>
              <a:pathLst>
                <a:path w="981709" h="3175">
                  <a:moveTo>
                    <a:pt x="0" y="0"/>
                  </a:moveTo>
                  <a:lnTo>
                    <a:pt x="981456" y="0"/>
                  </a:lnTo>
                </a:path>
                <a:path w="981709" h="3175">
                  <a:moveTo>
                    <a:pt x="0" y="3047"/>
                  </a:moveTo>
                  <a:lnTo>
                    <a:pt x="981456" y="3047"/>
                  </a:lnTo>
                </a:path>
              </a:pathLst>
            </a:custGeom>
            <a:ln w="3175">
              <a:solidFill>
                <a:srgbClr val="FDFDFD"/>
              </a:solidFill>
            </a:ln>
          </p:spPr>
          <p:txBody>
            <a:bodyPr wrap="square" lIns="0" tIns="0" rIns="0" bIns="0" rtlCol="0"/>
            <a:lstStyle/>
            <a:p>
              <a:endParaRPr sz="1540"/>
            </a:p>
          </p:txBody>
        </p:sp>
        <p:pic>
          <p:nvPicPr>
            <p:cNvPr id="87" name="object 38"/>
            <p:cNvPicPr/>
            <p:nvPr/>
          </p:nvPicPr>
          <p:blipFill>
            <a:blip r:embed="rId2" cstate="print"/>
            <a:stretch>
              <a:fillRect/>
            </a:stretch>
          </p:blipFill>
          <p:spPr>
            <a:xfrm>
              <a:off x="6028943" y="2920492"/>
              <a:ext cx="1149096" cy="606552"/>
            </a:xfrm>
            <a:prstGeom prst="rect">
              <a:avLst/>
            </a:prstGeom>
          </p:spPr>
        </p:pic>
        <p:sp>
          <p:nvSpPr>
            <p:cNvPr id="88" name="object 39"/>
            <p:cNvSpPr/>
            <p:nvPr/>
          </p:nvSpPr>
          <p:spPr>
            <a:xfrm>
              <a:off x="6114287" y="3528568"/>
              <a:ext cx="990600" cy="0"/>
            </a:xfrm>
            <a:custGeom>
              <a:avLst/>
              <a:gdLst/>
              <a:ahLst/>
              <a:cxnLst/>
              <a:rect l="l" t="t" r="r" b="b"/>
              <a:pathLst>
                <a:path w="990600">
                  <a:moveTo>
                    <a:pt x="0" y="0"/>
                  </a:moveTo>
                  <a:lnTo>
                    <a:pt x="990600" y="0"/>
                  </a:lnTo>
                </a:path>
              </a:pathLst>
            </a:custGeom>
            <a:ln w="3175">
              <a:solidFill>
                <a:srgbClr val="FDFDFD"/>
              </a:solidFill>
            </a:ln>
          </p:spPr>
          <p:txBody>
            <a:bodyPr wrap="square" lIns="0" tIns="0" rIns="0" bIns="0" rtlCol="0"/>
            <a:lstStyle/>
            <a:p>
              <a:endParaRPr sz="1540"/>
            </a:p>
          </p:txBody>
        </p:sp>
      </p:grpSp>
      <p:grpSp>
        <p:nvGrpSpPr>
          <p:cNvPr id="89" name="object 40"/>
          <p:cNvGrpSpPr/>
          <p:nvPr/>
        </p:nvGrpSpPr>
        <p:grpSpPr>
          <a:xfrm>
            <a:off x="8034914" y="1335540"/>
            <a:ext cx="2562383" cy="982817"/>
            <a:chOff x="6440423" y="1631188"/>
            <a:chExt cx="2996565" cy="1149350"/>
          </a:xfrm>
        </p:grpSpPr>
        <p:sp>
          <p:nvSpPr>
            <p:cNvPr id="90" name="object 41"/>
            <p:cNvSpPr/>
            <p:nvPr/>
          </p:nvSpPr>
          <p:spPr>
            <a:xfrm>
              <a:off x="6440424" y="2262123"/>
              <a:ext cx="2996565" cy="518159"/>
            </a:xfrm>
            <a:custGeom>
              <a:avLst/>
              <a:gdLst/>
              <a:ahLst/>
              <a:cxnLst/>
              <a:rect l="l" t="t" r="r" b="b"/>
              <a:pathLst>
                <a:path w="2996565" h="518160">
                  <a:moveTo>
                    <a:pt x="2996184" y="408432"/>
                  </a:moveTo>
                  <a:lnTo>
                    <a:pt x="2983992" y="402336"/>
                  </a:lnTo>
                  <a:lnTo>
                    <a:pt x="2974848" y="402336"/>
                  </a:lnTo>
                  <a:lnTo>
                    <a:pt x="2971800" y="408432"/>
                  </a:lnTo>
                  <a:lnTo>
                    <a:pt x="2949435" y="449961"/>
                  </a:lnTo>
                  <a:lnTo>
                    <a:pt x="2947416" y="417576"/>
                  </a:lnTo>
                  <a:lnTo>
                    <a:pt x="2947416" y="396240"/>
                  </a:lnTo>
                  <a:lnTo>
                    <a:pt x="2944368" y="374904"/>
                  </a:lnTo>
                  <a:lnTo>
                    <a:pt x="2935224" y="320040"/>
                  </a:lnTo>
                  <a:lnTo>
                    <a:pt x="2932176" y="304800"/>
                  </a:lnTo>
                  <a:lnTo>
                    <a:pt x="2926080" y="280416"/>
                  </a:lnTo>
                  <a:lnTo>
                    <a:pt x="2919984" y="271272"/>
                  </a:lnTo>
                  <a:lnTo>
                    <a:pt x="2916936" y="265176"/>
                  </a:lnTo>
                  <a:lnTo>
                    <a:pt x="2916936" y="262128"/>
                  </a:lnTo>
                  <a:lnTo>
                    <a:pt x="2913888" y="262128"/>
                  </a:lnTo>
                  <a:lnTo>
                    <a:pt x="2910840" y="256032"/>
                  </a:lnTo>
                  <a:lnTo>
                    <a:pt x="2904744" y="256032"/>
                  </a:lnTo>
                  <a:lnTo>
                    <a:pt x="2901696" y="252984"/>
                  </a:lnTo>
                  <a:lnTo>
                    <a:pt x="1566672" y="252984"/>
                  </a:lnTo>
                  <a:lnTo>
                    <a:pt x="1551432" y="207264"/>
                  </a:lnTo>
                  <a:lnTo>
                    <a:pt x="1542288" y="152400"/>
                  </a:lnTo>
                  <a:lnTo>
                    <a:pt x="1539240" y="131064"/>
                  </a:lnTo>
                  <a:lnTo>
                    <a:pt x="1539240" y="109728"/>
                  </a:lnTo>
                  <a:lnTo>
                    <a:pt x="1536192" y="64008"/>
                  </a:lnTo>
                  <a:lnTo>
                    <a:pt x="1536192" y="12192"/>
                  </a:lnTo>
                  <a:lnTo>
                    <a:pt x="1536192" y="6096"/>
                  </a:lnTo>
                  <a:lnTo>
                    <a:pt x="1530096" y="0"/>
                  </a:lnTo>
                  <a:lnTo>
                    <a:pt x="1514856" y="0"/>
                  </a:lnTo>
                  <a:lnTo>
                    <a:pt x="1508760" y="6096"/>
                  </a:lnTo>
                  <a:lnTo>
                    <a:pt x="1508760" y="12192"/>
                  </a:lnTo>
                  <a:lnTo>
                    <a:pt x="1508760" y="64008"/>
                  </a:lnTo>
                  <a:lnTo>
                    <a:pt x="1505712" y="109728"/>
                  </a:lnTo>
                  <a:lnTo>
                    <a:pt x="1505712" y="131064"/>
                  </a:lnTo>
                  <a:lnTo>
                    <a:pt x="1502664" y="152400"/>
                  </a:lnTo>
                  <a:lnTo>
                    <a:pt x="1490472" y="219456"/>
                  </a:lnTo>
                  <a:lnTo>
                    <a:pt x="1478280" y="252984"/>
                  </a:lnTo>
                  <a:lnTo>
                    <a:pt x="97523" y="252984"/>
                  </a:lnTo>
                  <a:lnTo>
                    <a:pt x="91440" y="256032"/>
                  </a:lnTo>
                  <a:lnTo>
                    <a:pt x="88392" y="256032"/>
                  </a:lnTo>
                  <a:lnTo>
                    <a:pt x="82296" y="262128"/>
                  </a:lnTo>
                  <a:lnTo>
                    <a:pt x="82296" y="265176"/>
                  </a:lnTo>
                  <a:lnTo>
                    <a:pt x="76200" y="271272"/>
                  </a:lnTo>
                  <a:lnTo>
                    <a:pt x="73152" y="280416"/>
                  </a:lnTo>
                  <a:lnTo>
                    <a:pt x="67056" y="292608"/>
                  </a:lnTo>
                  <a:lnTo>
                    <a:pt x="63995" y="304800"/>
                  </a:lnTo>
                  <a:lnTo>
                    <a:pt x="60960" y="320040"/>
                  </a:lnTo>
                  <a:lnTo>
                    <a:pt x="51816" y="374904"/>
                  </a:lnTo>
                  <a:lnTo>
                    <a:pt x="51816" y="396240"/>
                  </a:lnTo>
                  <a:lnTo>
                    <a:pt x="48768" y="417576"/>
                  </a:lnTo>
                  <a:lnTo>
                    <a:pt x="47053" y="444893"/>
                  </a:lnTo>
                  <a:lnTo>
                    <a:pt x="27432" y="408432"/>
                  </a:lnTo>
                  <a:lnTo>
                    <a:pt x="24384" y="402336"/>
                  </a:lnTo>
                  <a:lnTo>
                    <a:pt x="15240" y="402336"/>
                  </a:lnTo>
                  <a:lnTo>
                    <a:pt x="3048" y="408432"/>
                  </a:lnTo>
                  <a:lnTo>
                    <a:pt x="0" y="414528"/>
                  </a:lnTo>
                  <a:lnTo>
                    <a:pt x="3048" y="420624"/>
                  </a:lnTo>
                  <a:lnTo>
                    <a:pt x="57912" y="518160"/>
                  </a:lnTo>
                  <a:lnTo>
                    <a:pt x="72847" y="493776"/>
                  </a:lnTo>
                  <a:lnTo>
                    <a:pt x="115824" y="423672"/>
                  </a:lnTo>
                  <a:lnTo>
                    <a:pt x="118872" y="417576"/>
                  </a:lnTo>
                  <a:lnTo>
                    <a:pt x="115824" y="411480"/>
                  </a:lnTo>
                  <a:lnTo>
                    <a:pt x="109728" y="405384"/>
                  </a:lnTo>
                  <a:lnTo>
                    <a:pt x="103632" y="402336"/>
                  </a:lnTo>
                  <a:lnTo>
                    <a:pt x="97523" y="405384"/>
                  </a:lnTo>
                  <a:lnTo>
                    <a:pt x="94475" y="411480"/>
                  </a:lnTo>
                  <a:lnTo>
                    <a:pt x="73152" y="447040"/>
                  </a:lnTo>
                  <a:lnTo>
                    <a:pt x="73152" y="420624"/>
                  </a:lnTo>
                  <a:lnTo>
                    <a:pt x="79248" y="377952"/>
                  </a:lnTo>
                  <a:lnTo>
                    <a:pt x="79248" y="359664"/>
                  </a:lnTo>
                  <a:lnTo>
                    <a:pt x="88392" y="310896"/>
                  </a:lnTo>
                  <a:lnTo>
                    <a:pt x="100571" y="283464"/>
                  </a:lnTo>
                  <a:lnTo>
                    <a:pt x="102095" y="280416"/>
                  </a:lnTo>
                  <a:lnTo>
                    <a:pt x="103632" y="277368"/>
                  </a:lnTo>
                  <a:lnTo>
                    <a:pt x="1487424" y="277368"/>
                  </a:lnTo>
                  <a:lnTo>
                    <a:pt x="1490472" y="274320"/>
                  </a:lnTo>
                  <a:lnTo>
                    <a:pt x="1493520" y="274320"/>
                  </a:lnTo>
                  <a:lnTo>
                    <a:pt x="1496568" y="268224"/>
                  </a:lnTo>
                  <a:lnTo>
                    <a:pt x="1499616" y="268224"/>
                  </a:lnTo>
                  <a:lnTo>
                    <a:pt x="1507236" y="252984"/>
                  </a:lnTo>
                  <a:lnTo>
                    <a:pt x="1508760" y="249936"/>
                  </a:lnTo>
                  <a:lnTo>
                    <a:pt x="1514856" y="225552"/>
                  </a:lnTo>
                  <a:lnTo>
                    <a:pt x="1520952" y="210312"/>
                  </a:lnTo>
                  <a:lnTo>
                    <a:pt x="1522476" y="202704"/>
                  </a:lnTo>
                  <a:lnTo>
                    <a:pt x="1527048" y="225552"/>
                  </a:lnTo>
                  <a:lnTo>
                    <a:pt x="1533144" y="237744"/>
                  </a:lnTo>
                  <a:lnTo>
                    <a:pt x="1536192" y="249936"/>
                  </a:lnTo>
                  <a:lnTo>
                    <a:pt x="1539240" y="259080"/>
                  </a:lnTo>
                  <a:lnTo>
                    <a:pt x="1545336" y="268224"/>
                  </a:lnTo>
                  <a:lnTo>
                    <a:pt x="1548384" y="268224"/>
                  </a:lnTo>
                  <a:lnTo>
                    <a:pt x="1551432" y="274320"/>
                  </a:lnTo>
                  <a:lnTo>
                    <a:pt x="1554480" y="274320"/>
                  </a:lnTo>
                  <a:lnTo>
                    <a:pt x="1557528" y="277368"/>
                  </a:lnTo>
                  <a:lnTo>
                    <a:pt x="2892552" y="277368"/>
                  </a:lnTo>
                  <a:lnTo>
                    <a:pt x="2913888" y="341376"/>
                  </a:lnTo>
                  <a:lnTo>
                    <a:pt x="2923032" y="399288"/>
                  </a:lnTo>
                  <a:lnTo>
                    <a:pt x="2923032" y="420624"/>
                  </a:lnTo>
                  <a:lnTo>
                    <a:pt x="2924632" y="444627"/>
                  </a:lnTo>
                  <a:lnTo>
                    <a:pt x="2904744" y="411480"/>
                  </a:lnTo>
                  <a:lnTo>
                    <a:pt x="2901696" y="405384"/>
                  </a:lnTo>
                  <a:lnTo>
                    <a:pt x="2892552" y="402336"/>
                  </a:lnTo>
                  <a:lnTo>
                    <a:pt x="2886456" y="405384"/>
                  </a:lnTo>
                  <a:lnTo>
                    <a:pt x="2880360" y="411480"/>
                  </a:lnTo>
                  <a:lnTo>
                    <a:pt x="2880360" y="417576"/>
                  </a:lnTo>
                  <a:lnTo>
                    <a:pt x="2883408" y="423672"/>
                  </a:lnTo>
                  <a:lnTo>
                    <a:pt x="2938272" y="518160"/>
                  </a:lnTo>
                  <a:lnTo>
                    <a:pt x="2951988" y="493776"/>
                  </a:lnTo>
                  <a:lnTo>
                    <a:pt x="2993136" y="420624"/>
                  </a:lnTo>
                  <a:lnTo>
                    <a:pt x="2996184" y="414528"/>
                  </a:lnTo>
                  <a:lnTo>
                    <a:pt x="2996184" y="408432"/>
                  </a:lnTo>
                  <a:close/>
                </a:path>
              </a:pathLst>
            </a:custGeom>
            <a:solidFill>
              <a:srgbClr val="2C2C89"/>
            </a:solidFill>
          </p:spPr>
          <p:txBody>
            <a:bodyPr wrap="square" lIns="0" tIns="0" rIns="0" bIns="0" rtlCol="0"/>
            <a:lstStyle/>
            <a:p>
              <a:endParaRPr sz="1540"/>
            </a:p>
          </p:txBody>
        </p:sp>
        <p:pic>
          <p:nvPicPr>
            <p:cNvPr id="91" name="object 42"/>
            <p:cNvPicPr/>
            <p:nvPr/>
          </p:nvPicPr>
          <p:blipFill>
            <a:blip r:embed="rId3" cstate="print"/>
            <a:stretch>
              <a:fillRect/>
            </a:stretch>
          </p:blipFill>
          <p:spPr>
            <a:xfrm>
              <a:off x="7043927" y="1631188"/>
              <a:ext cx="1834896" cy="627888"/>
            </a:xfrm>
            <a:prstGeom prst="rect">
              <a:avLst/>
            </a:prstGeom>
          </p:spPr>
        </p:pic>
        <p:sp>
          <p:nvSpPr>
            <p:cNvPr id="92" name="object 43"/>
            <p:cNvSpPr/>
            <p:nvPr/>
          </p:nvSpPr>
          <p:spPr>
            <a:xfrm>
              <a:off x="7068311" y="2260600"/>
              <a:ext cx="1786255" cy="0"/>
            </a:xfrm>
            <a:custGeom>
              <a:avLst/>
              <a:gdLst/>
              <a:ahLst/>
              <a:cxnLst/>
              <a:rect l="l" t="t" r="r" b="b"/>
              <a:pathLst>
                <a:path w="1786254">
                  <a:moveTo>
                    <a:pt x="0" y="0"/>
                  </a:moveTo>
                  <a:lnTo>
                    <a:pt x="1786127" y="0"/>
                  </a:lnTo>
                </a:path>
              </a:pathLst>
            </a:custGeom>
            <a:ln w="3175">
              <a:solidFill>
                <a:srgbClr val="FDFDFD"/>
              </a:solidFill>
            </a:ln>
          </p:spPr>
          <p:txBody>
            <a:bodyPr wrap="square" lIns="0" tIns="0" rIns="0" bIns="0" rtlCol="0"/>
            <a:lstStyle/>
            <a:p>
              <a:endParaRPr sz="1540"/>
            </a:p>
          </p:txBody>
        </p:sp>
      </p:grpSp>
      <p:sp>
        <p:nvSpPr>
          <p:cNvPr id="93" name="object 44"/>
          <p:cNvSpPr txBox="1"/>
          <p:nvPr/>
        </p:nvSpPr>
        <p:spPr>
          <a:xfrm>
            <a:off x="7795230" y="2526905"/>
            <a:ext cx="771050" cy="273018"/>
          </a:xfrm>
          <a:prstGeom prst="rect">
            <a:avLst/>
          </a:prstGeom>
        </p:spPr>
        <p:txBody>
          <a:bodyPr vert="horz" wrap="square" lIns="0" tIns="9774" rIns="0" bIns="0" rtlCol="0">
            <a:spAutoFit/>
          </a:bodyPr>
          <a:lstStyle/>
          <a:p>
            <a:pPr marL="10795">
              <a:spcBef>
                <a:spcPts val="75"/>
              </a:spcBef>
            </a:pPr>
            <a:r>
              <a:rPr sz="1710" spc="-4" dirty="0">
                <a:solidFill>
                  <a:srgbClr val="FFFFFF"/>
                </a:solidFill>
                <a:latin typeface="Georgia" panose="02040502050405020303"/>
                <a:cs typeface="Georgia" panose="02040502050405020303"/>
              </a:rPr>
              <a:t>N</a:t>
            </a:r>
            <a:r>
              <a:rPr sz="1710" spc="-17" dirty="0">
                <a:solidFill>
                  <a:srgbClr val="FFFFFF"/>
                </a:solidFill>
                <a:latin typeface="Georgia" panose="02040502050405020303"/>
                <a:cs typeface="Georgia" panose="02040502050405020303"/>
              </a:rPr>
              <a:t>R</a:t>
            </a:r>
            <a:r>
              <a:rPr sz="1710" spc="-13" dirty="0">
                <a:solidFill>
                  <a:srgbClr val="FFFFFF"/>
                </a:solidFill>
                <a:latin typeface="Georgia" panose="02040502050405020303"/>
                <a:cs typeface="Georgia" panose="02040502050405020303"/>
              </a:rPr>
              <a:t>LD</a:t>
            </a:r>
            <a:r>
              <a:rPr sz="1710" spc="-9" dirty="0">
                <a:solidFill>
                  <a:srgbClr val="FFFFFF"/>
                </a:solidFill>
                <a:latin typeface="Georgia" panose="02040502050405020303"/>
                <a:cs typeface="Georgia" panose="02040502050405020303"/>
              </a:rPr>
              <a:t>C</a:t>
            </a:r>
            <a:endParaRPr sz="1710" dirty="0">
              <a:latin typeface="Georgia" panose="02040502050405020303"/>
              <a:cs typeface="Georgia" panose="02040502050405020303"/>
            </a:endParaRPr>
          </a:p>
        </p:txBody>
      </p:sp>
      <p:grpSp>
        <p:nvGrpSpPr>
          <p:cNvPr id="94" name="object 45"/>
          <p:cNvGrpSpPr/>
          <p:nvPr/>
        </p:nvGrpSpPr>
        <p:grpSpPr>
          <a:xfrm>
            <a:off x="7623108" y="2904572"/>
            <a:ext cx="1024628" cy="831864"/>
            <a:chOff x="5958840" y="3466084"/>
            <a:chExt cx="1198245" cy="972819"/>
          </a:xfrm>
        </p:grpSpPr>
        <p:pic>
          <p:nvPicPr>
            <p:cNvPr id="95" name="object 46"/>
            <p:cNvPicPr/>
            <p:nvPr/>
          </p:nvPicPr>
          <p:blipFill>
            <a:blip r:embed="rId4" cstate="print"/>
            <a:stretch>
              <a:fillRect/>
            </a:stretch>
          </p:blipFill>
          <p:spPr>
            <a:xfrm>
              <a:off x="5958840" y="3466084"/>
              <a:ext cx="1197864" cy="954023"/>
            </a:xfrm>
            <a:prstGeom prst="rect">
              <a:avLst/>
            </a:prstGeom>
          </p:spPr>
        </p:pic>
        <p:sp>
          <p:nvSpPr>
            <p:cNvPr id="96" name="object 47"/>
            <p:cNvSpPr/>
            <p:nvPr/>
          </p:nvSpPr>
          <p:spPr>
            <a:xfrm>
              <a:off x="6096000" y="4421632"/>
              <a:ext cx="844550" cy="15240"/>
            </a:xfrm>
            <a:custGeom>
              <a:avLst/>
              <a:gdLst/>
              <a:ahLst/>
              <a:cxnLst/>
              <a:rect l="l" t="t" r="r" b="b"/>
              <a:pathLst>
                <a:path w="844550" h="15239">
                  <a:moveTo>
                    <a:pt x="0" y="0"/>
                  </a:moveTo>
                  <a:lnTo>
                    <a:pt x="844296" y="0"/>
                  </a:lnTo>
                </a:path>
                <a:path w="844550" h="15239">
                  <a:moveTo>
                    <a:pt x="24384" y="3048"/>
                  </a:moveTo>
                  <a:lnTo>
                    <a:pt x="816864" y="3048"/>
                  </a:lnTo>
                </a:path>
                <a:path w="844550" h="15239">
                  <a:moveTo>
                    <a:pt x="30479" y="6096"/>
                  </a:moveTo>
                  <a:lnTo>
                    <a:pt x="816863" y="6096"/>
                  </a:lnTo>
                </a:path>
                <a:path w="844550" h="15239">
                  <a:moveTo>
                    <a:pt x="30479" y="9144"/>
                  </a:moveTo>
                  <a:lnTo>
                    <a:pt x="816863" y="9144"/>
                  </a:lnTo>
                </a:path>
                <a:path w="844550" h="15239">
                  <a:moveTo>
                    <a:pt x="76200" y="12192"/>
                  </a:moveTo>
                  <a:lnTo>
                    <a:pt x="768096" y="12192"/>
                  </a:lnTo>
                </a:path>
                <a:path w="844550" h="15239">
                  <a:moveTo>
                    <a:pt x="76200" y="15240"/>
                  </a:moveTo>
                  <a:lnTo>
                    <a:pt x="768096" y="15240"/>
                  </a:lnTo>
                </a:path>
              </a:pathLst>
            </a:custGeom>
            <a:ln w="3175">
              <a:solidFill>
                <a:srgbClr val="FDFDFD"/>
              </a:solidFill>
            </a:ln>
          </p:spPr>
          <p:txBody>
            <a:bodyPr wrap="square" lIns="0" tIns="0" rIns="0" bIns="0" rtlCol="0"/>
            <a:lstStyle/>
            <a:p>
              <a:endParaRPr sz="1540"/>
            </a:p>
          </p:txBody>
        </p:sp>
      </p:grpSp>
      <p:sp>
        <p:nvSpPr>
          <p:cNvPr id="97" name="object 48"/>
          <p:cNvSpPr txBox="1"/>
          <p:nvPr/>
        </p:nvSpPr>
        <p:spPr>
          <a:xfrm>
            <a:off x="8128308" y="3138710"/>
            <a:ext cx="285614" cy="194087"/>
          </a:xfrm>
          <a:prstGeom prst="rect">
            <a:avLst/>
          </a:prstGeom>
        </p:spPr>
        <p:txBody>
          <a:bodyPr vert="horz" wrap="square" lIns="0" tIns="9774" rIns="0" bIns="0" rtlCol="0">
            <a:spAutoFit/>
          </a:bodyPr>
          <a:lstStyle/>
          <a:p>
            <a:pPr marL="10795">
              <a:spcBef>
                <a:spcPts val="75"/>
              </a:spcBef>
            </a:pPr>
            <a:r>
              <a:rPr sz="1195" b="1" spc="-13" dirty="0">
                <a:solidFill>
                  <a:srgbClr val="FFFFFF"/>
                </a:solidFill>
                <a:latin typeface="Georgia" panose="02040502050405020303"/>
                <a:cs typeface="Georgia" panose="02040502050405020303"/>
              </a:rPr>
              <a:t>R</a:t>
            </a:r>
            <a:r>
              <a:rPr sz="1195" b="1" spc="4" dirty="0">
                <a:solidFill>
                  <a:srgbClr val="FFFFFF"/>
                </a:solidFill>
                <a:latin typeface="Georgia" panose="02040502050405020303"/>
                <a:cs typeface="Georgia" panose="02040502050405020303"/>
              </a:rPr>
              <a:t>a</a:t>
            </a:r>
            <a:r>
              <a:rPr sz="1195" b="1" spc="-4" dirty="0">
                <a:solidFill>
                  <a:srgbClr val="FFFFFF"/>
                </a:solidFill>
                <a:latin typeface="Georgia" panose="02040502050405020303"/>
                <a:cs typeface="Georgia" panose="02040502050405020303"/>
              </a:rPr>
              <a:t>j</a:t>
            </a:r>
            <a:endParaRPr sz="1195">
              <a:latin typeface="Georgia" panose="02040502050405020303"/>
              <a:cs typeface="Georgia" panose="02040502050405020303"/>
            </a:endParaRPr>
          </a:p>
        </p:txBody>
      </p:sp>
      <p:grpSp>
        <p:nvGrpSpPr>
          <p:cNvPr id="98" name="object 49"/>
          <p:cNvGrpSpPr/>
          <p:nvPr/>
        </p:nvGrpSpPr>
        <p:grpSpPr>
          <a:xfrm>
            <a:off x="8835067" y="2432765"/>
            <a:ext cx="982817" cy="526703"/>
            <a:chOff x="7376159" y="2914332"/>
            <a:chExt cx="1149350" cy="615950"/>
          </a:xfrm>
        </p:grpSpPr>
        <p:sp>
          <p:nvSpPr>
            <p:cNvPr id="99" name="object 50"/>
            <p:cNvSpPr/>
            <p:nvPr/>
          </p:nvSpPr>
          <p:spPr>
            <a:xfrm>
              <a:off x="7464551" y="2915920"/>
              <a:ext cx="978535" cy="3175"/>
            </a:xfrm>
            <a:custGeom>
              <a:avLst/>
              <a:gdLst/>
              <a:ahLst/>
              <a:cxnLst/>
              <a:rect l="l" t="t" r="r" b="b"/>
              <a:pathLst>
                <a:path w="978534" h="3175">
                  <a:moveTo>
                    <a:pt x="0" y="0"/>
                  </a:moveTo>
                  <a:lnTo>
                    <a:pt x="978407" y="0"/>
                  </a:lnTo>
                </a:path>
                <a:path w="978534" h="3175">
                  <a:moveTo>
                    <a:pt x="0" y="3047"/>
                  </a:moveTo>
                  <a:lnTo>
                    <a:pt x="978407" y="3047"/>
                  </a:lnTo>
                </a:path>
              </a:pathLst>
            </a:custGeom>
            <a:ln w="3175">
              <a:solidFill>
                <a:srgbClr val="FDFDFD"/>
              </a:solidFill>
            </a:ln>
          </p:spPr>
          <p:txBody>
            <a:bodyPr wrap="square" lIns="0" tIns="0" rIns="0" bIns="0" rtlCol="0"/>
            <a:lstStyle/>
            <a:p>
              <a:endParaRPr sz="1540"/>
            </a:p>
          </p:txBody>
        </p:sp>
        <p:pic>
          <p:nvPicPr>
            <p:cNvPr id="100" name="object 51"/>
            <p:cNvPicPr/>
            <p:nvPr/>
          </p:nvPicPr>
          <p:blipFill>
            <a:blip r:embed="rId5" cstate="print"/>
            <a:stretch>
              <a:fillRect/>
            </a:stretch>
          </p:blipFill>
          <p:spPr>
            <a:xfrm>
              <a:off x="7376159" y="2920492"/>
              <a:ext cx="1149096" cy="606552"/>
            </a:xfrm>
            <a:prstGeom prst="rect">
              <a:avLst/>
            </a:prstGeom>
          </p:spPr>
        </p:pic>
        <p:sp>
          <p:nvSpPr>
            <p:cNvPr id="101" name="object 52"/>
            <p:cNvSpPr/>
            <p:nvPr/>
          </p:nvSpPr>
          <p:spPr>
            <a:xfrm>
              <a:off x="7461503" y="3528568"/>
              <a:ext cx="984885" cy="0"/>
            </a:xfrm>
            <a:custGeom>
              <a:avLst/>
              <a:gdLst/>
              <a:ahLst/>
              <a:cxnLst/>
              <a:rect l="l" t="t" r="r" b="b"/>
              <a:pathLst>
                <a:path w="984884">
                  <a:moveTo>
                    <a:pt x="0" y="0"/>
                  </a:moveTo>
                  <a:lnTo>
                    <a:pt x="984503" y="0"/>
                  </a:lnTo>
                </a:path>
              </a:pathLst>
            </a:custGeom>
            <a:ln w="3175">
              <a:solidFill>
                <a:srgbClr val="FDFDFD"/>
              </a:solidFill>
            </a:ln>
          </p:spPr>
          <p:txBody>
            <a:bodyPr wrap="square" lIns="0" tIns="0" rIns="0" bIns="0" rtlCol="0"/>
            <a:lstStyle/>
            <a:p>
              <a:endParaRPr sz="1540"/>
            </a:p>
          </p:txBody>
        </p:sp>
      </p:grpSp>
      <p:sp>
        <p:nvSpPr>
          <p:cNvPr id="102" name="object 53"/>
          <p:cNvSpPr txBox="1"/>
          <p:nvPr/>
        </p:nvSpPr>
        <p:spPr>
          <a:xfrm>
            <a:off x="8925856" y="2515789"/>
            <a:ext cx="815032" cy="273018"/>
          </a:xfrm>
          <a:prstGeom prst="rect">
            <a:avLst/>
          </a:prstGeom>
        </p:spPr>
        <p:txBody>
          <a:bodyPr vert="horz" wrap="square" lIns="0" tIns="9774" rIns="0" bIns="0" rtlCol="0">
            <a:spAutoFit/>
          </a:bodyPr>
          <a:lstStyle/>
          <a:p>
            <a:pPr marL="10795">
              <a:spcBef>
                <a:spcPts val="75"/>
              </a:spcBef>
            </a:pPr>
            <a:r>
              <a:rPr sz="1710" spc="-9" dirty="0">
                <a:solidFill>
                  <a:srgbClr val="FFFFFF"/>
                </a:solidFill>
                <a:latin typeface="Georgia" panose="02040502050405020303"/>
                <a:cs typeface="Georgia" panose="02040502050405020303"/>
              </a:rPr>
              <a:t>W</a:t>
            </a:r>
            <a:r>
              <a:rPr sz="1710" spc="-17" dirty="0">
                <a:solidFill>
                  <a:srgbClr val="FFFFFF"/>
                </a:solidFill>
                <a:latin typeface="Georgia" panose="02040502050405020303"/>
                <a:cs typeface="Georgia" panose="02040502050405020303"/>
              </a:rPr>
              <a:t>R</a:t>
            </a:r>
            <a:r>
              <a:rPr sz="1710" spc="-13" dirty="0">
                <a:solidFill>
                  <a:srgbClr val="FFFFFF"/>
                </a:solidFill>
                <a:latin typeface="Georgia" panose="02040502050405020303"/>
                <a:cs typeface="Georgia" panose="02040502050405020303"/>
              </a:rPr>
              <a:t>LD</a:t>
            </a:r>
            <a:r>
              <a:rPr sz="1710" spc="-9" dirty="0">
                <a:solidFill>
                  <a:srgbClr val="FFFFFF"/>
                </a:solidFill>
                <a:latin typeface="Georgia" panose="02040502050405020303"/>
                <a:cs typeface="Georgia" panose="02040502050405020303"/>
              </a:rPr>
              <a:t>C</a:t>
            </a:r>
            <a:endParaRPr sz="1710" dirty="0">
              <a:latin typeface="Georgia" panose="02040502050405020303"/>
              <a:cs typeface="Georgia" panose="02040502050405020303"/>
            </a:endParaRPr>
          </a:p>
        </p:txBody>
      </p:sp>
      <p:grpSp>
        <p:nvGrpSpPr>
          <p:cNvPr id="103" name="object 54"/>
          <p:cNvGrpSpPr/>
          <p:nvPr/>
        </p:nvGrpSpPr>
        <p:grpSpPr>
          <a:xfrm>
            <a:off x="8780334" y="2904572"/>
            <a:ext cx="1021913" cy="831864"/>
            <a:chOff x="7312152" y="3466084"/>
            <a:chExt cx="1195070" cy="972819"/>
          </a:xfrm>
        </p:grpSpPr>
        <p:pic>
          <p:nvPicPr>
            <p:cNvPr id="104" name="object 55"/>
            <p:cNvPicPr/>
            <p:nvPr/>
          </p:nvPicPr>
          <p:blipFill>
            <a:blip r:embed="rId6" cstate="print"/>
            <a:stretch>
              <a:fillRect/>
            </a:stretch>
          </p:blipFill>
          <p:spPr>
            <a:xfrm>
              <a:off x="7312152" y="3466084"/>
              <a:ext cx="1194816" cy="954023"/>
            </a:xfrm>
            <a:prstGeom prst="rect">
              <a:avLst/>
            </a:prstGeom>
          </p:spPr>
        </p:pic>
        <p:sp>
          <p:nvSpPr>
            <p:cNvPr id="105" name="object 56"/>
            <p:cNvSpPr/>
            <p:nvPr/>
          </p:nvSpPr>
          <p:spPr>
            <a:xfrm>
              <a:off x="7449312" y="4421632"/>
              <a:ext cx="841375" cy="15240"/>
            </a:xfrm>
            <a:custGeom>
              <a:avLst/>
              <a:gdLst/>
              <a:ahLst/>
              <a:cxnLst/>
              <a:rect l="l" t="t" r="r" b="b"/>
              <a:pathLst>
                <a:path w="841375" h="15239">
                  <a:moveTo>
                    <a:pt x="0" y="0"/>
                  </a:moveTo>
                  <a:lnTo>
                    <a:pt x="841248" y="0"/>
                  </a:lnTo>
                </a:path>
                <a:path w="841375" h="15239">
                  <a:moveTo>
                    <a:pt x="24384" y="3048"/>
                  </a:moveTo>
                  <a:lnTo>
                    <a:pt x="816864" y="3048"/>
                  </a:lnTo>
                </a:path>
                <a:path w="841375" h="15239">
                  <a:moveTo>
                    <a:pt x="27432" y="6096"/>
                  </a:moveTo>
                  <a:lnTo>
                    <a:pt x="816864" y="6096"/>
                  </a:lnTo>
                </a:path>
                <a:path w="841375" h="15239">
                  <a:moveTo>
                    <a:pt x="27432" y="9144"/>
                  </a:moveTo>
                  <a:lnTo>
                    <a:pt x="816864" y="9144"/>
                  </a:lnTo>
                </a:path>
                <a:path w="841375" h="15239">
                  <a:moveTo>
                    <a:pt x="73152" y="12192"/>
                  </a:moveTo>
                  <a:lnTo>
                    <a:pt x="765048" y="12192"/>
                  </a:lnTo>
                </a:path>
                <a:path w="841375" h="15239">
                  <a:moveTo>
                    <a:pt x="73152" y="15240"/>
                  </a:moveTo>
                  <a:lnTo>
                    <a:pt x="765048" y="15240"/>
                  </a:lnTo>
                </a:path>
              </a:pathLst>
            </a:custGeom>
            <a:ln w="3175">
              <a:solidFill>
                <a:srgbClr val="FDFDFD"/>
              </a:solidFill>
            </a:ln>
          </p:spPr>
          <p:txBody>
            <a:bodyPr wrap="square" lIns="0" tIns="0" rIns="0" bIns="0" rtlCol="0"/>
            <a:lstStyle/>
            <a:p>
              <a:endParaRPr sz="1540"/>
            </a:p>
          </p:txBody>
        </p:sp>
      </p:grpSp>
      <p:sp>
        <p:nvSpPr>
          <p:cNvPr id="106" name="object 57"/>
          <p:cNvSpPr txBox="1"/>
          <p:nvPr/>
        </p:nvSpPr>
        <p:spPr>
          <a:xfrm>
            <a:off x="9285536" y="3138710"/>
            <a:ext cx="281813" cy="194087"/>
          </a:xfrm>
          <a:prstGeom prst="rect">
            <a:avLst/>
          </a:prstGeom>
        </p:spPr>
        <p:txBody>
          <a:bodyPr vert="horz" wrap="square" lIns="0" tIns="9774" rIns="0" bIns="0" rtlCol="0">
            <a:spAutoFit/>
          </a:bodyPr>
          <a:lstStyle/>
          <a:p>
            <a:pPr marL="10795">
              <a:spcBef>
                <a:spcPts val="75"/>
              </a:spcBef>
            </a:pPr>
            <a:r>
              <a:rPr sz="1195" b="1" spc="-17" dirty="0">
                <a:solidFill>
                  <a:srgbClr val="FFFFFF"/>
                </a:solidFill>
                <a:latin typeface="Georgia" panose="02040502050405020303"/>
                <a:cs typeface="Georgia" panose="02040502050405020303"/>
              </a:rPr>
              <a:t>M</a:t>
            </a:r>
            <a:r>
              <a:rPr sz="1195" b="1" spc="-9" dirty="0">
                <a:solidFill>
                  <a:srgbClr val="FFFFFF"/>
                </a:solidFill>
                <a:latin typeface="Georgia" panose="02040502050405020303"/>
                <a:cs typeface="Georgia" panose="02040502050405020303"/>
              </a:rPr>
              <a:t>P</a:t>
            </a:r>
            <a:endParaRPr sz="1195">
              <a:latin typeface="Georgia" panose="02040502050405020303"/>
              <a:cs typeface="Georgia" panose="02040502050405020303"/>
            </a:endParaRPr>
          </a:p>
        </p:txBody>
      </p:sp>
      <p:grpSp>
        <p:nvGrpSpPr>
          <p:cNvPr id="107" name="object 58"/>
          <p:cNvGrpSpPr/>
          <p:nvPr/>
        </p:nvGrpSpPr>
        <p:grpSpPr>
          <a:xfrm>
            <a:off x="8780335" y="2904572"/>
            <a:ext cx="1019198" cy="1412867"/>
            <a:chOff x="7312152" y="3466084"/>
            <a:chExt cx="1191895" cy="1652270"/>
          </a:xfrm>
        </p:grpSpPr>
        <p:pic>
          <p:nvPicPr>
            <p:cNvPr id="108" name="object 59"/>
            <p:cNvPicPr/>
            <p:nvPr/>
          </p:nvPicPr>
          <p:blipFill>
            <a:blip r:embed="rId7" cstate="print"/>
            <a:stretch>
              <a:fillRect/>
            </a:stretch>
          </p:blipFill>
          <p:spPr>
            <a:xfrm>
              <a:off x="7312152" y="3466084"/>
              <a:ext cx="1191768" cy="1630679"/>
            </a:xfrm>
            <a:prstGeom prst="rect">
              <a:avLst/>
            </a:prstGeom>
          </p:spPr>
        </p:pic>
        <p:sp>
          <p:nvSpPr>
            <p:cNvPr id="109" name="object 60"/>
            <p:cNvSpPr/>
            <p:nvPr/>
          </p:nvSpPr>
          <p:spPr>
            <a:xfrm>
              <a:off x="7449312" y="5098288"/>
              <a:ext cx="838200" cy="18415"/>
            </a:xfrm>
            <a:custGeom>
              <a:avLst/>
              <a:gdLst/>
              <a:ahLst/>
              <a:cxnLst/>
              <a:rect l="l" t="t" r="r" b="b"/>
              <a:pathLst>
                <a:path w="838200" h="18414">
                  <a:moveTo>
                    <a:pt x="0" y="0"/>
                  </a:moveTo>
                  <a:lnTo>
                    <a:pt x="838200" y="0"/>
                  </a:lnTo>
                </a:path>
                <a:path w="838200" h="18414">
                  <a:moveTo>
                    <a:pt x="24384" y="3048"/>
                  </a:moveTo>
                  <a:lnTo>
                    <a:pt x="813816" y="3048"/>
                  </a:lnTo>
                </a:path>
                <a:path w="838200" h="18414">
                  <a:moveTo>
                    <a:pt x="27432" y="6095"/>
                  </a:moveTo>
                  <a:lnTo>
                    <a:pt x="810768" y="6095"/>
                  </a:lnTo>
                </a:path>
                <a:path w="838200" h="18414">
                  <a:moveTo>
                    <a:pt x="27432" y="9143"/>
                  </a:moveTo>
                  <a:lnTo>
                    <a:pt x="810768" y="9143"/>
                  </a:lnTo>
                </a:path>
                <a:path w="838200" h="18414">
                  <a:moveTo>
                    <a:pt x="73152" y="12192"/>
                  </a:moveTo>
                  <a:lnTo>
                    <a:pt x="765048" y="12192"/>
                  </a:lnTo>
                </a:path>
                <a:path w="838200" h="18414">
                  <a:moveTo>
                    <a:pt x="73152" y="15239"/>
                  </a:moveTo>
                  <a:lnTo>
                    <a:pt x="765048" y="15239"/>
                  </a:lnTo>
                </a:path>
                <a:path w="838200" h="18414">
                  <a:moveTo>
                    <a:pt x="73152" y="18287"/>
                  </a:moveTo>
                  <a:lnTo>
                    <a:pt x="765048" y="18287"/>
                  </a:lnTo>
                </a:path>
              </a:pathLst>
            </a:custGeom>
            <a:ln w="3175">
              <a:solidFill>
                <a:srgbClr val="FDFDFD"/>
              </a:solidFill>
            </a:ln>
          </p:spPr>
          <p:txBody>
            <a:bodyPr wrap="square" lIns="0" tIns="0" rIns="0" bIns="0" rtlCol="0"/>
            <a:lstStyle/>
            <a:p>
              <a:endParaRPr sz="1540"/>
            </a:p>
          </p:txBody>
        </p:sp>
      </p:grpSp>
      <p:sp>
        <p:nvSpPr>
          <p:cNvPr id="110" name="object 61"/>
          <p:cNvSpPr txBox="1"/>
          <p:nvPr/>
        </p:nvSpPr>
        <p:spPr>
          <a:xfrm>
            <a:off x="9277715" y="3717323"/>
            <a:ext cx="298646" cy="194087"/>
          </a:xfrm>
          <a:prstGeom prst="rect">
            <a:avLst/>
          </a:prstGeom>
        </p:spPr>
        <p:txBody>
          <a:bodyPr vert="horz" wrap="square" lIns="0" tIns="9774" rIns="0" bIns="0" rtlCol="0">
            <a:spAutoFit/>
          </a:bodyPr>
          <a:lstStyle/>
          <a:p>
            <a:pPr marL="10795">
              <a:spcBef>
                <a:spcPts val="75"/>
              </a:spcBef>
            </a:pPr>
            <a:r>
              <a:rPr sz="1195" b="1" spc="-9" dirty="0">
                <a:solidFill>
                  <a:srgbClr val="FFFFFF"/>
                </a:solidFill>
                <a:latin typeface="Georgia" panose="02040502050405020303"/>
                <a:cs typeface="Georgia" panose="02040502050405020303"/>
              </a:rPr>
              <a:t>G</a:t>
            </a:r>
            <a:r>
              <a:rPr sz="1195" b="1" spc="-17" dirty="0">
                <a:solidFill>
                  <a:srgbClr val="FFFFFF"/>
                </a:solidFill>
                <a:latin typeface="Georgia" panose="02040502050405020303"/>
                <a:cs typeface="Georgia" panose="02040502050405020303"/>
              </a:rPr>
              <a:t>u</a:t>
            </a:r>
            <a:r>
              <a:rPr sz="1195" b="1" spc="-4" dirty="0">
                <a:solidFill>
                  <a:srgbClr val="FFFFFF"/>
                </a:solidFill>
                <a:latin typeface="Georgia" panose="02040502050405020303"/>
                <a:cs typeface="Georgia" panose="02040502050405020303"/>
              </a:rPr>
              <a:t>j</a:t>
            </a:r>
            <a:endParaRPr sz="1195">
              <a:latin typeface="Georgia" panose="02040502050405020303"/>
              <a:cs typeface="Georgia" panose="02040502050405020303"/>
            </a:endParaRPr>
          </a:p>
        </p:txBody>
      </p:sp>
      <p:grpSp>
        <p:nvGrpSpPr>
          <p:cNvPr id="111" name="object 62"/>
          <p:cNvGrpSpPr/>
          <p:nvPr/>
        </p:nvGrpSpPr>
        <p:grpSpPr>
          <a:xfrm>
            <a:off x="8780335" y="2904572"/>
            <a:ext cx="1019198" cy="1988983"/>
            <a:chOff x="7312152" y="3466084"/>
            <a:chExt cx="1191895" cy="2326005"/>
          </a:xfrm>
        </p:grpSpPr>
        <p:pic>
          <p:nvPicPr>
            <p:cNvPr id="112" name="object 63"/>
            <p:cNvPicPr/>
            <p:nvPr/>
          </p:nvPicPr>
          <p:blipFill>
            <a:blip r:embed="rId8" cstate="print"/>
            <a:stretch>
              <a:fillRect/>
            </a:stretch>
          </p:blipFill>
          <p:spPr>
            <a:xfrm>
              <a:off x="7312152" y="3466084"/>
              <a:ext cx="1191768" cy="2304288"/>
            </a:xfrm>
            <a:prstGeom prst="rect">
              <a:avLst/>
            </a:prstGeom>
          </p:spPr>
        </p:pic>
        <p:sp>
          <p:nvSpPr>
            <p:cNvPr id="113" name="object 64"/>
            <p:cNvSpPr/>
            <p:nvPr/>
          </p:nvSpPr>
          <p:spPr>
            <a:xfrm>
              <a:off x="7449312" y="5771896"/>
              <a:ext cx="838200" cy="18415"/>
            </a:xfrm>
            <a:custGeom>
              <a:avLst/>
              <a:gdLst/>
              <a:ahLst/>
              <a:cxnLst/>
              <a:rect l="l" t="t" r="r" b="b"/>
              <a:pathLst>
                <a:path w="838200" h="18414">
                  <a:moveTo>
                    <a:pt x="0" y="0"/>
                  </a:moveTo>
                  <a:lnTo>
                    <a:pt x="838200" y="0"/>
                  </a:lnTo>
                </a:path>
                <a:path w="838200" h="18414">
                  <a:moveTo>
                    <a:pt x="24384" y="3047"/>
                  </a:moveTo>
                  <a:lnTo>
                    <a:pt x="813816" y="3047"/>
                  </a:lnTo>
                </a:path>
                <a:path w="838200" h="18414">
                  <a:moveTo>
                    <a:pt x="27432" y="6095"/>
                  </a:moveTo>
                  <a:lnTo>
                    <a:pt x="810768" y="6095"/>
                  </a:lnTo>
                </a:path>
                <a:path w="838200" h="18414">
                  <a:moveTo>
                    <a:pt x="27432" y="9143"/>
                  </a:moveTo>
                  <a:lnTo>
                    <a:pt x="810768" y="9143"/>
                  </a:lnTo>
                </a:path>
                <a:path w="838200" h="18414">
                  <a:moveTo>
                    <a:pt x="73152" y="12191"/>
                  </a:moveTo>
                  <a:lnTo>
                    <a:pt x="765048" y="12191"/>
                  </a:lnTo>
                </a:path>
                <a:path w="838200" h="18414">
                  <a:moveTo>
                    <a:pt x="73152" y="15239"/>
                  </a:moveTo>
                  <a:lnTo>
                    <a:pt x="765048" y="15239"/>
                  </a:lnTo>
                </a:path>
                <a:path w="838200" h="18414">
                  <a:moveTo>
                    <a:pt x="73152" y="18287"/>
                  </a:moveTo>
                  <a:lnTo>
                    <a:pt x="765048" y="18287"/>
                  </a:lnTo>
                </a:path>
              </a:pathLst>
            </a:custGeom>
            <a:ln w="3175">
              <a:solidFill>
                <a:srgbClr val="FDFDFD"/>
              </a:solidFill>
            </a:ln>
          </p:spPr>
          <p:txBody>
            <a:bodyPr wrap="square" lIns="0" tIns="0" rIns="0" bIns="0" rtlCol="0"/>
            <a:lstStyle/>
            <a:p>
              <a:endParaRPr sz="1540"/>
            </a:p>
          </p:txBody>
        </p:sp>
      </p:grpSp>
      <p:sp>
        <p:nvSpPr>
          <p:cNvPr id="114" name="object 65"/>
          <p:cNvSpPr txBox="1"/>
          <p:nvPr/>
        </p:nvSpPr>
        <p:spPr>
          <a:xfrm>
            <a:off x="9241227" y="4293330"/>
            <a:ext cx="369777" cy="194087"/>
          </a:xfrm>
          <a:prstGeom prst="rect">
            <a:avLst/>
          </a:prstGeom>
        </p:spPr>
        <p:txBody>
          <a:bodyPr vert="horz" wrap="square" lIns="0" tIns="9774" rIns="0" bIns="0" rtlCol="0">
            <a:spAutoFit/>
          </a:bodyPr>
          <a:lstStyle/>
          <a:p>
            <a:pPr marL="10795">
              <a:spcBef>
                <a:spcPts val="75"/>
              </a:spcBef>
            </a:pPr>
            <a:r>
              <a:rPr sz="1195" b="1" spc="-17" dirty="0">
                <a:solidFill>
                  <a:srgbClr val="FFFFFF"/>
                </a:solidFill>
                <a:latin typeface="Georgia" panose="02040502050405020303"/>
                <a:cs typeface="Georgia" panose="02040502050405020303"/>
              </a:rPr>
              <a:t>M</a:t>
            </a:r>
            <a:r>
              <a:rPr sz="1195" b="1" spc="4" dirty="0">
                <a:solidFill>
                  <a:srgbClr val="FFFFFF"/>
                </a:solidFill>
                <a:latin typeface="Georgia" panose="02040502050405020303"/>
                <a:cs typeface="Georgia" panose="02040502050405020303"/>
              </a:rPr>
              <a:t>a</a:t>
            </a:r>
            <a:r>
              <a:rPr sz="1195" b="1" spc="-9" dirty="0">
                <a:solidFill>
                  <a:srgbClr val="FFFFFF"/>
                </a:solidFill>
                <a:latin typeface="Georgia" panose="02040502050405020303"/>
                <a:cs typeface="Georgia" panose="02040502050405020303"/>
              </a:rPr>
              <a:t>h</a:t>
            </a:r>
            <a:endParaRPr sz="1195">
              <a:latin typeface="Georgia" panose="02040502050405020303"/>
              <a:cs typeface="Georgia" panose="02040502050405020303"/>
            </a:endParaRPr>
          </a:p>
        </p:txBody>
      </p:sp>
      <p:grpSp>
        <p:nvGrpSpPr>
          <p:cNvPr id="115" name="object 66"/>
          <p:cNvGrpSpPr/>
          <p:nvPr/>
        </p:nvGrpSpPr>
        <p:grpSpPr>
          <a:xfrm>
            <a:off x="9994901" y="2432765"/>
            <a:ext cx="985532" cy="526703"/>
            <a:chOff x="8732519" y="2914332"/>
            <a:chExt cx="1152525" cy="615950"/>
          </a:xfrm>
        </p:grpSpPr>
        <p:sp>
          <p:nvSpPr>
            <p:cNvPr id="116" name="object 67"/>
            <p:cNvSpPr/>
            <p:nvPr/>
          </p:nvSpPr>
          <p:spPr>
            <a:xfrm>
              <a:off x="8814815" y="2915920"/>
              <a:ext cx="984885" cy="3175"/>
            </a:xfrm>
            <a:custGeom>
              <a:avLst/>
              <a:gdLst/>
              <a:ahLst/>
              <a:cxnLst/>
              <a:rect l="l" t="t" r="r" b="b"/>
              <a:pathLst>
                <a:path w="984884" h="3175">
                  <a:moveTo>
                    <a:pt x="0" y="0"/>
                  </a:moveTo>
                  <a:lnTo>
                    <a:pt x="984503" y="0"/>
                  </a:lnTo>
                </a:path>
                <a:path w="984884" h="3175">
                  <a:moveTo>
                    <a:pt x="0" y="3047"/>
                  </a:moveTo>
                  <a:lnTo>
                    <a:pt x="984503" y="3047"/>
                  </a:lnTo>
                </a:path>
              </a:pathLst>
            </a:custGeom>
            <a:ln w="3175">
              <a:solidFill>
                <a:srgbClr val="FDFDFD"/>
              </a:solidFill>
            </a:ln>
          </p:spPr>
          <p:txBody>
            <a:bodyPr wrap="square" lIns="0" tIns="0" rIns="0" bIns="0" rtlCol="0"/>
            <a:lstStyle/>
            <a:p>
              <a:endParaRPr sz="1540"/>
            </a:p>
          </p:txBody>
        </p:sp>
        <p:pic>
          <p:nvPicPr>
            <p:cNvPr id="117" name="object 68"/>
            <p:cNvPicPr/>
            <p:nvPr/>
          </p:nvPicPr>
          <p:blipFill>
            <a:blip r:embed="rId9" cstate="print"/>
            <a:stretch>
              <a:fillRect/>
            </a:stretch>
          </p:blipFill>
          <p:spPr>
            <a:xfrm>
              <a:off x="8732519" y="2920492"/>
              <a:ext cx="1152144" cy="606552"/>
            </a:xfrm>
            <a:prstGeom prst="rect">
              <a:avLst/>
            </a:prstGeom>
          </p:spPr>
        </p:pic>
        <p:sp>
          <p:nvSpPr>
            <p:cNvPr id="118" name="object 69"/>
            <p:cNvSpPr/>
            <p:nvPr/>
          </p:nvSpPr>
          <p:spPr>
            <a:xfrm>
              <a:off x="8811767" y="3528568"/>
              <a:ext cx="988060" cy="0"/>
            </a:xfrm>
            <a:custGeom>
              <a:avLst/>
              <a:gdLst/>
              <a:ahLst/>
              <a:cxnLst/>
              <a:rect l="l" t="t" r="r" b="b"/>
              <a:pathLst>
                <a:path w="988059">
                  <a:moveTo>
                    <a:pt x="0" y="0"/>
                  </a:moveTo>
                  <a:lnTo>
                    <a:pt x="987551" y="0"/>
                  </a:lnTo>
                </a:path>
              </a:pathLst>
            </a:custGeom>
            <a:ln w="3175">
              <a:solidFill>
                <a:srgbClr val="FDFDFD"/>
              </a:solidFill>
            </a:ln>
          </p:spPr>
          <p:txBody>
            <a:bodyPr wrap="square" lIns="0" tIns="0" rIns="0" bIns="0" rtlCol="0"/>
            <a:lstStyle/>
            <a:p>
              <a:endParaRPr sz="1540"/>
            </a:p>
          </p:txBody>
        </p:sp>
      </p:grpSp>
      <p:sp>
        <p:nvSpPr>
          <p:cNvPr id="119" name="object 70"/>
          <p:cNvSpPr txBox="1"/>
          <p:nvPr/>
        </p:nvSpPr>
        <p:spPr>
          <a:xfrm>
            <a:off x="10124784" y="2515789"/>
            <a:ext cx="726524" cy="273018"/>
          </a:xfrm>
          <a:prstGeom prst="rect">
            <a:avLst/>
          </a:prstGeom>
        </p:spPr>
        <p:txBody>
          <a:bodyPr vert="horz" wrap="square" lIns="0" tIns="9774" rIns="0" bIns="0" rtlCol="0">
            <a:spAutoFit/>
          </a:bodyPr>
          <a:lstStyle/>
          <a:p>
            <a:pPr marL="10795">
              <a:spcBef>
                <a:spcPts val="75"/>
              </a:spcBef>
            </a:pPr>
            <a:r>
              <a:rPr sz="1710" spc="4" dirty="0">
                <a:solidFill>
                  <a:srgbClr val="FFFFFF"/>
                </a:solidFill>
                <a:latin typeface="Georgia" panose="02040502050405020303"/>
                <a:cs typeface="Georgia" panose="02040502050405020303"/>
              </a:rPr>
              <a:t>S</a:t>
            </a:r>
            <a:r>
              <a:rPr sz="1710" spc="-17" dirty="0">
                <a:solidFill>
                  <a:srgbClr val="FFFFFF"/>
                </a:solidFill>
                <a:latin typeface="Georgia" panose="02040502050405020303"/>
                <a:cs typeface="Georgia" panose="02040502050405020303"/>
              </a:rPr>
              <a:t>R</a:t>
            </a:r>
            <a:r>
              <a:rPr sz="1710" spc="-13" dirty="0">
                <a:solidFill>
                  <a:srgbClr val="FFFFFF"/>
                </a:solidFill>
                <a:latin typeface="Georgia" panose="02040502050405020303"/>
                <a:cs typeface="Georgia" panose="02040502050405020303"/>
              </a:rPr>
              <a:t>LD</a:t>
            </a:r>
            <a:r>
              <a:rPr sz="1710" spc="-9" dirty="0">
                <a:solidFill>
                  <a:srgbClr val="FFFFFF"/>
                </a:solidFill>
                <a:latin typeface="Georgia" panose="02040502050405020303"/>
                <a:cs typeface="Georgia" panose="02040502050405020303"/>
              </a:rPr>
              <a:t>C</a:t>
            </a:r>
            <a:endParaRPr sz="1710">
              <a:latin typeface="Georgia" panose="02040502050405020303"/>
              <a:cs typeface="Georgia" panose="02040502050405020303"/>
            </a:endParaRPr>
          </a:p>
        </p:txBody>
      </p:sp>
      <p:grpSp>
        <p:nvGrpSpPr>
          <p:cNvPr id="120" name="object 71"/>
          <p:cNvGrpSpPr/>
          <p:nvPr/>
        </p:nvGrpSpPr>
        <p:grpSpPr>
          <a:xfrm>
            <a:off x="9934954" y="2904572"/>
            <a:ext cx="1021913" cy="831864"/>
            <a:chOff x="8662416" y="3466084"/>
            <a:chExt cx="1195070" cy="972819"/>
          </a:xfrm>
        </p:grpSpPr>
        <p:pic>
          <p:nvPicPr>
            <p:cNvPr id="121" name="object 72"/>
            <p:cNvPicPr/>
            <p:nvPr/>
          </p:nvPicPr>
          <p:blipFill>
            <a:blip r:embed="rId10" cstate="print"/>
            <a:stretch>
              <a:fillRect/>
            </a:stretch>
          </p:blipFill>
          <p:spPr>
            <a:xfrm>
              <a:off x="8662416" y="3466084"/>
              <a:ext cx="1194816" cy="954023"/>
            </a:xfrm>
            <a:prstGeom prst="rect">
              <a:avLst/>
            </a:prstGeom>
          </p:spPr>
        </p:pic>
        <p:sp>
          <p:nvSpPr>
            <p:cNvPr id="122" name="object 73"/>
            <p:cNvSpPr/>
            <p:nvPr/>
          </p:nvSpPr>
          <p:spPr>
            <a:xfrm>
              <a:off x="8799576" y="4421632"/>
              <a:ext cx="841375" cy="15240"/>
            </a:xfrm>
            <a:custGeom>
              <a:avLst/>
              <a:gdLst/>
              <a:ahLst/>
              <a:cxnLst/>
              <a:rect l="l" t="t" r="r" b="b"/>
              <a:pathLst>
                <a:path w="841375" h="15239">
                  <a:moveTo>
                    <a:pt x="0" y="0"/>
                  </a:moveTo>
                  <a:lnTo>
                    <a:pt x="841248" y="0"/>
                  </a:lnTo>
                </a:path>
                <a:path w="841375" h="15239">
                  <a:moveTo>
                    <a:pt x="24383" y="3048"/>
                  </a:moveTo>
                  <a:lnTo>
                    <a:pt x="816863" y="3048"/>
                  </a:lnTo>
                </a:path>
                <a:path w="841375" h="15239">
                  <a:moveTo>
                    <a:pt x="27431" y="6096"/>
                  </a:moveTo>
                  <a:lnTo>
                    <a:pt x="816863" y="6096"/>
                  </a:lnTo>
                </a:path>
                <a:path w="841375" h="15239">
                  <a:moveTo>
                    <a:pt x="27431" y="9144"/>
                  </a:moveTo>
                  <a:lnTo>
                    <a:pt x="816863" y="9144"/>
                  </a:lnTo>
                </a:path>
                <a:path w="841375" h="15239">
                  <a:moveTo>
                    <a:pt x="73151" y="12192"/>
                  </a:moveTo>
                  <a:lnTo>
                    <a:pt x="765048" y="12192"/>
                  </a:lnTo>
                </a:path>
                <a:path w="841375" h="15239">
                  <a:moveTo>
                    <a:pt x="73151" y="15240"/>
                  </a:moveTo>
                  <a:lnTo>
                    <a:pt x="765048" y="15240"/>
                  </a:lnTo>
                </a:path>
              </a:pathLst>
            </a:custGeom>
            <a:ln w="3175">
              <a:solidFill>
                <a:srgbClr val="FDFDFD"/>
              </a:solidFill>
            </a:ln>
          </p:spPr>
          <p:txBody>
            <a:bodyPr wrap="square" lIns="0" tIns="0" rIns="0" bIns="0" rtlCol="0"/>
            <a:lstStyle/>
            <a:p>
              <a:endParaRPr sz="1540"/>
            </a:p>
          </p:txBody>
        </p:sp>
      </p:grpSp>
      <p:sp>
        <p:nvSpPr>
          <p:cNvPr id="123" name="object 74"/>
          <p:cNvSpPr txBox="1"/>
          <p:nvPr/>
        </p:nvSpPr>
        <p:spPr>
          <a:xfrm>
            <a:off x="10453186" y="3138710"/>
            <a:ext cx="253035" cy="194087"/>
          </a:xfrm>
          <a:prstGeom prst="rect">
            <a:avLst/>
          </a:prstGeom>
        </p:spPr>
        <p:txBody>
          <a:bodyPr vert="horz" wrap="square" lIns="0" tIns="9774" rIns="0" bIns="0" rtlCol="0">
            <a:spAutoFit/>
          </a:bodyPr>
          <a:lstStyle/>
          <a:p>
            <a:pPr marL="10795">
              <a:spcBef>
                <a:spcPts val="75"/>
              </a:spcBef>
            </a:pPr>
            <a:r>
              <a:rPr sz="1195" b="1" spc="-4" dirty="0">
                <a:solidFill>
                  <a:srgbClr val="FFFFFF"/>
                </a:solidFill>
                <a:latin typeface="Georgia" panose="02040502050405020303"/>
                <a:cs typeface="Georgia" panose="02040502050405020303"/>
              </a:rPr>
              <a:t>T</a:t>
            </a:r>
            <a:r>
              <a:rPr sz="1195" b="1" spc="-9" dirty="0">
                <a:solidFill>
                  <a:srgbClr val="FFFFFF"/>
                </a:solidFill>
                <a:latin typeface="Georgia" panose="02040502050405020303"/>
                <a:cs typeface="Georgia" panose="02040502050405020303"/>
              </a:rPr>
              <a:t>N</a:t>
            </a:r>
            <a:endParaRPr sz="1195">
              <a:latin typeface="Georgia" panose="02040502050405020303"/>
              <a:cs typeface="Georgia" panose="02040502050405020303"/>
            </a:endParaRPr>
          </a:p>
        </p:txBody>
      </p:sp>
      <p:grpSp>
        <p:nvGrpSpPr>
          <p:cNvPr id="124" name="object 75"/>
          <p:cNvGrpSpPr/>
          <p:nvPr/>
        </p:nvGrpSpPr>
        <p:grpSpPr>
          <a:xfrm>
            <a:off x="9934955" y="2904572"/>
            <a:ext cx="1019198" cy="1412867"/>
            <a:chOff x="8662416" y="3466084"/>
            <a:chExt cx="1191895" cy="1652270"/>
          </a:xfrm>
        </p:grpSpPr>
        <p:pic>
          <p:nvPicPr>
            <p:cNvPr id="125" name="object 76"/>
            <p:cNvPicPr/>
            <p:nvPr/>
          </p:nvPicPr>
          <p:blipFill>
            <a:blip r:embed="rId11" cstate="print"/>
            <a:stretch>
              <a:fillRect/>
            </a:stretch>
          </p:blipFill>
          <p:spPr>
            <a:xfrm>
              <a:off x="8662416" y="3466084"/>
              <a:ext cx="1191768" cy="1630679"/>
            </a:xfrm>
            <a:prstGeom prst="rect">
              <a:avLst/>
            </a:prstGeom>
          </p:spPr>
        </p:pic>
        <p:sp>
          <p:nvSpPr>
            <p:cNvPr id="126" name="object 77"/>
            <p:cNvSpPr/>
            <p:nvPr/>
          </p:nvSpPr>
          <p:spPr>
            <a:xfrm>
              <a:off x="8799576" y="5098288"/>
              <a:ext cx="838200" cy="18415"/>
            </a:xfrm>
            <a:custGeom>
              <a:avLst/>
              <a:gdLst/>
              <a:ahLst/>
              <a:cxnLst/>
              <a:rect l="l" t="t" r="r" b="b"/>
              <a:pathLst>
                <a:path w="838200" h="18414">
                  <a:moveTo>
                    <a:pt x="0" y="0"/>
                  </a:moveTo>
                  <a:lnTo>
                    <a:pt x="838200" y="0"/>
                  </a:lnTo>
                </a:path>
                <a:path w="838200" h="18414">
                  <a:moveTo>
                    <a:pt x="24383" y="3048"/>
                  </a:moveTo>
                  <a:lnTo>
                    <a:pt x="810767" y="3048"/>
                  </a:lnTo>
                </a:path>
                <a:path w="838200" h="18414">
                  <a:moveTo>
                    <a:pt x="27431" y="6095"/>
                  </a:moveTo>
                  <a:lnTo>
                    <a:pt x="810767" y="6095"/>
                  </a:lnTo>
                </a:path>
                <a:path w="838200" h="18414">
                  <a:moveTo>
                    <a:pt x="27431" y="9143"/>
                  </a:moveTo>
                  <a:lnTo>
                    <a:pt x="810767" y="9143"/>
                  </a:lnTo>
                </a:path>
                <a:path w="838200" h="18414">
                  <a:moveTo>
                    <a:pt x="73151" y="12192"/>
                  </a:moveTo>
                  <a:lnTo>
                    <a:pt x="765048" y="12192"/>
                  </a:lnTo>
                </a:path>
                <a:path w="838200" h="18414">
                  <a:moveTo>
                    <a:pt x="73151" y="15239"/>
                  </a:moveTo>
                  <a:lnTo>
                    <a:pt x="765048" y="15239"/>
                  </a:lnTo>
                </a:path>
                <a:path w="838200" h="18414">
                  <a:moveTo>
                    <a:pt x="73151" y="18287"/>
                  </a:moveTo>
                  <a:lnTo>
                    <a:pt x="765048" y="18287"/>
                  </a:lnTo>
                </a:path>
              </a:pathLst>
            </a:custGeom>
            <a:ln w="3175">
              <a:solidFill>
                <a:srgbClr val="FDFDFD"/>
              </a:solidFill>
            </a:ln>
          </p:spPr>
          <p:txBody>
            <a:bodyPr wrap="square" lIns="0" tIns="0" rIns="0" bIns="0" rtlCol="0"/>
            <a:lstStyle/>
            <a:p>
              <a:endParaRPr sz="1540"/>
            </a:p>
          </p:txBody>
        </p:sp>
      </p:grpSp>
      <p:sp>
        <p:nvSpPr>
          <p:cNvPr id="127" name="object 78"/>
          <p:cNvSpPr txBox="1"/>
          <p:nvPr/>
        </p:nvSpPr>
        <p:spPr>
          <a:xfrm>
            <a:off x="10458400" y="3717323"/>
            <a:ext cx="242718" cy="194087"/>
          </a:xfrm>
          <a:prstGeom prst="rect">
            <a:avLst/>
          </a:prstGeom>
        </p:spPr>
        <p:txBody>
          <a:bodyPr vert="horz" wrap="square" lIns="0" tIns="9774" rIns="0" bIns="0" rtlCol="0">
            <a:spAutoFit/>
          </a:bodyPr>
          <a:lstStyle/>
          <a:p>
            <a:pPr marL="10795">
              <a:spcBef>
                <a:spcPts val="75"/>
              </a:spcBef>
            </a:pPr>
            <a:r>
              <a:rPr sz="1195" b="1" spc="-9" dirty="0">
                <a:solidFill>
                  <a:srgbClr val="FFFFFF"/>
                </a:solidFill>
                <a:latin typeface="Georgia" panose="02040502050405020303"/>
                <a:cs typeface="Georgia" panose="02040502050405020303"/>
              </a:rPr>
              <a:t>AP</a:t>
            </a:r>
            <a:endParaRPr sz="1195">
              <a:latin typeface="Georgia" panose="02040502050405020303"/>
              <a:cs typeface="Georgia" panose="02040502050405020303"/>
            </a:endParaRPr>
          </a:p>
        </p:txBody>
      </p:sp>
      <p:grpSp>
        <p:nvGrpSpPr>
          <p:cNvPr id="128" name="object 79"/>
          <p:cNvGrpSpPr/>
          <p:nvPr/>
        </p:nvGrpSpPr>
        <p:grpSpPr>
          <a:xfrm>
            <a:off x="9934955" y="2904572"/>
            <a:ext cx="1019198" cy="1988983"/>
            <a:chOff x="8662416" y="3466084"/>
            <a:chExt cx="1191895" cy="2326005"/>
          </a:xfrm>
        </p:grpSpPr>
        <p:pic>
          <p:nvPicPr>
            <p:cNvPr id="129" name="object 80"/>
            <p:cNvPicPr/>
            <p:nvPr/>
          </p:nvPicPr>
          <p:blipFill>
            <a:blip r:embed="rId12" cstate="print"/>
            <a:stretch>
              <a:fillRect/>
            </a:stretch>
          </p:blipFill>
          <p:spPr>
            <a:xfrm>
              <a:off x="8662416" y="3466084"/>
              <a:ext cx="1191768" cy="2304288"/>
            </a:xfrm>
            <a:prstGeom prst="rect">
              <a:avLst/>
            </a:prstGeom>
          </p:spPr>
        </p:pic>
        <p:sp>
          <p:nvSpPr>
            <p:cNvPr id="130" name="object 81"/>
            <p:cNvSpPr/>
            <p:nvPr/>
          </p:nvSpPr>
          <p:spPr>
            <a:xfrm>
              <a:off x="8799576" y="5771896"/>
              <a:ext cx="838200" cy="18415"/>
            </a:xfrm>
            <a:custGeom>
              <a:avLst/>
              <a:gdLst/>
              <a:ahLst/>
              <a:cxnLst/>
              <a:rect l="l" t="t" r="r" b="b"/>
              <a:pathLst>
                <a:path w="838200" h="18414">
                  <a:moveTo>
                    <a:pt x="0" y="0"/>
                  </a:moveTo>
                  <a:lnTo>
                    <a:pt x="838200" y="0"/>
                  </a:lnTo>
                </a:path>
                <a:path w="838200" h="18414">
                  <a:moveTo>
                    <a:pt x="24383" y="3047"/>
                  </a:moveTo>
                  <a:lnTo>
                    <a:pt x="813815" y="3047"/>
                  </a:lnTo>
                </a:path>
                <a:path w="838200" h="18414">
                  <a:moveTo>
                    <a:pt x="27431" y="6095"/>
                  </a:moveTo>
                  <a:lnTo>
                    <a:pt x="810767" y="6095"/>
                  </a:lnTo>
                </a:path>
                <a:path w="838200" h="18414">
                  <a:moveTo>
                    <a:pt x="27431" y="9143"/>
                  </a:moveTo>
                  <a:lnTo>
                    <a:pt x="810767" y="9143"/>
                  </a:lnTo>
                </a:path>
                <a:path w="838200" h="18414">
                  <a:moveTo>
                    <a:pt x="73151" y="12191"/>
                  </a:moveTo>
                  <a:lnTo>
                    <a:pt x="765048" y="12191"/>
                  </a:lnTo>
                </a:path>
                <a:path w="838200" h="18414">
                  <a:moveTo>
                    <a:pt x="73151" y="15239"/>
                  </a:moveTo>
                  <a:lnTo>
                    <a:pt x="765048" y="15239"/>
                  </a:lnTo>
                </a:path>
                <a:path w="838200" h="18414">
                  <a:moveTo>
                    <a:pt x="73151" y="18287"/>
                  </a:moveTo>
                  <a:lnTo>
                    <a:pt x="765048" y="18287"/>
                  </a:lnTo>
                </a:path>
              </a:pathLst>
            </a:custGeom>
            <a:ln w="3175">
              <a:solidFill>
                <a:srgbClr val="FDFDFD"/>
              </a:solidFill>
            </a:ln>
          </p:spPr>
          <p:txBody>
            <a:bodyPr wrap="square" lIns="0" tIns="0" rIns="0" bIns="0" rtlCol="0"/>
            <a:lstStyle/>
            <a:p>
              <a:endParaRPr sz="1540"/>
            </a:p>
          </p:txBody>
        </p:sp>
      </p:grpSp>
      <p:sp>
        <p:nvSpPr>
          <p:cNvPr id="131" name="object 82"/>
          <p:cNvSpPr txBox="1"/>
          <p:nvPr/>
        </p:nvSpPr>
        <p:spPr>
          <a:xfrm>
            <a:off x="10424516" y="4293330"/>
            <a:ext cx="314393" cy="194087"/>
          </a:xfrm>
          <a:prstGeom prst="rect">
            <a:avLst/>
          </a:prstGeom>
        </p:spPr>
        <p:txBody>
          <a:bodyPr vert="horz" wrap="square" lIns="0" tIns="9774" rIns="0" bIns="0" rtlCol="0">
            <a:spAutoFit/>
          </a:bodyPr>
          <a:lstStyle/>
          <a:p>
            <a:pPr marL="10795">
              <a:spcBef>
                <a:spcPts val="75"/>
              </a:spcBef>
            </a:pPr>
            <a:r>
              <a:rPr sz="1195" b="1" spc="-17" dirty="0">
                <a:solidFill>
                  <a:srgbClr val="FFFFFF"/>
                </a:solidFill>
                <a:latin typeface="Georgia" panose="02040502050405020303"/>
                <a:cs typeface="Georgia" panose="02040502050405020303"/>
              </a:rPr>
              <a:t>K</a:t>
            </a:r>
            <a:r>
              <a:rPr sz="1195" b="1" spc="4" dirty="0">
                <a:solidFill>
                  <a:srgbClr val="FFFFFF"/>
                </a:solidFill>
                <a:latin typeface="Georgia" panose="02040502050405020303"/>
                <a:cs typeface="Georgia" panose="02040502050405020303"/>
              </a:rPr>
              <a:t>a</a:t>
            </a:r>
            <a:r>
              <a:rPr sz="1195" b="1" spc="-4" dirty="0">
                <a:solidFill>
                  <a:srgbClr val="FFFFFF"/>
                </a:solidFill>
                <a:latin typeface="Georgia" panose="02040502050405020303"/>
                <a:cs typeface="Georgia" panose="02040502050405020303"/>
              </a:rPr>
              <a:t>r</a:t>
            </a:r>
            <a:endParaRPr sz="1195">
              <a:latin typeface="Georgia" panose="02040502050405020303"/>
              <a:cs typeface="Georgia" panose="02040502050405020303"/>
            </a:endParaRPr>
          </a:p>
        </p:txBody>
      </p:sp>
      <p:sp>
        <p:nvSpPr>
          <p:cNvPr id="132" name="object 83"/>
          <p:cNvSpPr txBox="1"/>
          <p:nvPr/>
        </p:nvSpPr>
        <p:spPr>
          <a:xfrm>
            <a:off x="8988409" y="1423722"/>
            <a:ext cx="687429" cy="273018"/>
          </a:xfrm>
          <a:prstGeom prst="rect">
            <a:avLst/>
          </a:prstGeom>
        </p:spPr>
        <p:txBody>
          <a:bodyPr vert="horz" wrap="square" lIns="0" tIns="9774" rIns="0" bIns="0" rtlCol="0">
            <a:spAutoFit/>
          </a:bodyPr>
          <a:lstStyle/>
          <a:p>
            <a:pPr marL="10795">
              <a:spcBef>
                <a:spcPts val="75"/>
              </a:spcBef>
            </a:pPr>
            <a:r>
              <a:rPr sz="1710" b="1" spc="-4" dirty="0">
                <a:solidFill>
                  <a:srgbClr val="FFFFFF"/>
                </a:solidFill>
                <a:latin typeface="Georgia" panose="02040502050405020303"/>
                <a:cs typeface="Georgia" panose="02040502050405020303"/>
              </a:rPr>
              <a:t>N</a:t>
            </a:r>
            <a:r>
              <a:rPr sz="1710" b="1" spc="-9" dirty="0">
                <a:solidFill>
                  <a:srgbClr val="FFFFFF"/>
                </a:solidFill>
                <a:latin typeface="Georgia" panose="02040502050405020303"/>
                <a:cs typeface="Georgia" panose="02040502050405020303"/>
              </a:rPr>
              <a:t>L</a:t>
            </a:r>
            <a:r>
              <a:rPr sz="1710" b="1" spc="-13" dirty="0">
                <a:solidFill>
                  <a:srgbClr val="FFFFFF"/>
                </a:solidFill>
                <a:latin typeface="Georgia" panose="02040502050405020303"/>
                <a:cs typeface="Georgia" panose="02040502050405020303"/>
              </a:rPr>
              <a:t>D</a:t>
            </a:r>
            <a:r>
              <a:rPr sz="1710" b="1" spc="-9" dirty="0">
                <a:solidFill>
                  <a:srgbClr val="FFFFFF"/>
                </a:solidFill>
                <a:latin typeface="Georgia" panose="02040502050405020303"/>
                <a:cs typeface="Georgia" panose="02040502050405020303"/>
              </a:rPr>
              <a:t>C</a:t>
            </a:r>
            <a:endParaRPr sz="1710" dirty="0">
              <a:latin typeface="Georgia" panose="02040502050405020303"/>
              <a:cs typeface="Georgia" panose="02040502050405020303"/>
            </a:endParaRPr>
          </a:p>
        </p:txBody>
      </p:sp>
      <p:sp>
        <p:nvSpPr>
          <p:cNvPr id="159" name="TextBox 158"/>
          <p:cNvSpPr txBox="1"/>
          <p:nvPr/>
        </p:nvSpPr>
        <p:spPr>
          <a:xfrm>
            <a:off x="5959057" y="4998626"/>
            <a:ext cx="6058703"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Phase 1: REMCs in 7 States, 3 Regions and National Level (11 REMCs) for US$ 62 Million – completed </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pic>
        <p:nvPicPr>
          <p:cNvPr id="134" name="object 8"/>
          <p:cNvPicPr/>
          <p:nvPr/>
        </p:nvPicPr>
        <p:blipFill>
          <a:blip r:embed="rId13" cstate="print">
            <a:lum bright="36000"/>
          </a:blip>
          <a:stretch>
            <a:fillRect/>
          </a:stretch>
        </p:blipFill>
        <p:spPr>
          <a:xfrm>
            <a:off x="1230630" y="1539240"/>
            <a:ext cx="4044315" cy="4154170"/>
          </a:xfrm>
          <a:prstGeom prst="rect">
            <a:avLst/>
          </a:prstGeom>
          <a:ln>
            <a:noFill/>
          </a:ln>
          <a:effectLst>
            <a:softEdge rad="254000"/>
          </a:effectLst>
        </p:spPr>
      </p:pic>
      <p:sp>
        <p:nvSpPr>
          <p:cNvPr id="136" name="object 10"/>
          <p:cNvSpPr txBox="1"/>
          <p:nvPr/>
        </p:nvSpPr>
        <p:spPr>
          <a:xfrm>
            <a:off x="1692910" y="3610610"/>
            <a:ext cx="899160" cy="168910"/>
          </a:xfrm>
          <a:prstGeom prst="rect">
            <a:avLst/>
          </a:prstGeom>
          <a:ln>
            <a:noFill/>
          </a:ln>
        </p:spPr>
        <p:txBody>
          <a:bodyPr vert="horz" wrap="square" lIns="0" tIns="10860" rIns="0" bIns="0" rtlCol="0">
            <a:spAutoFit/>
          </a:bodyPr>
          <a:lstStyle/>
          <a:p>
            <a:pPr marL="10795">
              <a:spcBef>
                <a:spcPts val="85"/>
              </a:spcBef>
            </a:pPr>
            <a:r>
              <a:rPr sz="1025" b="1" u="sng" spc="-9" dirty="0">
                <a:uFill>
                  <a:solidFill>
                    <a:srgbClr val="319E43"/>
                  </a:solidFill>
                </a:uFill>
                <a:latin typeface="Georgia" panose="02040502050405020303"/>
                <a:cs typeface="Georgia" panose="02040502050405020303"/>
              </a:rPr>
              <a:t>M</a:t>
            </a:r>
            <a:r>
              <a:rPr sz="1025" b="1" dirty="0">
                <a:latin typeface="Georgia" panose="02040502050405020303"/>
                <a:cs typeface="Georgia" panose="02040502050405020303"/>
              </a:rPr>
              <a:t>ah</a:t>
            </a:r>
            <a:r>
              <a:rPr sz="1025" b="1" spc="4" dirty="0">
                <a:latin typeface="Georgia" panose="02040502050405020303"/>
                <a:cs typeface="Georgia" panose="02040502050405020303"/>
              </a:rPr>
              <a:t>a</a:t>
            </a:r>
            <a:r>
              <a:rPr sz="1025" b="1" dirty="0">
                <a:latin typeface="Georgia" panose="02040502050405020303"/>
                <a:cs typeface="Georgia" panose="02040502050405020303"/>
              </a:rPr>
              <a:t>ra</a:t>
            </a:r>
            <a:r>
              <a:rPr sz="1025" b="1" spc="4" dirty="0">
                <a:latin typeface="Georgia" panose="02040502050405020303"/>
                <a:cs typeface="Georgia" panose="02040502050405020303"/>
              </a:rPr>
              <a:t>s</a:t>
            </a:r>
            <a:r>
              <a:rPr sz="1025" b="1" spc="-4" dirty="0">
                <a:latin typeface="Georgia" panose="02040502050405020303"/>
                <a:cs typeface="Georgia" panose="02040502050405020303"/>
              </a:rPr>
              <a:t>ht</a:t>
            </a:r>
            <a:r>
              <a:rPr sz="1025" b="1" dirty="0">
                <a:latin typeface="Georgia" panose="02040502050405020303"/>
                <a:cs typeface="Georgia" panose="02040502050405020303"/>
              </a:rPr>
              <a:t>ra</a:t>
            </a:r>
            <a:endParaRPr sz="1025" dirty="0">
              <a:latin typeface="Georgia" panose="02040502050405020303"/>
              <a:cs typeface="Georgia" panose="02040502050405020303"/>
            </a:endParaRPr>
          </a:p>
        </p:txBody>
      </p:sp>
      <p:sp>
        <p:nvSpPr>
          <p:cNvPr id="137" name="object 11"/>
          <p:cNvSpPr txBox="1"/>
          <p:nvPr/>
        </p:nvSpPr>
        <p:spPr>
          <a:xfrm>
            <a:off x="2426970" y="3325495"/>
            <a:ext cx="246380" cy="168910"/>
          </a:xfrm>
          <a:prstGeom prst="rect">
            <a:avLst/>
          </a:prstGeom>
          <a:ln>
            <a:noFill/>
          </a:ln>
        </p:spPr>
        <p:txBody>
          <a:bodyPr vert="horz" wrap="square" lIns="0" tIns="10860" rIns="0" bIns="0" rtlCol="0">
            <a:spAutoFit/>
          </a:bodyPr>
          <a:lstStyle/>
          <a:p>
            <a:pPr marL="10795">
              <a:spcBef>
                <a:spcPts val="85"/>
              </a:spcBef>
            </a:pPr>
            <a:r>
              <a:rPr sz="1025" b="1" spc="-9" dirty="0">
                <a:latin typeface="Georgia" panose="02040502050405020303"/>
                <a:cs typeface="Georgia" panose="02040502050405020303"/>
              </a:rPr>
              <a:t>M</a:t>
            </a:r>
            <a:r>
              <a:rPr sz="1025" b="1" spc="-4" dirty="0">
                <a:latin typeface="Georgia" panose="02040502050405020303"/>
                <a:cs typeface="Georgia" panose="02040502050405020303"/>
              </a:rPr>
              <a:t>P</a:t>
            </a:r>
            <a:endParaRPr sz="1025" dirty="0">
              <a:latin typeface="Georgia" panose="02040502050405020303"/>
              <a:cs typeface="Georgia" panose="02040502050405020303"/>
            </a:endParaRPr>
          </a:p>
        </p:txBody>
      </p:sp>
      <p:sp>
        <p:nvSpPr>
          <p:cNvPr id="138" name="object 12"/>
          <p:cNvSpPr txBox="1"/>
          <p:nvPr/>
        </p:nvSpPr>
        <p:spPr>
          <a:xfrm>
            <a:off x="1377315" y="3406775"/>
            <a:ext cx="534670" cy="168910"/>
          </a:xfrm>
          <a:prstGeom prst="rect">
            <a:avLst/>
          </a:prstGeom>
          <a:ln>
            <a:noFill/>
          </a:ln>
        </p:spPr>
        <p:txBody>
          <a:bodyPr vert="horz" wrap="square" lIns="0" tIns="10860" rIns="0" bIns="0" rtlCol="0">
            <a:spAutoFit/>
          </a:bodyPr>
          <a:lstStyle/>
          <a:p>
            <a:pPr marL="10795">
              <a:spcBef>
                <a:spcPts val="85"/>
              </a:spcBef>
            </a:pPr>
            <a:r>
              <a:rPr sz="1025" b="1" spc="-13" dirty="0">
                <a:latin typeface="Georgia" panose="02040502050405020303"/>
                <a:cs typeface="Georgia" panose="02040502050405020303"/>
              </a:rPr>
              <a:t>G</a:t>
            </a:r>
            <a:r>
              <a:rPr sz="1025" b="1" dirty="0">
                <a:latin typeface="Georgia" panose="02040502050405020303"/>
                <a:cs typeface="Georgia" panose="02040502050405020303"/>
              </a:rPr>
              <a:t>u</a:t>
            </a:r>
            <a:r>
              <a:rPr sz="1025" b="1" spc="-13" dirty="0">
                <a:latin typeface="Georgia" panose="02040502050405020303"/>
                <a:cs typeface="Georgia" panose="02040502050405020303"/>
              </a:rPr>
              <a:t>j</a:t>
            </a:r>
            <a:r>
              <a:rPr sz="1025" b="1" spc="4" dirty="0">
                <a:latin typeface="Georgia" panose="02040502050405020303"/>
                <a:cs typeface="Georgia" panose="02040502050405020303"/>
              </a:rPr>
              <a:t>a</a:t>
            </a:r>
            <a:r>
              <a:rPr sz="1025" b="1" dirty="0">
                <a:latin typeface="Georgia" panose="02040502050405020303"/>
                <a:cs typeface="Georgia" panose="02040502050405020303"/>
              </a:rPr>
              <a:t>r</a:t>
            </a:r>
            <a:r>
              <a:rPr sz="1025" b="1" u="sng" dirty="0">
                <a:uFill>
                  <a:solidFill>
                    <a:srgbClr val="319E43"/>
                  </a:solidFill>
                </a:uFill>
                <a:latin typeface="Georgia" panose="02040502050405020303"/>
                <a:cs typeface="Georgia" panose="02040502050405020303"/>
              </a:rPr>
              <a:t>a</a:t>
            </a:r>
            <a:r>
              <a:rPr sz="1025" b="1" spc="-4" dirty="0">
                <a:latin typeface="Georgia" panose="02040502050405020303"/>
                <a:cs typeface="Georgia" panose="02040502050405020303"/>
              </a:rPr>
              <a:t>t</a:t>
            </a:r>
            <a:endParaRPr sz="1025" dirty="0">
              <a:latin typeface="Georgia" panose="02040502050405020303"/>
              <a:cs typeface="Georgia" panose="02040502050405020303"/>
            </a:endParaRPr>
          </a:p>
        </p:txBody>
      </p:sp>
      <p:sp>
        <p:nvSpPr>
          <p:cNvPr id="139" name="object 13"/>
          <p:cNvSpPr txBox="1"/>
          <p:nvPr/>
        </p:nvSpPr>
        <p:spPr>
          <a:xfrm>
            <a:off x="2413000" y="4554855"/>
            <a:ext cx="259715" cy="168910"/>
          </a:xfrm>
          <a:prstGeom prst="rect">
            <a:avLst/>
          </a:prstGeom>
          <a:ln>
            <a:noFill/>
          </a:ln>
        </p:spPr>
        <p:txBody>
          <a:bodyPr vert="horz" wrap="square" lIns="0" tIns="10860" rIns="0" bIns="0" rtlCol="0">
            <a:spAutoFit/>
          </a:bodyPr>
          <a:lstStyle/>
          <a:p>
            <a:pPr marL="10795">
              <a:spcBef>
                <a:spcPts val="85"/>
              </a:spcBef>
            </a:pPr>
            <a:r>
              <a:rPr sz="1025" b="1" u="sng" dirty="0">
                <a:uFill>
                  <a:solidFill>
                    <a:srgbClr val="319E43"/>
                  </a:solidFill>
                </a:uFill>
                <a:latin typeface="Georgia" panose="02040502050405020303"/>
                <a:cs typeface="Georgia" panose="02040502050405020303"/>
              </a:rPr>
              <a:t> </a:t>
            </a:r>
            <a:r>
              <a:rPr sz="1025" b="1" u="sng" spc="-154" dirty="0">
                <a:uFill>
                  <a:solidFill>
                    <a:srgbClr val="319E43"/>
                  </a:solidFill>
                </a:uFill>
                <a:latin typeface="Georgia" panose="02040502050405020303"/>
                <a:cs typeface="Georgia" panose="02040502050405020303"/>
              </a:rPr>
              <a:t> </a:t>
            </a:r>
            <a:r>
              <a:rPr sz="1025" b="1" spc="-4" dirty="0">
                <a:latin typeface="Georgia" panose="02040502050405020303"/>
                <a:cs typeface="Georgia" panose="02040502050405020303"/>
              </a:rPr>
              <a:t>AP</a:t>
            </a:r>
            <a:endParaRPr sz="1025" dirty="0">
              <a:latin typeface="Georgia" panose="02040502050405020303"/>
              <a:cs typeface="Georgia" panose="02040502050405020303"/>
            </a:endParaRPr>
          </a:p>
        </p:txBody>
      </p:sp>
      <p:grpSp>
        <p:nvGrpSpPr>
          <p:cNvPr id="140" name="object 14"/>
          <p:cNvGrpSpPr/>
          <p:nvPr/>
        </p:nvGrpSpPr>
        <p:grpSpPr>
          <a:xfrm rot="0">
            <a:off x="1489075" y="2788920"/>
            <a:ext cx="1534795" cy="2659380"/>
            <a:chOff x="881266" y="2440186"/>
            <a:chExt cx="1795131" cy="3478395"/>
          </a:xfrm>
        </p:grpSpPr>
        <p:pic>
          <p:nvPicPr>
            <p:cNvPr id="141" name="object 15"/>
            <p:cNvPicPr/>
            <p:nvPr/>
          </p:nvPicPr>
          <p:blipFill>
            <a:blip r:embed="rId14" cstate="print">
              <a:lum bright="-18000"/>
            </a:blip>
            <a:stretch>
              <a:fillRect/>
            </a:stretch>
          </p:blipFill>
          <p:spPr>
            <a:xfrm>
              <a:off x="1727057" y="2440186"/>
              <a:ext cx="201168" cy="173736"/>
            </a:xfrm>
            <a:prstGeom prst="rect">
              <a:avLst/>
            </a:prstGeom>
            <a:ln>
              <a:noFill/>
            </a:ln>
          </p:spPr>
        </p:pic>
        <p:sp>
          <p:nvSpPr>
            <p:cNvPr id="142" name="object 16"/>
            <p:cNvSpPr/>
            <p:nvPr/>
          </p:nvSpPr>
          <p:spPr>
            <a:xfrm>
              <a:off x="1987295" y="3306064"/>
              <a:ext cx="436245" cy="30480"/>
            </a:xfrm>
            <a:custGeom>
              <a:avLst/>
              <a:gdLst/>
              <a:ahLst/>
              <a:cxnLst/>
              <a:rect l="l" t="t" r="r" b="b"/>
              <a:pathLst>
                <a:path w="436244" h="30479">
                  <a:moveTo>
                    <a:pt x="377952" y="0"/>
                  </a:moveTo>
                  <a:lnTo>
                    <a:pt x="435862" y="0"/>
                  </a:lnTo>
                </a:path>
                <a:path w="436244" h="30479">
                  <a:moveTo>
                    <a:pt x="377952" y="3048"/>
                  </a:moveTo>
                  <a:lnTo>
                    <a:pt x="435862" y="3048"/>
                  </a:lnTo>
                </a:path>
                <a:path w="436244" h="30479">
                  <a:moveTo>
                    <a:pt x="387096" y="6096"/>
                  </a:moveTo>
                  <a:lnTo>
                    <a:pt x="429768" y="6096"/>
                  </a:lnTo>
                </a:path>
                <a:path w="436244" h="30479">
                  <a:moveTo>
                    <a:pt x="18287" y="27432"/>
                  </a:moveTo>
                  <a:lnTo>
                    <a:pt x="45719" y="27432"/>
                  </a:lnTo>
                </a:path>
                <a:path w="436244" h="30479">
                  <a:moveTo>
                    <a:pt x="0" y="30479"/>
                  </a:moveTo>
                  <a:lnTo>
                    <a:pt x="64007" y="30479"/>
                  </a:lnTo>
                </a:path>
              </a:pathLst>
            </a:custGeom>
            <a:ln w="3175">
              <a:noFill/>
            </a:ln>
          </p:spPr>
          <p:txBody>
            <a:bodyPr wrap="square" lIns="0" tIns="0" rIns="0" bIns="0" rtlCol="0"/>
            <a:lstStyle/>
            <a:p>
              <a:endParaRPr sz="1540"/>
            </a:p>
          </p:txBody>
        </p:sp>
        <p:pic>
          <p:nvPicPr>
            <p:cNvPr id="143" name="object 17"/>
            <p:cNvPicPr/>
            <p:nvPr/>
          </p:nvPicPr>
          <p:blipFill>
            <a:blip r:embed="rId15" cstate="print">
              <a:lum bright="-18000"/>
            </a:blip>
            <a:stretch>
              <a:fillRect/>
            </a:stretch>
          </p:blipFill>
          <p:spPr>
            <a:xfrm>
              <a:off x="881266" y="2680869"/>
              <a:ext cx="204214" cy="173736"/>
            </a:xfrm>
            <a:prstGeom prst="rect">
              <a:avLst/>
            </a:prstGeom>
            <a:ln>
              <a:noFill/>
            </a:ln>
          </p:spPr>
        </p:pic>
        <p:pic>
          <p:nvPicPr>
            <p:cNvPr id="144" name="object 18"/>
            <p:cNvPicPr/>
            <p:nvPr/>
          </p:nvPicPr>
          <p:blipFill>
            <a:blip r:embed="rId16" cstate="print">
              <a:lum bright="-18000"/>
            </a:blip>
            <a:stretch>
              <a:fillRect/>
            </a:stretch>
          </p:blipFill>
          <p:spPr>
            <a:xfrm>
              <a:off x="1987295" y="3511804"/>
              <a:ext cx="64007" cy="9144"/>
            </a:xfrm>
            <a:prstGeom prst="rect">
              <a:avLst/>
            </a:prstGeom>
            <a:ln>
              <a:noFill/>
            </a:ln>
          </p:spPr>
        </p:pic>
        <p:pic>
          <p:nvPicPr>
            <p:cNvPr id="145" name="object 19"/>
            <p:cNvPicPr/>
            <p:nvPr/>
          </p:nvPicPr>
          <p:blipFill>
            <a:blip r:embed="rId17" cstate="print">
              <a:lum bright="-18000"/>
            </a:blip>
            <a:stretch>
              <a:fillRect/>
            </a:stretch>
          </p:blipFill>
          <p:spPr>
            <a:xfrm>
              <a:off x="1878451" y="5309393"/>
              <a:ext cx="207263" cy="173736"/>
            </a:xfrm>
            <a:prstGeom prst="rect">
              <a:avLst/>
            </a:prstGeom>
            <a:ln>
              <a:noFill/>
            </a:ln>
          </p:spPr>
        </p:pic>
        <p:sp>
          <p:nvSpPr>
            <p:cNvPr id="146" name="object 20"/>
            <p:cNvSpPr/>
            <p:nvPr/>
          </p:nvSpPr>
          <p:spPr>
            <a:xfrm>
              <a:off x="1603247" y="4348480"/>
              <a:ext cx="64135" cy="6350"/>
            </a:xfrm>
            <a:custGeom>
              <a:avLst/>
              <a:gdLst/>
              <a:ahLst/>
              <a:cxnLst/>
              <a:rect l="l" t="t" r="r" b="b"/>
              <a:pathLst>
                <a:path w="64135" h="6350">
                  <a:moveTo>
                    <a:pt x="0" y="0"/>
                  </a:moveTo>
                  <a:lnTo>
                    <a:pt x="64008" y="0"/>
                  </a:lnTo>
                </a:path>
                <a:path w="64135" h="6350">
                  <a:moveTo>
                    <a:pt x="0" y="3048"/>
                  </a:moveTo>
                  <a:lnTo>
                    <a:pt x="64008" y="3048"/>
                  </a:lnTo>
                </a:path>
                <a:path w="64135" h="6350">
                  <a:moveTo>
                    <a:pt x="15240" y="6096"/>
                  </a:moveTo>
                  <a:lnTo>
                    <a:pt x="51815" y="6096"/>
                  </a:lnTo>
                </a:path>
              </a:pathLst>
            </a:custGeom>
            <a:ln w="3175">
              <a:noFill/>
            </a:ln>
          </p:spPr>
          <p:txBody>
            <a:bodyPr wrap="square" lIns="0" tIns="0" rIns="0" bIns="0" rtlCol="0"/>
            <a:lstStyle/>
            <a:p>
              <a:endParaRPr sz="1540"/>
            </a:p>
          </p:txBody>
        </p:sp>
        <p:pic>
          <p:nvPicPr>
            <p:cNvPr id="147" name="object 21"/>
            <p:cNvPicPr/>
            <p:nvPr/>
          </p:nvPicPr>
          <p:blipFill>
            <a:blip r:embed="rId18" cstate="print">
              <a:lum bright="-18000"/>
            </a:blip>
            <a:stretch>
              <a:fillRect/>
            </a:stretch>
          </p:blipFill>
          <p:spPr>
            <a:xfrm>
              <a:off x="1093457" y="3645483"/>
              <a:ext cx="204214" cy="271271"/>
            </a:xfrm>
            <a:prstGeom prst="rect">
              <a:avLst/>
            </a:prstGeom>
            <a:ln>
              <a:noFill/>
            </a:ln>
          </p:spPr>
        </p:pic>
        <p:sp>
          <p:nvSpPr>
            <p:cNvPr id="148" name="object 22"/>
            <p:cNvSpPr/>
            <p:nvPr/>
          </p:nvSpPr>
          <p:spPr>
            <a:xfrm>
              <a:off x="1542287" y="5009896"/>
              <a:ext cx="737870" cy="688975"/>
            </a:xfrm>
            <a:custGeom>
              <a:avLst/>
              <a:gdLst/>
              <a:ahLst/>
              <a:cxnLst/>
              <a:rect l="l" t="t" r="r" b="b"/>
              <a:pathLst>
                <a:path w="737869" h="688975">
                  <a:moveTo>
                    <a:pt x="0" y="0"/>
                  </a:moveTo>
                  <a:lnTo>
                    <a:pt x="64008" y="0"/>
                  </a:lnTo>
                </a:path>
                <a:path w="737869" h="688975">
                  <a:moveTo>
                    <a:pt x="0" y="3047"/>
                  </a:moveTo>
                  <a:lnTo>
                    <a:pt x="64008" y="3047"/>
                  </a:lnTo>
                </a:path>
                <a:path w="737869" h="688975">
                  <a:moveTo>
                    <a:pt x="12192" y="6095"/>
                  </a:moveTo>
                  <a:lnTo>
                    <a:pt x="48768" y="6095"/>
                  </a:lnTo>
                </a:path>
                <a:path w="737869" h="688975">
                  <a:moveTo>
                    <a:pt x="704088" y="688847"/>
                  </a:moveTo>
                  <a:lnTo>
                    <a:pt x="737615" y="688847"/>
                  </a:lnTo>
                </a:path>
              </a:pathLst>
            </a:custGeom>
            <a:ln w="3175">
              <a:noFill/>
            </a:ln>
          </p:spPr>
          <p:txBody>
            <a:bodyPr wrap="square" lIns="0" tIns="0" rIns="0" bIns="0" rtlCol="0"/>
            <a:lstStyle/>
            <a:p>
              <a:endParaRPr sz="1540"/>
            </a:p>
          </p:txBody>
        </p:sp>
        <p:pic>
          <p:nvPicPr>
            <p:cNvPr id="149" name="object 23"/>
            <p:cNvPicPr/>
            <p:nvPr/>
          </p:nvPicPr>
          <p:blipFill>
            <a:blip r:embed="rId19" cstate="print">
              <a:lum bright="-18000"/>
            </a:blip>
            <a:stretch>
              <a:fillRect/>
            </a:stretch>
          </p:blipFill>
          <p:spPr>
            <a:xfrm>
              <a:off x="1350935" y="4753456"/>
              <a:ext cx="301752" cy="243840"/>
            </a:xfrm>
            <a:prstGeom prst="rect">
              <a:avLst/>
            </a:prstGeom>
            <a:ln>
              <a:noFill/>
            </a:ln>
          </p:spPr>
        </p:pic>
        <p:pic>
          <p:nvPicPr>
            <p:cNvPr id="150" name="object 24"/>
            <p:cNvPicPr/>
            <p:nvPr/>
          </p:nvPicPr>
          <p:blipFill>
            <a:blip r:embed="rId20" cstate="print">
              <a:lum bright="-18000"/>
            </a:blip>
            <a:stretch>
              <a:fillRect/>
            </a:stretch>
          </p:blipFill>
          <p:spPr>
            <a:xfrm>
              <a:off x="2182536" y="4819290"/>
              <a:ext cx="207263" cy="173736"/>
            </a:xfrm>
            <a:prstGeom prst="rect">
              <a:avLst/>
            </a:prstGeom>
            <a:ln>
              <a:noFill/>
            </a:ln>
          </p:spPr>
        </p:pic>
        <p:sp>
          <p:nvSpPr>
            <p:cNvPr id="151" name="object 25"/>
            <p:cNvSpPr/>
            <p:nvPr/>
          </p:nvSpPr>
          <p:spPr>
            <a:xfrm>
              <a:off x="2609087" y="5573776"/>
              <a:ext cx="67310" cy="344805"/>
            </a:xfrm>
            <a:custGeom>
              <a:avLst/>
              <a:gdLst/>
              <a:ahLst/>
              <a:cxnLst/>
              <a:rect l="l" t="t" r="r" b="b"/>
              <a:pathLst>
                <a:path w="67310" h="344804">
                  <a:moveTo>
                    <a:pt x="0" y="0"/>
                  </a:moveTo>
                  <a:lnTo>
                    <a:pt x="64007" y="0"/>
                  </a:lnTo>
                </a:path>
                <a:path w="67310" h="344804">
                  <a:moveTo>
                    <a:pt x="0" y="3048"/>
                  </a:moveTo>
                  <a:lnTo>
                    <a:pt x="64007" y="3048"/>
                  </a:lnTo>
                </a:path>
                <a:path w="67310" h="344804">
                  <a:moveTo>
                    <a:pt x="15239" y="6095"/>
                  </a:moveTo>
                  <a:lnTo>
                    <a:pt x="51815" y="6095"/>
                  </a:lnTo>
                </a:path>
                <a:path w="67310" h="344804">
                  <a:moveTo>
                    <a:pt x="21336" y="341375"/>
                  </a:moveTo>
                  <a:lnTo>
                    <a:pt x="54863" y="341375"/>
                  </a:lnTo>
                </a:path>
                <a:path w="67310" h="344804">
                  <a:moveTo>
                    <a:pt x="9143" y="344424"/>
                  </a:moveTo>
                  <a:lnTo>
                    <a:pt x="67054" y="344424"/>
                  </a:lnTo>
                </a:path>
              </a:pathLst>
            </a:custGeom>
            <a:ln w="3175">
              <a:noFill/>
            </a:ln>
          </p:spPr>
          <p:txBody>
            <a:bodyPr wrap="square" lIns="0" tIns="0" rIns="0" bIns="0" rtlCol="0"/>
            <a:lstStyle/>
            <a:p>
              <a:endParaRPr sz="1540"/>
            </a:p>
          </p:txBody>
        </p:sp>
      </p:grpSp>
      <p:sp>
        <p:nvSpPr>
          <p:cNvPr id="152" name="object 27"/>
          <p:cNvSpPr txBox="1"/>
          <p:nvPr/>
        </p:nvSpPr>
        <p:spPr>
          <a:xfrm>
            <a:off x="1840230" y="3775075"/>
            <a:ext cx="563245" cy="168910"/>
          </a:xfrm>
          <a:prstGeom prst="rect">
            <a:avLst/>
          </a:prstGeom>
          <a:ln>
            <a:noFill/>
          </a:ln>
        </p:spPr>
        <p:txBody>
          <a:bodyPr vert="horz" wrap="square" lIns="0" tIns="10860" rIns="0" bIns="0" rtlCol="0">
            <a:spAutoFit/>
          </a:bodyPr>
          <a:lstStyle/>
          <a:p>
            <a:pPr marL="10795">
              <a:spcBef>
                <a:spcPts val="85"/>
              </a:spcBef>
            </a:pPr>
            <a:r>
              <a:rPr sz="1025" b="1" spc="-13" dirty="0">
                <a:latin typeface="Georgia" panose="02040502050405020303"/>
                <a:cs typeface="Georgia" panose="02040502050405020303"/>
              </a:rPr>
              <a:t>W</a:t>
            </a:r>
            <a:r>
              <a:rPr sz="1025" b="1" spc="-4" dirty="0">
                <a:latin typeface="Georgia" panose="02040502050405020303"/>
                <a:cs typeface="Georgia" panose="02040502050405020303"/>
              </a:rPr>
              <a:t>R</a:t>
            </a:r>
            <a:r>
              <a:rPr sz="1025" b="1" spc="-9" dirty="0">
                <a:latin typeface="Georgia" panose="02040502050405020303"/>
                <a:cs typeface="Georgia" panose="02040502050405020303"/>
              </a:rPr>
              <a:t>L</a:t>
            </a:r>
            <a:r>
              <a:rPr sz="1025" b="1" spc="4" dirty="0">
                <a:latin typeface="Georgia" panose="02040502050405020303"/>
                <a:cs typeface="Georgia" panose="02040502050405020303"/>
              </a:rPr>
              <a:t>D</a:t>
            </a:r>
            <a:r>
              <a:rPr sz="1025" b="1" spc="-4" dirty="0">
                <a:latin typeface="Georgia" panose="02040502050405020303"/>
                <a:cs typeface="Georgia" panose="02040502050405020303"/>
              </a:rPr>
              <a:t>C</a:t>
            </a:r>
            <a:endParaRPr sz="1025" dirty="0">
              <a:latin typeface="Georgia" panose="02040502050405020303"/>
              <a:cs typeface="Georgia" panose="02040502050405020303"/>
            </a:endParaRPr>
          </a:p>
        </p:txBody>
      </p:sp>
      <p:sp>
        <p:nvSpPr>
          <p:cNvPr id="153" name="object 28"/>
          <p:cNvSpPr txBox="1"/>
          <p:nvPr/>
        </p:nvSpPr>
        <p:spPr>
          <a:xfrm>
            <a:off x="1757045" y="4445635"/>
            <a:ext cx="866140" cy="627380"/>
          </a:xfrm>
          <a:prstGeom prst="rect">
            <a:avLst/>
          </a:prstGeom>
          <a:ln>
            <a:noFill/>
          </a:ln>
        </p:spPr>
        <p:txBody>
          <a:bodyPr vert="horz" wrap="square" lIns="0" tIns="10860" rIns="0" bIns="0" rtlCol="0">
            <a:spAutoFit/>
          </a:bodyPr>
          <a:lstStyle/>
          <a:p>
            <a:pPr marR="124460" algn="ctr">
              <a:spcBef>
                <a:spcPts val="85"/>
              </a:spcBef>
            </a:pPr>
            <a:r>
              <a:rPr sz="1025" b="1" dirty="0">
                <a:latin typeface="Georgia" panose="02040502050405020303"/>
                <a:cs typeface="Georgia" panose="02040502050405020303"/>
              </a:rPr>
              <a:t>Karnataka</a:t>
            </a:r>
            <a:endParaRPr sz="1025" dirty="0">
              <a:latin typeface="Georgia" panose="02040502050405020303"/>
              <a:cs typeface="Georgia" panose="02040502050405020303"/>
            </a:endParaRPr>
          </a:p>
          <a:p>
            <a:pPr>
              <a:spcBef>
                <a:spcPts val="20"/>
              </a:spcBef>
            </a:pPr>
            <a:endParaRPr sz="1025" dirty="0">
              <a:latin typeface="Georgia" panose="02040502050405020303"/>
              <a:cs typeface="Georgia" panose="02040502050405020303"/>
            </a:endParaRPr>
          </a:p>
          <a:p>
            <a:pPr marR="134620" algn="ctr">
              <a:lnSpc>
                <a:spcPts val="1160"/>
              </a:lnSpc>
            </a:pPr>
            <a:r>
              <a:rPr sz="1025" b="1" spc="-4" dirty="0">
                <a:latin typeface="Georgia" panose="02040502050405020303"/>
                <a:cs typeface="Georgia" panose="02040502050405020303"/>
              </a:rPr>
              <a:t>SRLDC</a:t>
            </a:r>
            <a:endParaRPr sz="1025" dirty="0">
              <a:latin typeface="Georgia" panose="02040502050405020303"/>
              <a:cs typeface="Georgia" panose="02040502050405020303"/>
            </a:endParaRPr>
          </a:p>
          <a:p>
            <a:pPr marL="657225">
              <a:lnSpc>
                <a:spcPts val="1160"/>
              </a:lnSpc>
            </a:pPr>
            <a:r>
              <a:rPr sz="1025" b="1" spc="-9" dirty="0">
                <a:latin typeface="Georgia" panose="02040502050405020303"/>
                <a:cs typeface="Georgia" panose="02040502050405020303"/>
              </a:rPr>
              <a:t>T</a:t>
            </a:r>
            <a:r>
              <a:rPr sz="1025" b="1" spc="-4" dirty="0">
                <a:latin typeface="Georgia" panose="02040502050405020303"/>
                <a:cs typeface="Georgia" panose="02040502050405020303"/>
              </a:rPr>
              <a:t>N</a:t>
            </a:r>
            <a:endParaRPr sz="1025" dirty="0">
              <a:latin typeface="Georgia" panose="02040502050405020303"/>
              <a:cs typeface="Georgia" panose="02040502050405020303"/>
            </a:endParaRPr>
          </a:p>
        </p:txBody>
      </p:sp>
      <p:grpSp>
        <p:nvGrpSpPr>
          <p:cNvPr id="154" name="object 29"/>
          <p:cNvGrpSpPr/>
          <p:nvPr/>
        </p:nvGrpSpPr>
        <p:grpSpPr>
          <a:xfrm rot="0">
            <a:off x="2116455" y="2653030"/>
            <a:ext cx="172085" cy="144780"/>
            <a:chOff x="2231135" y="3222244"/>
            <a:chExt cx="201295" cy="189230"/>
          </a:xfrm>
        </p:grpSpPr>
        <p:pic>
          <p:nvPicPr>
            <p:cNvPr id="155" name="object 30"/>
            <p:cNvPicPr/>
            <p:nvPr/>
          </p:nvPicPr>
          <p:blipFill>
            <a:blip r:embed="rId21" cstate="print">
              <a:lum bright="-18000"/>
            </a:blip>
            <a:stretch>
              <a:fillRect/>
            </a:stretch>
          </p:blipFill>
          <p:spPr>
            <a:xfrm>
              <a:off x="2231135" y="3222244"/>
              <a:ext cx="201168" cy="179832"/>
            </a:xfrm>
            <a:prstGeom prst="rect">
              <a:avLst/>
            </a:prstGeom>
            <a:ln>
              <a:noFill/>
            </a:ln>
          </p:spPr>
        </p:pic>
        <p:sp>
          <p:nvSpPr>
            <p:cNvPr id="156" name="object 31"/>
            <p:cNvSpPr/>
            <p:nvPr/>
          </p:nvSpPr>
          <p:spPr>
            <a:xfrm>
              <a:off x="2301239" y="3403600"/>
              <a:ext cx="58419" cy="6350"/>
            </a:xfrm>
            <a:custGeom>
              <a:avLst/>
              <a:gdLst/>
              <a:ahLst/>
              <a:cxnLst/>
              <a:rect l="l" t="t" r="r" b="b"/>
              <a:pathLst>
                <a:path w="58419" h="6350">
                  <a:moveTo>
                    <a:pt x="0" y="0"/>
                  </a:moveTo>
                  <a:lnTo>
                    <a:pt x="57910" y="0"/>
                  </a:lnTo>
                </a:path>
                <a:path w="58419" h="6350">
                  <a:moveTo>
                    <a:pt x="0" y="3048"/>
                  </a:moveTo>
                  <a:lnTo>
                    <a:pt x="57910" y="3048"/>
                  </a:lnTo>
                </a:path>
                <a:path w="58419" h="6350">
                  <a:moveTo>
                    <a:pt x="9143" y="6096"/>
                  </a:moveTo>
                  <a:lnTo>
                    <a:pt x="51816" y="6096"/>
                  </a:lnTo>
                </a:path>
              </a:pathLst>
            </a:custGeom>
            <a:ln w="3175">
              <a:noFill/>
            </a:ln>
          </p:spPr>
          <p:txBody>
            <a:bodyPr wrap="square" lIns="0" tIns="0" rIns="0" bIns="0" rtlCol="0"/>
            <a:lstStyle/>
            <a:p>
              <a:endParaRPr sz="1540"/>
            </a:p>
          </p:txBody>
        </p:sp>
      </p:grpSp>
      <p:sp>
        <p:nvSpPr>
          <p:cNvPr id="157" name="object 32"/>
          <p:cNvSpPr txBox="1"/>
          <p:nvPr/>
        </p:nvSpPr>
        <p:spPr>
          <a:xfrm>
            <a:off x="1480185" y="2641600"/>
            <a:ext cx="1415415" cy="288925"/>
          </a:xfrm>
          <a:prstGeom prst="rect">
            <a:avLst/>
          </a:prstGeom>
          <a:ln>
            <a:noFill/>
          </a:ln>
        </p:spPr>
        <p:txBody>
          <a:bodyPr vert="horz" wrap="square" lIns="0" tIns="10860" rIns="0" bIns="0" rtlCol="0">
            <a:spAutoFit/>
          </a:bodyPr>
          <a:lstStyle/>
          <a:p>
            <a:pPr marL="899160">
              <a:lnSpc>
                <a:spcPts val="1085"/>
              </a:lnSpc>
              <a:spcBef>
                <a:spcPts val="85"/>
              </a:spcBef>
            </a:pPr>
            <a:r>
              <a:rPr sz="1025" b="1" spc="-4" dirty="0">
                <a:latin typeface="Georgia" panose="02040502050405020303"/>
                <a:cs typeface="Georgia" panose="02040502050405020303"/>
              </a:rPr>
              <a:t>NR</a:t>
            </a:r>
            <a:r>
              <a:rPr sz="1025" b="1" spc="-9" dirty="0">
                <a:latin typeface="Georgia" panose="02040502050405020303"/>
                <a:cs typeface="Georgia" panose="02040502050405020303"/>
              </a:rPr>
              <a:t>L</a:t>
            </a:r>
            <a:r>
              <a:rPr sz="1025" b="1" spc="4" dirty="0">
                <a:latin typeface="Georgia" panose="02040502050405020303"/>
                <a:cs typeface="Georgia" panose="02040502050405020303"/>
              </a:rPr>
              <a:t>D</a:t>
            </a:r>
            <a:r>
              <a:rPr sz="1025" b="1" spc="-4" dirty="0">
                <a:latin typeface="Georgia" panose="02040502050405020303"/>
                <a:cs typeface="Georgia" panose="02040502050405020303"/>
              </a:rPr>
              <a:t>C</a:t>
            </a:r>
            <a:endParaRPr sz="1025" dirty="0">
              <a:latin typeface="Georgia" panose="02040502050405020303"/>
              <a:cs typeface="Georgia" panose="02040502050405020303"/>
            </a:endParaRPr>
          </a:p>
          <a:p>
            <a:pPr marL="10795">
              <a:lnSpc>
                <a:spcPts val="1085"/>
              </a:lnSpc>
            </a:pPr>
            <a:r>
              <a:rPr sz="1025" b="1" spc="-4" dirty="0">
                <a:latin typeface="Georgia" panose="02040502050405020303"/>
                <a:cs typeface="Georgia" panose="02040502050405020303"/>
              </a:rPr>
              <a:t>Rajasthan</a:t>
            </a:r>
            <a:endParaRPr sz="1025" dirty="0">
              <a:latin typeface="Georgia" panose="02040502050405020303"/>
              <a:cs typeface="Georgia" panose="02040502050405020303"/>
            </a:endParaRPr>
          </a:p>
        </p:txBody>
      </p:sp>
      <p:sp>
        <p:nvSpPr>
          <p:cNvPr id="158" name="object 33"/>
          <p:cNvSpPr txBox="1"/>
          <p:nvPr/>
        </p:nvSpPr>
        <p:spPr>
          <a:xfrm>
            <a:off x="2308860" y="2765425"/>
            <a:ext cx="422275" cy="168910"/>
          </a:xfrm>
          <a:prstGeom prst="rect">
            <a:avLst/>
          </a:prstGeom>
          <a:ln>
            <a:noFill/>
          </a:ln>
        </p:spPr>
        <p:txBody>
          <a:bodyPr vert="horz" wrap="square" lIns="0" tIns="10860" rIns="0" bIns="0" rtlCol="0">
            <a:spAutoFit/>
          </a:bodyPr>
          <a:lstStyle/>
          <a:p>
            <a:pPr marL="10795">
              <a:spcBef>
                <a:spcPts val="85"/>
              </a:spcBef>
            </a:pPr>
            <a:r>
              <a:rPr sz="1025" b="1" spc="-4" dirty="0">
                <a:latin typeface="Georgia" panose="02040502050405020303"/>
                <a:cs typeface="Georgia" panose="02040502050405020303"/>
              </a:rPr>
              <a:t>N</a:t>
            </a:r>
            <a:r>
              <a:rPr sz="1025" b="1" spc="-316" dirty="0">
                <a:latin typeface="Georgia" panose="02040502050405020303"/>
                <a:cs typeface="Georgia" panose="02040502050405020303"/>
              </a:rPr>
              <a:t>L</a:t>
            </a:r>
            <a:r>
              <a:rPr sz="1025" b="1" u="sng" spc="47" dirty="0">
                <a:uFill>
                  <a:solidFill>
                    <a:srgbClr val="319E43"/>
                  </a:solidFill>
                </a:uFill>
                <a:latin typeface="Georgia" panose="02040502050405020303"/>
                <a:cs typeface="Georgia" panose="02040502050405020303"/>
              </a:rPr>
              <a:t> </a:t>
            </a:r>
            <a:r>
              <a:rPr sz="1025" b="1" spc="4" dirty="0">
                <a:latin typeface="Georgia" panose="02040502050405020303"/>
                <a:cs typeface="Georgia" panose="02040502050405020303"/>
              </a:rPr>
              <a:t>D</a:t>
            </a:r>
            <a:r>
              <a:rPr sz="1025" b="1" spc="-4" dirty="0">
                <a:latin typeface="Georgia" panose="02040502050405020303"/>
                <a:cs typeface="Georgia" panose="02040502050405020303"/>
              </a:rPr>
              <a:t>C</a:t>
            </a:r>
            <a:endParaRPr sz="1025" dirty="0">
              <a:latin typeface="Georgia" panose="02040502050405020303"/>
              <a:cs typeface="Georgia" panose="02040502050405020303"/>
            </a:endParaRPr>
          </a:p>
        </p:txBody>
      </p:sp>
      <p:pic>
        <p:nvPicPr>
          <p:cNvPr id="161" name="object 19"/>
          <p:cNvPicPr/>
          <p:nvPr/>
        </p:nvPicPr>
        <p:blipFill>
          <a:blip r:embed="rId17" cstate="print">
            <a:lum bright="-18000"/>
          </a:blip>
          <a:stretch>
            <a:fillRect/>
          </a:stretch>
        </p:blipFill>
        <p:spPr>
          <a:xfrm>
            <a:off x="1456055" y="3338830"/>
            <a:ext cx="177165" cy="132715"/>
          </a:xfrm>
          <a:prstGeom prst="rect">
            <a:avLst/>
          </a:prstGeom>
          <a:ln>
            <a:noFill/>
          </a:ln>
        </p:spPr>
      </p:pic>
      <p:pic>
        <p:nvPicPr>
          <p:cNvPr id="162" name="object 19"/>
          <p:cNvPicPr/>
          <p:nvPr/>
        </p:nvPicPr>
        <p:blipFill>
          <a:blip r:embed="rId17" cstate="print">
            <a:lum bright="-18000"/>
          </a:blip>
          <a:stretch>
            <a:fillRect/>
          </a:stretch>
        </p:blipFill>
        <p:spPr>
          <a:xfrm>
            <a:off x="2680335" y="3366770"/>
            <a:ext cx="177165" cy="132715"/>
          </a:xfrm>
          <a:prstGeom prst="rect">
            <a:avLst/>
          </a:prstGeom>
          <a:ln>
            <a:noFill/>
          </a:ln>
        </p:spPr>
      </p:pic>
      <p:sp>
        <p:nvSpPr>
          <p:cNvPr id="160" name="TextBox 159"/>
          <p:cNvSpPr txBox="1"/>
          <p:nvPr/>
        </p:nvSpPr>
        <p:spPr>
          <a:xfrm>
            <a:off x="1074915" y="2442771"/>
            <a:ext cx="4048555" cy="707886"/>
          </a:xfrm>
          <a:prstGeom prst="rect">
            <a:avLst/>
          </a:prstGeom>
          <a:gradFill>
            <a:gsLst>
              <a:gs pos="2000">
                <a:srgbClr val="EDE9CE"/>
              </a:gs>
              <a:gs pos="68000">
                <a:srgbClr val="F4DE7B"/>
              </a:gs>
              <a:gs pos="100000">
                <a:srgbClr val="FACF28"/>
              </a:gs>
            </a:gsLst>
            <a:lin ang="16200000" scaled="1"/>
          </a:gradFill>
        </p:spPr>
        <p:txBody>
          <a:bodyPr wrap="square" rtlCol="0">
            <a:spAutoFit/>
          </a:bodyPr>
          <a:lstStyle/>
          <a:p>
            <a:pPr algn="ctr"/>
            <a:r>
              <a:rPr lang="en-US" sz="2000" dirty="0">
                <a:effectLst>
                  <a:glow rad="101600">
                    <a:schemeClr val="accent4">
                      <a:satMod val="175000"/>
                      <a:alpha val="40000"/>
                    </a:schemeClr>
                  </a:glow>
                </a:effectLst>
                <a:latin typeface="Calibri" panose="020F0502020204030204" pitchFamily="34" charset="0"/>
                <a:ea typeface="Calibri" panose="020F0502020204030204" pitchFamily="34" charset="0"/>
                <a:cs typeface="Calibri" panose="020F0502020204030204" pitchFamily="34" charset="0"/>
              </a:rPr>
              <a:t>Phase 2: REMCs in 6 States and one Region under implementation </a:t>
            </a:r>
            <a:endParaRPr lang="en-US" sz="2000" dirty="0">
              <a:effectLst>
                <a:glow rad="101600">
                  <a:schemeClr val="accent4">
                    <a:satMod val="175000"/>
                    <a:alpha val="4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805748" y="260350"/>
            <a:ext cx="684625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REMC Scope and Main Modules</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2" name="object 2"/>
          <p:cNvSpPr txBox="1"/>
          <p:nvPr/>
        </p:nvSpPr>
        <p:spPr>
          <a:xfrm>
            <a:off x="363284" y="1063380"/>
            <a:ext cx="3912148" cy="5498551"/>
          </a:xfrm>
          <a:prstGeom prst="rect">
            <a:avLst/>
          </a:prstGeom>
        </p:spPr>
        <p:txBody>
          <a:bodyPr vert="horz" wrap="square" lIns="0" tIns="9774" rIns="0" bIns="0" rtlCol="0">
            <a:spAutoFit/>
          </a:bodyPr>
          <a:lstStyle>
            <a:lvl1pPr marL="382905" indent="-382905"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580" indent="-319405"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8255" indent="-255905"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905"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905"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955" indent="-255905" algn="l" rtl="0" fontAlgn="base">
              <a:lnSpc>
                <a:spcPct val="150000"/>
              </a:lnSpc>
              <a:spcBef>
                <a:spcPct val="0"/>
              </a:spcBef>
              <a:spcAft>
                <a:spcPct val="0"/>
              </a:spcAft>
              <a:buChar char="»"/>
              <a:defRPr>
                <a:solidFill>
                  <a:schemeClr val="tx1"/>
                </a:solidFill>
                <a:latin typeface="+mn-lt"/>
                <a:cs typeface="+mn-cs"/>
              </a:defRPr>
            </a:lvl6pPr>
            <a:lvl7pPr marL="3326765" indent="-255905" algn="l" rtl="0" fontAlgn="base">
              <a:lnSpc>
                <a:spcPct val="150000"/>
              </a:lnSpc>
              <a:spcBef>
                <a:spcPct val="0"/>
              </a:spcBef>
              <a:spcAft>
                <a:spcPct val="0"/>
              </a:spcAft>
              <a:buChar char="»"/>
              <a:defRPr>
                <a:solidFill>
                  <a:schemeClr val="tx1"/>
                </a:solidFill>
                <a:latin typeface="+mn-lt"/>
                <a:cs typeface="+mn-cs"/>
              </a:defRPr>
            </a:lvl7pPr>
            <a:lvl8pPr marL="3837940" indent="-255905" algn="l" rtl="0" fontAlgn="base">
              <a:lnSpc>
                <a:spcPct val="150000"/>
              </a:lnSpc>
              <a:spcBef>
                <a:spcPct val="0"/>
              </a:spcBef>
              <a:spcAft>
                <a:spcPct val="0"/>
              </a:spcAft>
              <a:buChar char="»"/>
              <a:defRPr>
                <a:solidFill>
                  <a:schemeClr val="tx1"/>
                </a:solidFill>
                <a:latin typeface="+mn-lt"/>
                <a:cs typeface="+mn-cs"/>
              </a:defRPr>
            </a:lvl8pPr>
            <a:lvl9pPr marL="4349750" indent="-255905" algn="l" rtl="0" fontAlgn="base">
              <a:lnSpc>
                <a:spcPct val="150000"/>
              </a:lnSpc>
              <a:spcBef>
                <a:spcPct val="0"/>
              </a:spcBef>
              <a:spcAft>
                <a:spcPct val="0"/>
              </a:spcAft>
              <a:buChar char="»"/>
              <a:defRPr>
                <a:solidFill>
                  <a:schemeClr val="tx1"/>
                </a:solidFill>
                <a:latin typeface="+mn-lt"/>
                <a:cs typeface="+mn-cs"/>
              </a:defRPr>
            </a:lvl9pPr>
          </a:lstStyle>
          <a:p>
            <a:pPr marL="305435" marR="4445" indent="-294640" algn="just">
              <a:lnSpc>
                <a:spcPct val="100000"/>
              </a:lnSpc>
              <a:spcBef>
                <a:spcPts val="75"/>
              </a:spcBef>
              <a:buFont typeface="Arial MT"/>
              <a:buChar char="•"/>
              <a:tabLst>
                <a:tab pos="305435" algn="l"/>
                <a:tab pos="306070" algn="l"/>
              </a:tabLst>
            </a:pPr>
            <a:r>
              <a:rPr lang="en-US" sz="2000" kern="0" spc="-4" dirty="0">
                <a:latin typeface="Calibri" panose="020F0502020204030204" pitchFamily="34" charset="0"/>
                <a:ea typeface="Calibri" panose="020F0502020204030204" pitchFamily="34" charset="0"/>
                <a:cs typeface="Calibri" panose="020F0502020204030204" pitchFamily="34" charset="0"/>
              </a:rPr>
              <a:t>Forecasting</a:t>
            </a:r>
            <a:r>
              <a:rPr lang="en-US" sz="2000" kern="0" spc="34"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of</a:t>
            </a:r>
            <a:r>
              <a:rPr lang="en-US" sz="2000" kern="0" spc="21"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RE</a:t>
            </a:r>
            <a:r>
              <a:rPr lang="en-US" sz="2000" kern="0" spc="34"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generation</a:t>
            </a:r>
            <a:r>
              <a:rPr lang="en-US" sz="2000" kern="0" spc="21"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on</a:t>
            </a:r>
            <a:r>
              <a:rPr lang="en-US" sz="2000" kern="0" spc="43" dirty="0">
                <a:latin typeface="Calibri" panose="020F0502020204030204" pitchFamily="34" charset="0"/>
                <a:ea typeface="Calibri" panose="020F0502020204030204" pitchFamily="34" charset="0"/>
                <a:cs typeface="Calibri" panose="020F0502020204030204" pitchFamily="34" charset="0"/>
              </a:rPr>
              <a:t> v</a:t>
            </a:r>
            <a:r>
              <a:rPr lang="en-US" sz="2000" kern="0" spc="-4" dirty="0">
                <a:latin typeface="Calibri" panose="020F0502020204030204" pitchFamily="34" charset="0"/>
                <a:ea typeface="Calibri" panose="020F0502020204030204" pitchFamily="34" charset="0"/>
                <a:cs typeface="Calibri" panose="020F0502020204030204" pitchFamily="34" charset="0"/>
              </a:rPr>
              <a:t>ery</a:t>
            </a:r>
            <a:r>
              <a:rPr lang="en-US" sz="2000" kern="0" spc="21"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short</a:t>
            </a:r>
            <a:r>
              <a:rPr lang="en-US" sz="2000" kern="0" spc="30"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term</a:t>
            </a:r>
            <a:r>
              <a:rPr lang="en-US" sz="2000" kern="0" spc="17"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(15</a:t>
            </a:r>
            <a:r>
              <a:rPr lang="en-US" sz="2000" kern="0" spc="47"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mins),</a:t>
            </a:r>
            <a:r>
              <a:rPr lang="en-US" sz="2000" kern="0" spc="34"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day-ahead, intra-day</a:t>
            </a:r>
            <a:r>
              <a:rPr lang="en-US" sz="2000" kern="0" spc="21"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and</a:t>
            </a:r>
            <a:r>
              <a:rPr lang="en-US" sz="2000" kern="0" spc="21"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week-ahead</a:t>
            </a:r>
            <a:r>
              <a:rPr lang="en-US" sz="2000" kern="0" spc="64"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basis</a:t>
            </a:r>
            <a:endParaRPr lang="en-US" sz="2000" kern="0" spc="-9" dirty="0">
              <a:latin typeface="Calibri" panose="020F0502020204030204" pitchFamily="34" charset="0"/>
              <a:ea typeface="Calibri" panose="020F0502020204030204" pitchFamily="34" charset="0"/>
              <a:cs typeface="Calibri" panose="020F0502020204030204" pitchFamily="34" charset="0"/>
            </a:endParaRPr>
          </a:p>
          <a:p>
            <a:pPr marL="305435" marR="5715" indent="-294640" algn="just">
              <a:lnSpc>
                <a:spcPct val="100000"/>
              </a:lnSpc>
              <a:spcBef>
                <a:spcPts val="1145"/>
              </a:spcBef>
              <a:buFont typeface="Arial MT"/>
              <a:buChar char="•"/>
              <a:tabLst>
                <a:tab pos="305435" algn="l"/>
                <a:tab pos="306070" algn="l"/>
              </a:tabLst>
            </a:pPr>
            <a:r>
              <a:rPr lang="en-US" sz="2000" kern="0" spc="-9" dirty="0">
                <a:latin typeface="Calibri" panose="020F0502020204030204" pitchFamily="34" charset="0"/>
                <a:ea typeface="Calibri" panose="020F0502020204030204" pitchFamily="34" charset="0"/>
                <a:cs typeface="Calibri" panose="020F0502020204030204" pitchFamily="34" charset="0"/>
              </a:rPr>
              <a:t>Real</a:t>
            </a:r>
            <a:r>
              <a:rPr lang="en-US" sz="2000" kern="0" spc="231"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time</a:t>
            </a:r>
            <a:r>
              <a:rPr lang="en-US" sz="2000" kern="0" spc="222"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tracking</a:t>
            </a:r>
            <a:r>
              <a:rPr lang="en-US" sz="2000" kern="0" spc="217"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of</a:t>
            </a:r>
            <a:r>
              <a:rPr lang="en-US" sz="2000" kern="0" spc="231"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generation</a:t>
            </a:r>
            <a:r>
              <a:rPr lang="en-US" sz="2000" kern="0" spc="222"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from</a:t>
            </a:r>
            <a:r>
              <a:rPr lang="en-US" sz="2000" kern="0" spc="222"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RE</a:t>
            </a:r>
            <a:r>
              <a:rPr lang="en-US" sz="2000" kern="0" spc="222"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sources</a:t>
            </a:r>
            <a:r>
              <a:rPr lang="en-US" sz="2000" kern="0" spc="235"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and</a:t>
            </a:r>
            <a:r>
              <a:rPr lang="en-US" sz="2000" kern="0" spc="231"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its</a:t>
            </a:r>
            <a:r>
              <a:rPr lang="en-US" sz="2000" kern="0" spc="227"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geo-spatial </a:t>
            </a:r>
            <a:r>
              <a:rPr lang="en-US" sz="2000" kern="0" spc="-398"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visualization</a:t>
            </a:r>
            <a:endParaRPr lang="en-US" sz="2000" kern="0" spc="-9" dirty="0">
              <a:latin typeface="Calibri" panose="020F0502020204030204" pitchFamily="34" charset="0"/>
              <a:ea typeface="Calibri" panose="020F0502020204030204" pitchFamily="34" charset="0"/>
              <a:cs typeface="Calibri" panose="020F0502020204030204" pitchFamily="34" charset="0"/>
            </a:endParaRPr>
          </a:p>
          <a:p>
            <a:pPr marL="305435" indent="-294640" algn="just">
              <a:lnSpc>
                <a:spcPct val="100000"/>
              </a:lnSpc>
              <a:spcBef>
                <a:spcPts val="1145"/>
              </a:spcBef>
              <a:buFont typeface="Arial MT"/>
              <a:buChar char="•"/>
              <a:tabLst>
                <a:tab pos="305435" algn="l"/>
                <a:tab pos="306070" algn="l"/>
              </a:tabLst>
            </a:pPr>
            <a:r>
              <a:rPr lang="en-US" sz="2000" kern="0" spc="-4" dirty="0">
                <a:latin typeface="Calibri" panose="020F0502020204030204" pitchFamily="34" charset="0"/>
                <a:ea typeface="Calibri" panose="020F0502020204030204" pitchFamily="34" charset="0"/>
                <a:cs typeface="Calibri" panose="020F0502020204030204" pitchFamily="34" charset="0"/>
              </a:rPr>
              <a:t>Scheduling</a:t>
            </a:r>
            <a:r>
              <a:rPr lang="en-US" sz="2000" kern="0" spc="9"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solutions</a:t>
            </a:r>
            <a:r>
              <a:rPr lang="en-US" sz="2000" kern="0"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for</a:t>
            </a:r>
            <a:r>
              <a:rPr lang="en-US" sz="2000" kern="0" spc="17" dirty="0">
                <a:latin typeface="Calibri" panose="020F0502020204030204" pitchFamily="34" charset="0"/>
                <a:ea typeface="Calibri" panose="020F0502020204030204" pitchFamily="34" charset="0"/>
                <a:cs typeface="Calibri" panose="020F0502020204030204" pitchFamily="34" charset="0"/>
              </a:rPr>
              <a:t> private RE p</a:t>
            </a:r>
            <a:r>
              <a:rPr lang="en-US" sz="2000" kern="0" spc="-4" dirty="0">
                <a:latin typeface="Calibri" panose="020F0502020204030204" pitchFamily="34" charset="0"/>
                <a:ea typeface="Calibri" panose="020F0502020204030204" pitchFamily="34" charset="0"/>
                <a:cs typeface="Calibri" panose="020F0502020204030204" pitchFamily="34" charset="0"/>
              </a:rPr>
              <a:t>roject</a:t>
            </a:r>
            <a:r>
              <a:rPr lang="en-US" sz="2000" kern="0" spc="26" dirty="0">
                <a:latin typeface="Calibri" panose="020F0502020204030204" pitchFamily="34" charset="0"/>
                <a:ea typeface="Calibri" panose="020F0502020204030204" pitchFamily="34" charset="0"/>
                <a:cs typeface="Calibri" panose="020F0502020204030204" pitchFamily="34" charset="0"/>
              </a:rPr>
              <a:t> d</a:t>
            </a:r>
            <a:r>
              <a:rPr lang="en-US" sz="2000" kern="0" spc="-9" dirty="0">
                <a:latin typeface="Calibri" panose="020F0502020204030204" pitchFamily="34" charset="0"/>
                <a:ea typeface="Calibri" panose="020F0502020204030204" pitchFamily="34" charset="0"/>
                <a:cs typeface="Calibri" panose="020F0502020204030204" pitchFamily="34" charset="0"/>
              </a:rPr>
              <a:t>evelopers</a:t>
            </a:r>
            <a:endParaRPr lang="en-US" sz="2000" kern="0" spc="-9" dirty="0">
              <a:latin typeface="Calibri" panose="020F0502020204030204" pitchFamily="34" charset="0"/>
              <a:ea typeface="Calibri" panose="020F0502020204030204" pitchFamily="34" charset="0"/>
              <a:cs typeface="Calibri" panose="020F0502020204030204" pitchFamily="34" charset="0"/>
            </a:endParaRPr>
          </a:p>
          <a:p>
            <a:pPr marL="305435" marR="5715" indent="-294640" algn="just">
              <a:lnSpc>
                <a:spcPct val="100000"/>
              </a:lnSpc>
              <a:spcBef>
                <a:spcPts val="1145"/>
              </a:spcBef>
              <a:buFont typeface="Arial MT"/>
              <a:buChar char="•"/>
              <a:tabLst>
                <a:tab pos="305435" algn="l"/>
                <a:tab pos="306070" algn="l"/>
              </a:tabLst>
            </a:pPr>
            <a:r>
              <a:rPr lang="en-US" sz="2000" kern="0" spc="-4" dirty="0">
                <a:latin typeface="Calibri" panose="020F0502020204030204" pitchFamily="34" charset="0"/>
                <a:ea typeface="Calibri" panose="020F0502020204030204" pitchFamily="34" charset="0"/>
                <a:cs typeface="Calibri" panose="020F0502020204030204" pitchFamily="34" charset="0"/>
              </a:rPr>
              <a:t>Close</a:t>
            </a:r>
            <a:r>
              <a:rPr lang="en-US" sz="2000" kern="0" spc="103"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coordination</a:t>
            </a:r>
            <a:r>
              <a:rPr lang="en-US" sz="2000" kern="0" spc="103"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with</a:t>
            </a:r>
            <a:r>
              <a:rPr lang="en-US" sz="2000" kern="0" spc="97"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respective</a:t>
            </a:r>
            <a:r>
              <a:rPr lang="en-US" sz="2000" kern="0" spc="103" dirty="0">
                <a:latin typeface="Calibri" panose="020F0502020204030204" pitchFamily="34" charset="0"/>
                <a:ea typeface="Calibri" panose="020F0502020204030204" pitchFamily="34" charset="0"/>
                <a:cs typeface="Calibri" panose="020F0502020204030204" pitchFamily="34" charset="0"/>
              </a:rPr>
              <a:t> S</a:t>
            </a:r>
            <a:r>
              <a:rPr lang="en-US" sz="2000" kern="0" spc="-4" dirty="0">
                <a:latin typeface="Calibri" panose="020F0502020204030204" pitchFamily="34" charset="0"/>
                <a:ea typeface="Calibri" panose="020F0502020204030204" pitchFamily="34" charset="0"/>
                <a:cs typeface="Calibri" panose="020F0502020204030204" pitchFamily="34" charset="0"/>
              </a:rPr>
              <a:t>LDCs</a:t>
            </a:r>
            <a:r>
              <a:rPr lang="en-US" sz="2000" kern="0" spc="97"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for</a:t>
            </a:r>
            <a:r>
              <a:rPr lang="en-US" sz="2000" kern="0" spc="103" dirty="0">
                <a:latin typeface="Calibri" panose="020F0502020204030204" pitchFamily="34" charset="0"/>
                <a:ea typeface="Calibri" panose="020F0502020204030204" pitchFamily="34" charset="0"/>
                <a:cs typeface="Calibri" panose="020F0502020204030204" pitchFamily="34" charset="0"/>
              </a:rPr>
              <a:t> </a:t>
            </a:r>
            <a:r>
              <a:rPr lang="en-US" sz="2000" kern="0" spc="-13" dirty="0">
                <a:latin typeface="Calibri" panose="020F0502020204030204" pitchFamily="34" charset="0"/>
                <a:ea typeface="Calibri" panose="020F0502020204030204" pitchFamily="34" charset="0"/>
                <a:cs typeface="Calibri" panose="020F0502020204030204" pitchFamily="34" charset="0"/>
              </a:rPr>
              <a:t>RE</a:t>
            </a:r>
            <a:r>
              <a:rPr lang="en-US" sz="2000" kern="0" spc="120"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generation</a:t>
            </a:r>
            <a:r>
              <a:rPr lang="en-US" sz="2000" kern="0" spc="103"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and</a:t>
            </a:r>
            <a:r>
              <a:rPr lang="en-US" sz="2000" kern="0" spc="111"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control </a:t>
            </a:r>
            <a:r>
              <a:rPr lang="en-US" sz="2000" kern="0" spc="-402"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for</a:t>
            </a:r>
            <a:r>
              <a:rPr lang="en-US" sz="2000" kern="0" spc="-9"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smooth</a:t>
            </a:r>
            <a:r>
              <a:rPr lang="en-US" sz="2000" kern="0" spc="-9" dirty="0">
                <a:latin typeface="Calibri" panose="020F0502020204030204" pitchFamily="34" charset="0"/>
                <a:ea typeface="Calibri" panose="020F0502020204030204" pitchFamily="34" charset="0"/>
                <a:cs typeface="Calibri" panose="020F0502020204030204" pitchFamily="34" charset="0"/>
              </a:rPr>
              <a:t> grid</a:t>
            </a:r>
            <a:r>
              <a:rPr lang="en-US" sz="2000" kern="0" spc="21"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operation</a:t>
            </a:r>
            <a:endParaRPr lang="en-US" sz="2000" kern="0" spc="-9" dirty="0">
              <a:latin typeface="Calibri" panose="020F0502020204030204" pitchFamily="34" charset="0"/>
              <a:ea typeface="Calibri" panose="020F0502020204030204" pitchFamily="34" charset="0"/>
              <a:cs typeface="Calibri" panose="020F0502020204030204" pitchFamily="34" charset="0"/>
            </a:endParaRPr>
          </a:p>
          <a:p>
            <a:pPr marL="305435" marR="5080" indent="-294640" algn="just">
              <a:lnSpc>
                <a:spcPct val="100000"/>
              </a:lnSpc>
              <a:spcBef>
                <a:spcPts val="1145"/>
              </a:spcBef>
              <a:buFont typeface="Arial MT"/>
              <a:buChar char="•"/>
              <a:tabLst>
                <a:tab pos="305435" algn="l"/>
                <a:tab pos="306070" algn="l"/>
              </a:tabLst>
            </a:pPr>
            <a:r>
              <a:rPr lang="en-US" sz="2000" kern="0" spc="-4" dirty="0">
                <a:latin typeface="Calibri" panose="020F0502020204030204" pitchFamily="34" charset="0"/>
                <a:ea typeface="Calibri" panose="020F0502020204030204" pitchFamily="34" charset="0"/>
                <a:cs typeface="Calibri" panose="020F0502020204030204" pitchFamily="34" charset="0"/>
              </a:rPr>
              <a:t>Single</a:t>
            </a:r>
            <a:r>
              <a:rPr lang="en-US" sz="2000" kern="0" spc="363"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source</a:t>
            </a:r>
            <a:r>
              <a:rPr lang="en-US" sz="2000" kern="0" spc="368"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information</a:t>
            </a:r>
            <a:r>
              <a:rPr lang="en-US" sz="2000" kern="0" spc="363"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repository</a:t>
            </a:r>
            <a:r>
              <a:rPr lang="en-US" sz="2000" kern="0" spc="350"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and</a:t>
            </a:r>
            <a:r>
              <a:rPr lang="en-US" sz="2000" kern="0" spc="355"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coordination</a:t>
            </a:r>
            <a:r>
              <a:rPr lang="en-US" sz="2000" kern="0" spc="346"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point</a:t>
            </a:r>
            <a:r>
              <a:rPr lang="en-US" sz="2000" kern="0" spc="359"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for</a:t>
            </a:r>
            <a:r>
              <a:rPr lang="en-US" sz="2000" kern="0" spc="368" dirty="0">
                <a:latin typeface="Calibri" panose="020F0502020204030204" pitchFamily="34" charset="0"/>
                <a:ea typeface="Calibri" panose="020F0502020204030204" pitchFamily="34" charset="0"/>
                <a:cs typeface="Calibri" panose="020F0502020204030204" pitchFamily="34" charset="0"/>
              </a:rPr>
              <a:t> </a:t>
            </a:r>
            <a:r>
              <a:rPr lang="en-US" sz="2000" kern="0" dirty="0">
                <a:latin typeface="Calibri" panose="020F0502020204030204" pitchFamily="34" charset="0"/>
                <a:ea typeface="Calibri" panose="020F0502020204030204" pitchFamily="34" charset="0"/>
                <a:cs typeface="Calibri" panose="020F0502020204030204" pitchFamily="34" charset="0"/>
              </a:rPr>
              <a:t>RE </a:t>
            </a:r>
            <a:r>
              <a:rPr lang="en-US" sz="2000" kern="0" spc="-402"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penetration</a:t>
            </a:r>
            <a:r>
              <a:rPr lang="en-US" sz="2000" kern="0" spc="13"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(static</a:t>
            </a:r>
            <a:r>
              <a:rPr lang="en-US" sz="2000" kern="0" dirty="0">
                <a:latin typeface="Calibri" panose="020F0502020204030204" pitchFamily="34" charset="0"/>
                <a:ea typeface="Calibri" panose="020F0502020204030204" pitchFamily="34" charset="0"/>
                <a:cs typeface="Calibri" panose="020F0502020204030204" pitchFamily="34" charset="0"/>
              </a:rPr>
              <a:t> </a:t>
            </a:r>
            <a:r>
              <a:rPr lang="en-US" sz="2000" kern="0" spc="-9" dirty="0">
                <a:latin typeface="Calibri" panose="020F0502020204030204" pitchFamily="34" charset="0"/>
                <a:ea typeface="Calibri" panose="020F0502020204030204" pitchFamily="34" charset="0"/>
                <a:cs typeface="Calibri" panose="020F0502020204030204" pitchFamily="34" charset="0"/>
              </a:rPr>
              <a:t>/dynamic</a:t>
            </a:r>
            <a:r>
              <a:rPr lang="en-US" sz="2000" kern="0" spc="43" dirty="0">
                <a:latin typeface="Calibri" panose="020F0502020204030204" pitchFamily="34" charset="0"/>
                <a:ea typeface="Calibri" panose="020F0502020204030204" pitchFamily="34" charset="0"/>
                <a:cs typeface="Calibri" panose="020F0502020204030204" pitchFamily="34" charset="0"/>
              </a:rPr>
              <a:t> </a:t>
            </a:r>
            <a:r>
              <a:rPr lang="en-US" sz="2000" kern="0" spc="-4" dirty="0">
                <a:latin typeface="Calibri" panose="020F0502020204030204" pitchFamily="34" charset="0"/>
                <a:ea typeface="Calibri" panose="020F0502020204030204" pitchFamily="34" charset="0"/>
                <a:cs typeface="Calibri" panose="020F0502020204030204" pitchFamily="34" charset="0"/>
              </a:rPr>
              <a:t>data)</a:t>
            </a:r>
            <a:endParaRPr lang="en-US" sz="2000" kern="0" spc="-4" dirty="0">
              <a:latin typeface="Calibri" panose="020F0502020204030204" pitchFamily="34" charset="0"/>
              <a:ea typeface="Calibri" panose="020F0502020204030204" pitchFamily="34" charset="0"/>
              <a:cs typeface="Calibri" panose="020F0502020204030204" pitchFamily="34" charset="0"/>
            </a:endParaRPr>
          </a:p>
        </p:txBody>
      </p:sp>
      <p:grpSp>
        <p:nvGrpSpPr>
          <p:cNvPr id="3" name="object 7"/>
          <p:cNvGrpSpPr/>
          <p:nvPr/>
        </p:nvGrpSpPr>
        <p:grpSpPr>
          <a:xfrm>
            <a:off x="5506937" y="1730457"/>
            <a:ext cx="5558618" cy="2129618"/>
            <a:chOff x="2014727" y="2088388"/>
            <a:chExt cx="6500495" cy="2490470"/>
          </a:xfrm>
        </p:grpSpPr>
        <p:sp>
          <p:nvSpPr>
            <p:cNvPr id="5" name="object 8"/>
            <p:cNvSpPr/>
            <p:nvPr/>
          </p:nvSpPr>
          <p:spPr>
            <a:xfrm>
              <a:off x="2014728" y="3965955"/>
              <a:ext cx="6500495" cy="612775"/>
            </a:xfrm>
            <a:custGeom>
              <a:avLst/>
              <a:gdLst/>
              <a:ahLst/>
              <a:cxnLst/>
              <a:rect l="l" t="t" r="r" b="b"/>
              <a:pathLst>
                <a:path w="6500495" h="612775">
                  <a:moveTo>
                    <a:pt x="6499949" y="486968"/>
                  </a:moveTo>
                  <a:lnTo>
                    <a:pt x="6499847" y="480441"/>
                  </a:lnTo>
                  <a:lnTo>
                    <a:pt x="6497472" y="474497"/>
                  </a:lnTo>
                  <a:lnTo>
                    <a:pt x="6492240" y="469392"/>
                  </a:lnTo>
                  <a:lnTo>
                    <a:pt x="6486144" y="466344"/>
                  </a:lnTo>
                  <a:lnTo>
                    <a:pt x="6473952" y="469392"/>
                  </a:lnTo>
                  <a:lnTo>
                    <a:pt x="6470904" y="475488"/>
                  </a:lnTo>
                  <a:lnTo>
                    <a:pt x="6443472" y="524256"/>
                  </a:lnTo>
                  <a:lnTo>
                    <a:pt x="6443472" y="341376"/>
                  </a:lnTo>
                  <a:lnTo>
                    <a:pt x="6443472" y="316992"/>
                  </a:lnTo>
                  <a:lnTo>
                    <a:pt x="6437376" y="307848"/>
                  </a:lnTo>
                  <a:lnTo>
                    <a:pt x="3258312" y="307848"/>
                  </a:lnTo>
                  <a:lnTo>
                    <a:pt x="3255264" y="307848"/>
                  </a:lnTo>
                  <a:lnTo>
                    <a:pt x="3255264" y="0"/>
                  </a:lnTo>
                  <a:lnTo>
                    <a:pt x="3221736" y="0"/>
                  </a:lnTo>
                  <a:lnTo>
                    <a:pt x="3221736" y="307848"/>
                  </a:lnTo>
                  <a:lnTo>
                    <a:pt x="60960" y="307848"/>
                  </a:lnTo>
                  <a:lnTo>
                    <a:pt x="54864" y="316992"/>
                  </a:lnTo>
                  <a:lnTo>
                    <a:pt x="54864" y="518845"/>
                  </a:lnTo>
                  <a:lnTo>
                    <a:pt x="30480" y="475488"/>
                  </a:lnTo>
                  <a:lnTo>
                    <a:pt x="25374" y="471538"/>
                  </a:lnTo>
                  <a:lnTo>
                    <a:pt x="19431" y="469011"/>
                  </a:lnTo>
                  <a:lnTo>
                    <a:pt x="12903" y="468210"/>
                  </a:lnTo>
                  <a:lnTo>
                    <a:pt x="6096" y="469392"/>
                  </a:lnTo>
                  <a:lnTo>
                    <a:pt x="2184" y="474497"/>
                  </a:lnTo>
                  <a:lnTo>
                    <a:pt x="0" y="480441"/>
                  </a:lnTo>
                  <a:lnTo>
                    <a:pt x="88" y="486968"/>
                  </a:lnTo>
                  <a:lnTo>
                    <a:pt x="3048" y="493776"/>
                  </a:lnTo>
                  <a:lnTo>
                    <a:pt x="70104" y="612648"/>
                  </a:lnTo>
                  <a:lnTo>
                    <a:pt x="89865" y="579120"/>
                  </a:lnTo>
                  <a:lnTo>
                    <a:pt x="140208" y="493776"/>
                  </a:lnTo>
                  <a:lnTo>
                    <a:pt x="141820" y="486968"/>
                  </a:lnTo>
                  <a:lnTo>
                    <a:pt x="141719" y="480441"/>
                  </a:lnTo>
                  <a:lnTo>
                    <a:pt x="139344" y="474497"/>
                  </a:lnTo>
                  <a:lnTo>
                    <a:pt x="134112" y="469392"/>
                  </a:lnTo>
                  <a:lnTo>
                    <a:pt x="128016" y="466344"/>
                  </a:lnTo>
                  <a:lnTo>
                    <a:pt x="115824" y="469392"/>
                  </a:lnTo>
                  <a:lnTo>
                    <a:pt x="112776" y="475488"/>
                  </a:lnTo>
                  <a:lnTo>
                    <a:pt x="85344" y="524256"/>
                  </a:lnTo>
                  <a:lnTo>
                    <a:pt x="85344" y="341376"/>
                  </a:lnTo>
                  <a:lnTo>
                    <a:pt x="3230880" y="341376"/>
                  </a:lnTo>
                  <a:lnTo>
                    <a:pt x="3233928" y="341376"/>
                  </a:lnTo>
                  <a:lnTo>
                    <a:pt x="3233928" y="518845"/>
                  </a:lnTo>
                  <a:lnTo>
                    <a:pt x="3209544" y="475488"/>
                  </a:lnTo>
                  <a:lnTo>
                    <a:pt x="3204438" y="471538"/>
                  </a:lnTo>
                  <a:lnTo>
                    <a:pt x="3198495" y="469011"/>
                  </a:lnTo>
                  <a:lnTo>
                    <a:pt x="3191967" y="468210"/>
                  </a:lnTo>
                  <a:lnTo>
                    <a:pt x="3185160" y="469392"/>
                  </a:lnTo>
                  <a:lnTo>
                    <a:pt x="3181248" y="474497"/>
                  </a:lnTo>
                  <a:lnTo>
                    <a:pt x="3179064" y="480441"/>
                  </a:lnTo>
                  <a:lnTo>
                    <a:pt x="3179153" y="486968"/>
                  </a:lnTo>
                  <a:lnTo>
                    <a:pt x="3182112" y="493776"/>
                  </a:lnTo>
                  <a:lnTo>
                    <a:pt x="3249168" y="612648"/>
                  </a:lnTo>
                  <a:lnTo>
                    <a:pt x="3268929" y="579120"/>
                  </a:lnTo>
                  <a:lnTo>
                    <a:pt x="3319272" y="493776"/>
                  </a:lnTo>
                  <a:lnTo>
                    <a:pt x="3320885" y="486968"/>
                  </a:lnTo>
                  <a:lnTo>
                    <a:pt x="3320796" y="480441"/>
                  </a:lnTo>
                  <a:lnTo>
                    <a:pt x="3318408" y="474497"/>
                  </a:lnTo>
                  <a:lnTo>
                    <a:pt x="3313176" y="469392"/>
                  </a:lnTo>
                  <a:lnTo>
                    <a:pt x="3307080" y="466344"/>
                  </a:lnTo>
                  <a:lnTo>
                    <a:pt x="3294888" y="469392"/>
                  </a:lnTo>
                  <a:lnTo>
                    <a:pt x="3291840" y="475488"/>
                  </a:lnTo>
                  <a:lnTo>
                    <a:pt x="3264408" y="524256"/>
                  </a:lnTo>
                  <a:lnTo>
                    <a:pt x="3264408" y="341376"/>
                  </a:lnTo>
                  <a:lnTo>
                    <a:pt x="6412992" y="341376"/>
                  </a:lnTo>
                  <a:lnTo>
                    <a:pt x="6412992" y="518845"/>
                  </a:lnTo>
                  <a:lnTo>
                    <a:pt x="6388608" y="475488"/>
                  </a:lnTo>
                  <a:lnTo>
                    <a:pt x="6383502" y="471538"/>
                  </a:lnTo>
                  <a:lnTo>
                    <a:pt x="6377559" y="469011"/>
                  </a:lnTo>
                  <a:lnTo>
                    <a:pt x="6371031" y="468210"/>
                  </a:lnTo>
                  <a:lnTo>
                    <a:pt x="6364224" y="469392"/>
                  </a:lnTo>
                  <a:lnTo>
                    <a:pt x="6360312" y="474497"/>
                  </a:lnTo>
                  <a:lnTo>
                    <a:pt x="6358128" y="480441"/>
                  </a:lnTo>
                  <a:lnTo>
                    <a:pt x="6358217" y="486968"/>
                  </a:lnTo>
                  <a:lnTo>
                    <a:pt x="6361176" y="493776"/>
                  </a:lnTo>
                  <a:lnTo>
                    <a:pt x="6428232" y="612648"/>
                  </a:lnTo>
                  <a:lnTo>
                    <a:pt x="6447993" y="579120"/>
                  </a:lnTo>
                  <a:lnTo>
                    <a:pt x="6498336" y="493776"/>
                  </a:lnTo>
                  <a:lnTo>
                    <a:pt x="6499949" y="486968"/>
                  </a:lnTo>
                  <a:close/>
                </a:path>
              </a:pathLst>
            </a:custGeom>
            <a:solidFill>
              <a:srgbClr val="006FBF"/>
            </a:solidFill>
          </p:spPr>
          <p:txBody>
            <a:bodyPr wrap="square" lIns="0" tIns="0" rIns="0" bIns="0" rtlCol="0"/>
            <a:lstStyle/>
            <a:p>
              <a:endParaRPr sz="1540"/>
            </a:p>
          </p:txBody>
        </p:sp>
        <p:pic>
          <p:nvPicPr>
            <p:cNvPr id="6" name="object 9"/>
            <p:cNvPicPr/>
            <p:nvPr/>
          </p:nvPicPr>
          <p:blipFill>
            <a:blip r:embed="rId1" cstate="print"/>
            <a:stretch>
              <a:fillRect/>
            </a:stretch>
          </p:blipFill>
          <p:spPr>
            <a:xfrm>
              <a:off x="3441191" y="2100580"/>
              <a:ext cx="3624071" cy="1865376"/>
            </a:xfrm>
            <a:prstGeom prst="rect">
              <a:avLst/>
            </a:prstGeom>
          </p:spPr>
        </p:pic>
        <p:pic>
          <p:nvPicPr>
            <p:cNvPr id="7" name="object 10"/>
            <p:cNvPicPr/>
            <p:nvPr/>
          </p:nvPicPr>
          <p:blipFill>
            <a:blip r:embed="rId2" cstate="print"/>
            <a:stretch>
              <a:fillRect/>
            </a:stretch>
          </p:blipFill>
          <p:spPr>
            <a:xfrm>
              <a:off x="3429000" y="2088388"/>
              <a:ext cx="3648455" cy="1889760"/>
            </a:xfrm>
            <a:prstGeom prst="rect">
              <a:avLst/>
            </a:prstGeom>
          </p:spPr>
        </p:pic>
        <p:sp>
          <p:nvSpPr>
            <p:cNvPr id="9" name="object 11"/>
            <p:cNvSpPr/>
            <p:nvPr/>
          </p:nvSpPr>
          <p:spPr>
            <a:xfrm>
              <a:off x="3429000" y="2088388"/>
              <a:ext cx="3648710" cy="1889760"/>
            </a:xfrm>
            <a:custGeom>
              <a:avLst/>
              <a:gdLst/>
              <a:ahLst/>
              <a:cxnLst/>
              <a:rect l="l" t="t" r="r" b="b"/>
              <a:pathLst>
                <a:path w="3648709" h="1889760">
                  <a:moveTo>
                    <a:pt x="3642359" y="0"/>
                  </a:moveTo>
                  <a:lnTo>
                    <a:pt x="6096" y="0"/>
                  </a:lnTo>
                  <a:lnTo>
                    <a:pt x="0" y="6096"/>
                  </a:lnTo>
                  <a:lnTo>
                    <a:pt x="0" y="1883664"/>
                  </a:lnTo>
                  <a:lnTo>
                    <a:pt x="6096" y="1889760"/>
                  </a:lnTo>
                  <a:lnTo>
                    <a:pt x="3642359" y="1889760"/>
                  </a:lnTo>
                  <a:lnTo>
                    <a:pt x="3648455" y="1883664"/>
                  </a:lnTo>
                  <a:lnTo>
                    <a:pt x="3648455" y="1877567"/>
                  </a:lnTo>
                  <a:lnTo>
                    <a:pt x="24384" y="1877567"/>
                  </a:lnTo>
                  <a:lnTo>
                    <a:pt x="12192" y="1865376"/>
                  </a:lnTo>
                  <a:lnTo>
                    <a:pt x="24384" y="1865376"/>
                  </a:lnTo>
                  <a:lnTo>
                    <a:pt x="24384" y="24384"/>
                  </a:lnTo>
                  <a:lnTo>
                    <a:pt x="12191" y="24384"/>
                  </a:lnTo>
                  <a:lnTo>
                    <a:pt x="24384" y="12191"/>
                  </a:lnTo>
                  <a:lnTo>
                    <a:pt x="3648455" y="12191"/>
                  </a:lnTo>
                  <a:lnTo>
                    <a:pt x="3648455" y="6096"/>
                  </a:lnTo>
                  <a:lnTo>
                    <a:pt x="3642359" y="0"/>
                  </a:lnTo>
                  <a:close/>
                </a:path>
                <a:path w="3648709" h="1889760">
                  <a:moveTo>
                    <a:pt x="24384" y="1865376"/>
                  </a:moveTo>
                  <a:lnTo>
                    <a:pt x="12192" y="1865376"/>
                  </a:lnTo>
                  <a:lnTo>
                    <a:pt x="24384" y="1877567"/>
                  </a:lnTo>
                  <a:lnTo>
                    <a:pt x="24384" y="1865376"/>
                  </a:lnTo>
                  <a:close/>
                </a:path>
                <a:path w="3648709" h="1889760">
                  <a:moveTo>
                    <a:pt x="3621024" y="1865376"/>
                  </a:moveTo>
                  <a:lnTo>
                    <a:pt x="24384" y="1865376"/>
                  </a:lnTo>
                  <a:lnTo>
                    <a:pt x="24384" y="1877567"/>
                  </a:lnTo>
                  <a:lnTo>
                    <a:pt x="3621024" y="1877567"/>
                  </a:lnTo>
                  <a:lnTo>
                    <a:pt x="3621024" y="1865376"/>
                  </a:lnTo>
                  <a:close/>
                </a:path>
                <a:path w="3648709" h="1889760">
                  <a:moveTo>
                    <a:pt x="3621024" y="12191"/>
                  </a:moveTo>
                  <a:lnTo>
                    <a:pt x="3621024" y="1877567"/>
                  </a:lnTo>
                  <a:lnTo>
                    <a:pt x="3636263" y="1865376"/>
                  </a:lnTo>
                  <a:lnTo>
                    <a:pt x="3648455" y="1865376"/>
                  </a:lnTo>
                  <a:lnTo>
                    <a:pt x="3648455" y="24384"/>
                  </a:lnTo>
                  <a:lnTo>
                    <a:pt x="3636264" y="24384"/>
                  </a:lnTo>
                  <a:lnTo>
                    <a:pt x="3621024" y="12191"/>
                  </a:lnTo>
                  <a:close/>
                </a:path>
                <a:path w="3648709" h="1889760">
                  <a:moveTo>
                    <a:pt x="3648455" y="1865376"/>
                  </a:moveTo>
                  <a:lnTo>
                    <a:pt x="3636263" y="1865376"/>
                  </a:lnTo>
                  <a:lnTo>
                    <a:pt x="3621024" y="1877567"/>
                  </a:lnTo>
                  <a:lnTo>
                    <a:pt x="3648455" y="1877567"/>
                  </a:lnTo>
                  <a:lnTo>
                    <a:pt x="3648455" y="1865376"/>
                  </a:lnTo>
                  <a:close/>
                </a:path>
                <a:path w="3648709" h="1889760">
                  <a:moveTo>
                    <a:pt x="24384" y="12191"/>
                  </a:moveTo>
                  <a:lnTo>
                    <a:pt x="12191" y="24384"/>
                  </a:lnTo>
                  <a:lnTo>
                    <a:pt x="24384" y="24384"/>
                  </a:lnTo>
                  <a:lnTo>
                    <a:pt x="24384" y="12191"/>
                  </a:lnTo>
                  <a:close/>
                </a:path>
                <a:path w="3648709" h="1889760">
                  <a:moveTo>
                    <a:pt x="3621024" y="12191"/>
                  </a:moveTo>
                  <a:lnTo>
                    <a:pt x="24384" y="12191"/>
                  </a:lnTo>
                  <a:lnTo>
                    <a:pt x="24384" y="24384"/>
                  </a:lnTo>
                  <a:lnTo>
                    <a:pt x="3621024" y="24384"/>
                  </a:lnTo>
                  <a:lnTo>
                    <a:pt x="3621024" y="12191"/>
                  </a:lnTo>
                  <a:close/>
                </a:path>
                <a:path w="3648709" h="1889760">
                  <a:moveTo>
                    <a:pt x="3648455" y="12191"/>
                  </a:moveTo>
                  <a:lnTo>
                    <a:pt x="3621024" y="12191"/>
                  </a:lnTo>
                  <a:lnTo>
                    <a:pt x="3636264" y="24384"/>
                  </a:lnTo>
                  <a:lnTo>
                    <a:pt x="3648455" y="24384"/>
                  </a:lnTo>
                  <a:lnTo>
                    <a:pt x="3648455" y="12191"/>
                  </a:lnTo>
                  <a:close/>
                </a:path>
              </a:pathLst>
            </a:custGeom>
            <a:solidFill>
              <a:srgbClr val="FFFFFF"/>
            </a:solidFill>
          </p:spPr>
          <p:txBody>
            <a:bodyPr wrap="square" lIns="0" tIns="0" rIns="0" bIns="0" rtlCol="0"/>
            <a:lstStyle/>
            <a:p>
              <a:endParaRPr sz="1540"/>
            </a:p>
          </p:txBody>
        </p:sp>
      </p:grpSp>
      <p:sp>
        <p:nvSpPr>
          <p:cNvPr id="10" name="object 12"/>
          <p:cNvSpPr txBox="1"/>
          <p:nvPr/>
        </p:nvSpPr>
        <p:spPr>
          <a:xfrm>
            <a:off x="8996427" y="2965440"/>
            <a:ext cx="805801" cy="367416"/>
          </a:xfrm>
          <a:prstGeom prst="rect">
            <a:avLst/>
          </a:prstGeom>
        </p:spPr>
        <p:txBody>
          <a:bodyPr vert="horz" wrap="square" lIns="0" tIns="11946" rIns="0" bIns="0" rtlCol="0">
            <a:spAutoFit/>
          </a:bodyPr>
          <a:lstStyle/>
          <a:p>
            <a:pPr marL="10795">
              <a:spcBef>
                <a:spcPts val="95"/>
              </a:spcBef>
            </a:pPr>
            <a:r>
              <a:rPr sz="2310" b="1" spc="4" dirty="0">
                <a:solidFill>
                  <a:srgbClr val="FF6600"/>
                </a:solidFill>
                <a:latin typeface="Cambria" panose="02040503050406030204"/>
                <a:cs typeface="Cambria" panose="02040503050406030204"/>
              </a:rPr>
              <a:t>R</a:t>
            </a:r>
            <a:r>
              <a:rPr sz="2310" b="1" dirty="0">
                <a:solidFill>
                  <a:srgbClr val="FF6600"/>
                </a:solidFill>
                <a:latin typeface="Cambria" panose="02040503050406030204"/>
                <a:cs typeface="Cambria" panose="02040503050406030204"/>
              </a:rPr>
              <a:t>E</a:t>
            </a:r>
            <a:r>
              <a:rPr sz="2310" b="1" spc="9" dirty="0">
                <a:solidFill>
                  <a:srgbClr val="FF6600"/>
                </a:solidFill>
                <a:latin typeface="Cambria" panose="02040503050406030204"/>
                <a:cs typeface="Cambria" panose="02040503050406030204"/>
              </a:rPr>
              <a:t>M</a:t>
            </a:r>
            <a:r>
              <a:rPr sz="2310" b="1" spc="4" dirty="0">
                <a:solidFill>
                  <a:srgbClr val="FF6600"/>
                </a:solidFill>
                <a:latin typeface="Cambria" panose="02040503050406030204"/>
                <a:cs typeface="Cambria" panose="02040503050406030204"/>
              </a:rPr>
              <a:t>C</a:t>
            </a:r>
            <a:endParaRPr sz="2310">
              <a:latin typeface="Cambria" panose="02040503050406030204"/>
              <a:cs typeface="Cambria" panose="02040503050406030204"/>
            </a:endParaRPr>
          </a:p>
        </p:txBody>
      </p:sp>
      <p:grpSp>
        <p:nvGrpSpPr>
          <p:cNvPr id="11" name="object 13"/>
          <p:cNvGrpSpPr/>
          <p:nvPr/>
        </p:nvGrpSpPr>
        <p:grpSpPr>
          <a:xfrm>
            <a:off x="4542582" y="3846827"/>
            <a:ext cx="4767477" cy="1071325"/>
            <a:chOff x="886967" y="4563364"/>
            <a:chExt cx="5575300" cy="1252855"/>
          </a:xfrm>
        </p:grpSpPr>
        <p:pic>
          <p:nvPicPr>
            <p:cNvPr id="12" name="object 14"/>
            <p:cNvPicPr/>
            <p:nvPr/>
          </p:nvPicPr>
          <p:blipFill>
            <a:blip r:embed="rId3" cstate="print"/>
            <a:stretch>
              <a:fillRect/>
            </a:stretch>
          </p:blipFill>
          <p:spPr>
            <a:xfrm>
              <a:off x="902207" y="4578604"/>
              <a:ext cx="2368295" cy="1225296"/>
            </a:xfrm>
            <a:prstGeom prst="rect">
              <a:avLst/>
            </a:prstGeom>
          </p:spPr>
        </p:pic>
        <p:pic>
          <p:nvPicPr>
            <p:cNvPr id="13" name="object 15"/>
            <p:cNvPicPr/>
            <p:nvPr/>
          </p:nvPicPr>
          <p:blipFill>
            <a:blip r:embed="rId4" cstate="print"/>
            <a:stretch>
              <a:fillRect/>
            </a:stretch>
          </p:blipFill>
          <p:spPr>
            <a:xfrm>
              <a:off x="886967" y="4563364"/>
              <a:ext cx="2395728" cy="1252728"/>
            </a:xfrm>
            <a:prstGeom prst="rect">
              <a:avLst/>
            </a:prstGeom>
          </p:spPr>
        </p:pic>
        <p:sp>
          <p:nvSpPr>
            <p:cNvPr id="14" name="object 16"/>
            <p:cNvSpPr/>
            <p:nvPr/>
          </p:nvSpPr>
          <p:spPr>
            <a:xfrm>
              <a:off x="886967" y="4563364"/>
              <a:ext cx="2395855" cy="1252855"/>
            </a:xfrm>
            <a:custGeom>
              <a:avLst/>
              <a:gdLst/>
              <a:ahLst/>
              <a:cxnLst/>
              <a:rect l="l" t="t" r="r" b="b"/>
              <a:pathLst>
                <a:path w="2395854" h="1252854">
                  <a:moveTo>
                    <a:pt x="2389632" y="0"/>
                  </a:moveTo>
                  <a:lnTo>
                    <a:pt x="6094" y="0"/>
                  </a:lnTo>
                  <a:lnTo>
                    <a:pt x="0" y="6096"/>
                  </a:lnTo>
                  <a:lnTo>
                    <a:pt x="0" y="1246632"/>
                  </a:lnTo>
                  <a:lnTo>
                    <a:pt x="6094" y="1252728"/>
                  </a:lnTo>
                  <a:lnTo>
                    <a:pt x="2389632" y="1252728"/>
                  </a:lnTo>
                  <a:lnTo>
                    <a:pt x="2395728" y="1246632"/>
                  </a:lnTo>
                  <a:lnTo>
                    <a:pt x="2395728" y="1240536"/>
                  </a:lnTo>
                  <a:lnTo>
                    <a:pt x="27431" y="1240536"/>
                  </a:lnTo>
                  <a:lnTo>
                    <a:pt x="15240" y="1228344"/>
                  </a:lnTo>
                  <a:lnTo>
                    <a:pt x="27431" y="1228344"/>
                  </a:lnTo>
                  <a:lnTo>
                    <a:pt x="27431" y="27431"/>
                  </a:lnTo>
                  <a:lnTo>
                    <a:pt x="15240" y="27431"/>
                  </a:lnTo>
                  <a:lnTo>
                    <a:pt x="27431" y="15240"/>
                  </a:lnTo>
                  <a:lnTo>
                    <a:pt x="2395728" y="15240"/>
                  </a:lnTo>
                  <a:lnTo>
                    <a:pt x="2395728" y="6096"/>
                  </a:lnTo>
                  <a:lnTo>
                    <a:pt x="2389632" y="0"/>
                  </a:lnTo>
                  <a:close/>
                </a:path>
                <a:path w="2395854" h="1252854">
                  <a:moveTo>
                    <a:pt x="27431" y="1228344"/>
                  </a:moveTo>
                  <a:lnTo>
                    <a:pt x="15240" y="1228344"/>
                  </a:lnTo>
                  <a:lnTo>
                    <a:pt x="27431" y="1240536"/>
                  </a:lnTo>
                  <a:lnTo>
                    <a:pt x="27431" y="1228344"/>
                  </a:lnTo>
                  <a:close/>
                </a:path>
                <a:path w="2395854" h="1252854">
                  <a:moveTo>
                    <a:pt x="2371344" y="1228344"/>
                  </a:moveTo>
                  <a:lnTo>
                    <a:pt x="27431" y="1228344"/>
                  </a:lnTo>
                  <a:lnTo>
                    <a:pt x="27431" y="1240536"/>
                  </a:lnTo>
                  <a:lnTo>
                    <a:pt x="2371344" y="1240536"/>
                  </a:lnTo>
                  <a:lnTo>
                    <a:pt x="2371344" y="1228344"/>
                  </a:lnTo>
                  <a:close/>
                </a:path>
                <a:path w="2395854" h="1252854">
                  <a:moveTo>
                    <a:pt x="2371344" y="15240"/>
                  </a:moveTo>
                  <a:lnTo>
                    <a:pt x="2371344" y="1240536"/>
                  </a:lnTo>
                  <a:lnTo>
                    <a:pt x="2383535" y="1228344"/>
                  </a:lnTo>
                  <a:lnTo>
                    <a:pt x="2395728" y="1228344"/>
                  </a:lnTo>
                  <a:lnTo>
                    <a:pt x="2395728" y="27431"/>
                  </a:lnTo>
                  <a:lnTo>
                    <a:pt x="2383535" y="27431"/>
                  </a:lnTo>
                  <a:lnTo>
                    <a:pt x="2371344" y="15240"/>
                  </a:lnTo>
                  <a:close/>
                </a:path>
                <a:path w="2395854" h="1252854">
                  <a:moveTo>
                    <a:pt x="2395728" y="1228344"/>
                  </a:moveTo>
                  <a:lnTo>
                    <a:pt x="2383535" y="1228344"/>
                  </a:lnTo>
                  <a:lnTo>
                    <a:pt x="2371344" y="1240536"/>
                  </a:lnTo>
                  <a:lnTo>
                    <a:pt x="2395728" y="1240536"/>
                  </a:lnTo>
                  <a:lnTo>
                    <a:pt x="2395728" y="1228344"/>
                  </a:lnTo>
                  <a:close/>
                </a:path>
                <a:path w="2395854" h="1252854">
                  <a:moveTo>
                    <a:pt x="27431" y="15240"/>
                  </a:moveTo>
                  <a:lnTo>
                    <a:pt x="15240" y="27431"/>
                  </a:lnTo>
                  <a:lnTo>
                    <a:pt x="27431" y="27431"/>
                  </a:lnTo>
                  <a:lnTo>
                    <a:pt x="27431" y="15240"/>
                  </a:lnTo>
                  <a:close/>
                </a:path>
                <a:path w="2395854" h="1252854">
                  <a:moveTo>
                    <a:pt x="2371344" y="15240"/>
                  </a:moveTo>
                  <a:lnTo>
                    <a:pt x="27431" y="15240"/>
                  </a:lnTo>
                  <a:lnTo>
                    <a:pt x="27431" y="27431"/>
                  </a:lnTo>
                  <a:lnTo>
                    <a:pt x="2371344" y="27431"/>
                  </a:lnTo>
                  <a:lnTo>
                    <a:pt x="2371344" y="15240"/>
                  </a:lnTo>
                  <a:close/>
                </a:path>
                <a:path w="2395854" h="1252854">
                  <a:moveTo>
                    <a:pt x="2395728" y="15240"/>
                  </a:moveTo>
                  <a:lnTo>
                    <a:pt x="2371344" y="15240"/>
                  </a:lnTo>
                  <a:lnTo>
                    <a:pt x="2383535" y="27431"/>
                  </a:lnTo>
                  <a:lnTo>
                    <a:pt x="2395728" y="27431"/>
                  </a:lnTo>
                  <a:lnTo>
                    <a:pt x="2395728" y="15240"/>
                  </a:lnTo>
                  <a:close/>
                </a:path>
              </a:pathLst>
            </a:custGeom>
            <a:solidFill>
              <a:srgbClr val="FFFFFF"/>
            </a:solidFill>
          </p:spPr>
          <p:txBody>
            <a:bodyPr wrap="square" lIns="0" tIns="0" rIns="0" bIns="0" rtlCol="0"/>
            <a:lstStyle/>
            <a:p>
              <a:endParaRPr sz="1540"/>
            </a:p>
          </p:txBody>
        </p:sp>
        <p:pic>
          <p:nvPicPr>
            <p:cNvPr id="15" name="object 17"/>
            <p:cNvPicPr/>
            <p:nvPr/>
          </p:nvPicPr>
          <p:blipFill>
            <a:blip r:embed="rId5" cstate="print"/>
            <a:stretch>
              <a:fillRect/>
            </a:stretch>
          </p:blipFill>
          <p:spPr>
            <a:xfrm>
              <a:off x="4081272" y="4578604"/>
              <a:ext cx="2368296" cy="1225296"/>
            </a:xfrm>
            <a:prstGeom prst="rect">
              <a:avLst/>
            </a:prstGeom>
          </p:spPr>
        </p:pic>
        <p:pic>
          <p:nvPicPr>
            <p:cNvPr id="16" name="object 18"/>
            <p:cNvPicPr/>
            <p:nvPr/>
          </p:nvPicPr>
          <p:blipFill>
            <a:blip r:embed="rId6" cstate="print"/>
            <a:stretch>
              <a:fillRect/>
            </a:stretch>
          </p:blipFill>
          <p:spPr>
            <a:xfrm>
              <a:off x="4066032" y="4563364"/>
              <a:ext cx="2395728" cy="1252728"/>
            </a:xfrm>
            <a:prstGeom prst="rect">
              <a:avLst/>
            </a:prstGeom>
          </p:spPr>
        </p:pic>
        <p:sp>
          <p:nvSpPr>
            <p:cNvPr id="17" name="object 19"/>
            <p:cNvSpPr/>
            <p:nvPr/>
          </p:nvSpPr>
          <p:spPr>
            <a:xfrm>
              <a:off x="4066032" y="4563364"/>
              <a:ext cx="2395855" cy="1252855"/>
            </a:xfrm>
            <a:custGeom>
              <a:avLst/>
              <a:gdLst/>
              <a:ahLst/>
              <a:cxnLst/>
              <a:rect l="l" t="t" r="r" b="b"/>
              <a:pathLst>
                <a:path w="2395854" h="1252854">
                  <a:moveTo>
                    <a:pt x="2389631" y="0"/>
                  </a:moveTo>
                  <a:lnTo>
                    <a:pt x="6095" y="0"/>
                  </a:lnTo>
                  <a:lnTo>
                    <a:pt x="0" y="6096"/>
                  </a:lnTo>
                  <a:lnTo>
                    <a:pt x="0" y="1246632"/>
                  </a:lnTo>
                  <a:lnTo>
                    <a:pt x="6095" y="1252728"/>
                  </a:lnTo>
                  <a:lnTo>
                    <a:pt x="2389631" y="1252728"/>
                  </a:lnTo>
                  <a:lnTo>
                    <a:pt x="2395728" y="1246632"/>
                  </a:lnTo>
                  <a:lnTo>
                    <a:pt x="2395728" y="1240536"/>
                  </a:lnTo>
                  <a:lnTo>
                    <a:pt x="27431" y="1240536"/>
                  </a:lnTo>
                  <a:lnTo>
                    <a:pt x="15239" y="1228344"/>
                  </a:lnTo>
                  <a:lnTo>
                    <a:pt x="27431" y="1228344"/>
                  </a:lnTo>
                  <a:lnTo>
                    <a:pt x="27431" y="27431"/>
                  </a:lnTo>
                  <a:lnTo>
                    <a:pt x="15239" y="27431"/>
                  </a:lnTo>
                  <a:lnTo>
                    <a:pt x="27431" y="15240"/>
                  </a:lnTo>
                  <a:lnTo>
                    <a:pt x="2395728" y="15240"/>
                  </a:lnTo>
                  <a:lnTo>
                    <a:pt x="2395728" y="6096"/>
                  </a:lnTo>
                  <a:lnTo>
                    <a:pt x="2389631" y="0"/>
                  </a:lnTo>
                  <a:close/>
                </a:path>
                <a:path w="2395854" h="1252854">
                  <a:moveTo>
                    <a:pt x="27431" y="1228344"/>
                  </a:moveTo>
                  <a:lnTo>
                    <a:pt x="15239" y="1228344"/>
                  </a:lnTo>
                  <a:lnTo>
                    <a:pt x="27431" y="1240536"/>
                  </a:lnTo>
                  <a:lnTo>
                    <a:pt x="27431" y="1228344"/>
                  </a:lnTo>
                  <a:close/>
                </a:path>
                <a:path w="2395854" h="1252854">
                  <a:moveTo>
                    <a:pt x="2371343" y="1228344"/>
                  </a:moveTo>
                  <a:lnTo>
                    <a:pt x="27431" y="1228344"/>
                  </a:lnTo>
                  <a:lnTo>
                    <a:pt x="27431" y="1240536"/>
                  </a:lnTo>
                  <a:lnTo>
                    <a:pt x="2371343" y="1240536"/>
                  </a:lnTo>
                  <a:lnTo>
                    <a:pt x="2371343" y="1228344"/>
                  </a:lnTo>
                  <a:close/>
                </a:path>
                <a:path w="2395854" h="1252854">
                  <a:moveTo>
                    <a:pt x="2371343" y="15240"/>
                  </a:moveTo>
                  <a:lnTo>
                    <a:pt x="2371343" y="1240536"/>
                  </a:lnTo>
                  <a:lnTo>
                    <a:pt x="2383535" y="1228344"/>
                  </a:lnTo>
                  <a:lnTo>
                    <a:pt x="2395728" y="1228344"/>
                  </a:lnTo>
                  <a:lnTo>
                    <a:pt x="2395728" y="27431"/>
                  </a:lnTo>
                  <a:lnTo>
                    <a:pt x="2383535" y="27431"/>
                  </a:lnTo>
                  <a:lnTo>
                    <a:pt x="2371343" y="15240"/>
                  </a:lnTo>
                  <a:close/>
                </a:path>
                <a:path w="2395854" h="1252854">
                  <a:moveTo>
                    <a:pt x="2395728" y="1228344"/>
                  </a:moveTo>
                  <a:lnTo>
                    <a:pt x="2383535" y="1228344"/>
                  </a:lnTo>
                  <a:lnTo>
                    <a:pt x="2371343" y="1240536"/>
                  </a:lnTo>
                  <a:lnTo>
                    <a:pt x="2395728" y="1240536"/>
                  </a:lnTo>
                  <a:lnTo>
                    <a:pt x="2395728" y="1228344"/>
                  </a:lnTo>
                  <a:close/>
                </a:path>
                <a:path w="2395854" h="1252854">
                  <a:moveTo>
                    <a:pt x="27431" y="15240"/>
                  </a:moveTo>
                  <a:lnTo>
                    <a:pt x="15239" y="27431"/>
                  </a:lnTo>
                  <a:lnTo>
                    <a:pt x="27431" y="27431"/>
                  </a:lnTo>
                  <a:lnTo>
                    <a:pt x="27431" y="15240"/>
                  </a:lnTo>
                  <a:close/>
                </a:path>
                <a:path w="2395854" h="1252854">
                  <a:moveTo>
                    <a:pt x="2371343" y="15240"/>
                  </a:moveTo>
                  <a:lnTo>
                    <a:pt x="27431" y="15240"/>
                  </a:lnTo>
                  <a:lnTo>
                    <a:pt x="27431" y="27431"/>
                  </a:lnTo>
                  <a:lnTo>
                    <a:pt x="2371343" y="27431"/>
                  </a:lnTo>
                  <a:lnTo>
                    <a:pt x="2371343" y="15240"/>
                  </a:lnTo>
                  <a:close/>
                </a:path>
                <a:path w="2395854" h="1252854">
                  <a:moveTo>
                    <a:pt x="2395728" y="15240"/>
                  </a:moveTo>
                  <a:lnTo>
                    <a:pt x="2371343" y="15240"/>
                  </a:lnTo>
                  <a:lnTo>
                    <a:pt x="2383535" y="27431"/>
                  </a:lnTo>
                  <a:lnTo>
                    <a:pt x="2395728" y="27431"/>
                  </a:lnTo>
                  <a:lnTo>
                    <a:pt x="2395728" y="15240"/>
                  </a:lnTo>
                  <a:close/>
                </a:path>
              </a:pathLst>
            </a:custGeom>
            <a:solidFill>
              <a:srgbClr val="FFFFFF"/>
            </a:solidFill>
          </p:spPr>
          <p:txBody>
            <a:bodyPr wrap="square" lIns="0" tIns="0" rIns="0" bIns="0" rtlCol="0"/>
            <a:lstStyle/>
            <a:p>
              <a:endParaRPr sz="1540"/>
            </a:p>
          </p:txBody>
        </p:sp>
      </p:grpSp>
      <p:sp>
        <p:nvSpPr>
          <p:cNvPr id="18" name="object 20"/>
          <p:cNvSpPr txBox="1"/>
          <p:nvPr/>
        </p:nvSpPr>
        <p:spPr>
          <a:xfrm>
            <a:off x="5238048" y="4922821"/>
            <a:ext cx="684171" cy="273018"/>
          </a:xfrm>
          <a:prstGeom prst="rect">
            <a:avLst/>
          </a:prstGeom>
        </p:spPr>
        <p:txBody>
          <a:bodyPr vert="horz" wrap="square" lIns="0" tIns="9774" rIns="0" bIns="0" rtlCol="0">
            <a:spAutoFit/>
          </a:bodyPr>
          <a:lstStyle/>
          <a:p>
            <a:pPr marL="10795">
              <a:spcBef>
                <a:spcPts val="75"/>
              </a:spcBef>
            </a:pPr>
            <a:r>
              <a:rPr sz="1710" b="1" spc="4" dirty="0">
                <a:latin typeface="Calibri" panose="020F0502020204030204" pitchFamily="34" charset="0"/>
                <a:ea typeface="Calibri" panose="020F0502020204030204" pitchFamily="34" charset="0"/>
                <a:cs typeface="Calibri" panose="020F0502020204030204" pitchFamily="34" charset="0"/>
              </a:rPr>
              <a:t>SC</a:t>
            </a:r>
            <a:r>
              <a:rPr sz="1710" b="1" spc="-13" dirty="0">
                <a:latin typeface="Calibri" panose="020F0502020204030204" pitchFamily="34" charset="0"/>
                <a:ea typeface="Calibri" panose="020F0502020204030204" pitchFamily="34" charset="0"/>
                <a:cs typeface="Calibri" panose="020F0502020204030204" pitchFamily="34" charset="0"/>
              </a:rPr>
              <a:t>A</a:t>
            </a:r>
            <a:r>
              <a:rPr sz="1710" b="1" spc="-81" dirty="0">
                <a:latin typeface="Calibri" panose="020F0502020204030204" pitchFamily="34" charset="0"/>
                <a:ea typeface="Calibri" panose="020F0502020204030204" pitchFamily="34" charset="0"/>
                <a:cs typeface="Calibri" panose="020F0502020204030204" pitchFamily="34" charset="0"/>
              </a:rPr>
              <a:t>D</a:t>
            </a:r>
            <a:r>
              <a:rPr sz="1710" b="1" spc="-9" dirty="0">
                <a:latin typeface="Calibri" panose="020F0502020204030204" pitchFamily="34" charset="0"/>
                <a:ea typeface="Calibri" panose="020F0502020204030204" pitchFamily="34" charset="0"/>
                <a:cs typeface="Calibri" panose="020F0502020204030204" pitchFamily="34" charset="0"/>
              </a:rPr>
              <a:t>A</a:t>
            </a:r>
            <a:endParaRPr sz="1710" dirty="0">
              <a:latin typeface="Calibri" panose="020F0502020204030204" pitchFamily="34" charset="0"/>
              <a:ea typeface="Calibri" panose="020F0502020204030204" pitchFamily="34" charset="0"/>
              <a:cs typeface="Calibri" panose="020F0502020204030204" pitchFamily="34" charset="0"/>
            </a:endParaRPr>
          </a:p>
        </p:txBody>
      </p:sp>
      <p:sp>
        <p:nvSpPr>
          <p:cNvPr id="19" name="object 21"/>
          <p:cNvSpPr txBox="1"/>
          <p:nvPr/>
        </p:nvSpPr>
        <p:spPr>
          <a:xfrm>
            <a:off x="7387684" y="4933056"/>
            <a:ext cx="1835317" cy="288420"/>
          </a:xfrm>
          <a:prstGeom prst="rect">
            <a:avLst/>
          </a:prstGeom>
        </p:spPr>
        <p:txBody>
          <a:bodyPr vert="horz" wrap="square" lIns="0" tIns="11946" rIns="0" bIns="0" rtlCol="0">
            <a:spAutoFit/>
          </a:bodyPr>
          <a:lstStyle/>
          <a:p>
            <a:pPr marL="10795">
              <a:spcBef>
                <a:spcPts val="95"/>
              </a:spcBef>
            </a:pPr>
            <a:r>
              <a:rPr sz="1795" b="1" spc="-68" dirty="0">
                <a:latin typeface="Calibri" panose="020F0502020204030204" pitchFamily="34" charset="0"/>
                <a:ea typeface="Calibri" panose="020F0502020204030204" pitchFamily="34" charset="0"/>
                <a:cs typeface="Calibri" panose="020F0502020204030204" pitchFamily="34" charset="0"/>
              </a:rPr>
              <a:t>F</a:t>
            </a:r>
            <a:r>
              <a:rPr sz="1795" b="1" spc="4" dirty="0">
                <a:latin typeface="Calibri" panose="020F0502020204030204" pitchFamily="34" charset="0"/>
                <a:ea typeface="Calibri" panose="020F0502020204030204" pitchFamily="34" charset="0"/>
                <a:cs typeface="Calibri" panose="020F0502020204030204" pitchFamily="34" charset="0"/>
              </a:rPr>
              <a:t>o</a:t>
            </a:r>
            <a:r>
              <a:rPr sz="1795" b="1" spc="-13" dirty="0">
                <a:latin typeface="Calibri" panose="020F0502020204030204" pitchFamily="34" charset="0"/>
                <a:ea typeface="Calibri" panose="020F0502020204030204" pitchFamily="34" charset="0"/>
                <a:cs typeface="Calibri" panose="020F0502020204030204" pitchFamily="34" charset="0"/>
              </a:rPr>
              <a:t>r</a:t>
            </a:r>
            <a:r>
              <a:rPr sz="1795" b="1" spc="9" dirty="0">
                <a:latin typeface="Calibri" panose="020F0502020204030204" pitchFamily="34" charset="0"/>
                <a:ea typeface="Calibri" panose="020F0502020204030204" pitchFamily="34" charset="0"/>
                <a:cs typeface="Calibri" panose="020F0502020204030204" pitchFamily="34" charset="0"/>
              </a:rPr>
              <a:t>e</a:t>
            </a:r>
            <a:r>
              <a:rPr sz="1795" b="1" spc="-4" dirty="0">
                <a:latin typeface="Calibri" panose="020F0502020204030204" pitchFamily="34" charset="0"/>
                <a:ea typeface="Calibri" panose="020F0502020204030204" pitchFamily="34" charset="0"/>
                <a:cs typeface="Calibri" panose="020F0502020204030204" pitchFamily="34" charset="0"/>
              </a:rPr>
              <a:t>c</a:t>
            </a:r>
            <a:r>
              <a:rPr sz="1795" b="1" spc="4" dirty="0">
                <a:latin typeface="Calibri" panose="020F0502020204030204" pitchFamily="34" charset="0"/>
                <a:ea typeface="Calibri" panose="020F0502020204030204" pitchFamily="34" charset="0"/>
                <a:cs typeface="Calibri" panose="020F0502020204030204" pitchFamily="34" charset="0"/>
              </a:rPr>
              <a:t>a</a:t>
            </a:r>
            <a:r>
              <a:rPr sz="1795" b="1" spc="-4" dirty="0">
                <a:latin typeface="Calibri" panose="020F0502020204030204" pitchFamily="34" charset="0"/>
                <a:ea typeface="Calibri" panose="020F0502020204030204" pitchFamily="34" charset="0"/>
                <a:cs typeface="Calibri" panose="020F0502020204030204" pitchFamily="34" charset="0"/>
              </a:rPr>
              <a:t>st</a:t>
            </a:r>
            <a:r>
              <a:rPr sz="1795" b="1" spc="4" dirty="0">
                <a:latin typeface="Calibri" panose="020F0502020204030204" pitchFamily="34" charset="0"/>
                <a:ea typeface="Calibri" panose="020F0502020204030204" pitchFamily="34" charset="0"/>
                <a:cs typeface="Calibri" panose="020F0502020204030204" pitchFamily="34" charset="0"/>
              </a:rPr>
              <a:t>i</a:t>
            </a:r>
            <a:r>
              <a:rPr sz="1795" b="1" dirty="0">
                <a:latin typeface="Calibri" panose="020F0502020204030204" pitchFamily="34" charset="0"/>
                <a:ea typeface="Calibri" panose="020F0502020204030204" pitchFamily="34" charset="0"/>
                <a:cs typeface="Calibri" panose="020F0502020204030204" pitchFamily="34" charset="0"/>
              </a:rPr>
              <a:t>n</a:t>
            </a:r>
            <a:r>
              <a:rPr sz="1795" b="1" spc="4" dirty="0">
                <a:latin typeface="Calibri" panose="020F0502020204030204" pitchFamily="34" charset="0"/>
                <a:ea typeface="Calibri" panose="020F0502020204030204" pitchFamily="34" charset="0"/>
                <a:cs typeface="Calibri" panose="020F0502020204030204" pitchFamily="34" charset="0"/>
              </a:rPr>
              <a:t>g</a:t>
            </a:r>
            <a:r>
              <a:rPr sz="1795" b="1" spc="-103" dirty="0">
                <a:latin typeface="Calibri" panose="020F0502020204030204" pitchFamily="34" charset="0"/>
                <a:ea typeface="Calibri" panose="020F0502020204030204" pitchFamily="34" charset="0"/>
                <a:cs typeface="Calibri" panose="020F0502020204030204" pitchFamily="34" charset="0"/>
              </a:rPr>
              <a:t> </a:t>
            </a:r>
            <a:r>
              <a:rPr lang="en-US" sz="1795" b="1" spc="-103" dirty="0">
                <a:latin typeface="Calibri" panose="020F0502020204030204" pitchFamily="34" charset="0"/>
                <a:ea typeface="Calibri" panose="020F0502020204030204" pitchFamily="34" charset="0"/>
                <a:cs typeface="Calibri" panose="020F0502020204030204" pitchFamily="34" charset="0"/>
              </a:rPr>
              <a:t>T</a:t>
            </a:r>
            <a:r>
              <a:rPr sz="1795" b="1" spc="4" dirty="0">
                <a:latin typeface="Calibri" panose="020F0502020204030204" pitchFamily="34" charset="0"/>
                <a:ea typeface="Calibri" panose="020F0502020204030204" pitchFamily="34" charset="0"/>
                <a:cs typeface="Calibri" panose="020F0502020204030204" pitchFamily="34" charset="0"/>
              </a:rPr>
              <a:t>ool</a:t>
            </a:r>
            <a:endParaRPr sz="1795" dirty="0">
              <a:latin typeface="Calibri" panose="020F0502020204030204" pitchFamily="34" charset="0"/>
              <a:ea typeface="Calibri" panose="020F0502020204030204" pitchFamily="34" charset="0"/>
              <a:cs typeface="Calibri" panose="020F0502020204030204" pitchFamily="34" charset="0"/>
            </a:endParaRPr>
          </a:p>
        </p:txBody>
      </p:sp>
      <p:grpSp>
        <p:nvGrpSpPr>
          <p:cNvPr id="20" name="object 22"/>
          <p:cNvGrpSpPr/>
          <p:nvPr/>
        </p:nvGrpSpPr>
        <p:grpSpPr>
          <a:xfrm>
            <a:off x="9979461" y="3846827"/>
            <a:ext cx="2048712" cy="1071325"/>
            <a:chOff x="7245095" y="4563364"/>
            <a:chExt cx="2395855" cy="1252855"/>
          </a:xfrm>
        </p:grpSpPr>
        <p:pic>
          <p:nvPicPr>
            <p:cNvPr id="21" name="object 23"/>
            <p:cNvPicPr/>
            <p:nvPr/>
          </p:nvPicPr>
          <p:blipFill>
            <a:blip r:embed="rId7" cstate="print"/>
            <a:stretch>
              <a:fillRect/>
            </a:stretch>
          </p:blipFill>
          <p:spPr>
            <a:xfrm>
              <a:off x="7260335" y="4578604"/>
              <a:ext cx="2368296" cy="1225296"/>
            </a:xfrm>
            <a:prstGeom prst="rect">
              <a:avLst/>
            </a:prstGeom>
          </p:spPr>
        </p:pic>
        <p:pic>
          <p:nvPicPr>
            <p:cNvPr id="22" name="object 24"/>
            <p:cNvPicPr/>
            <p:nvPr/>
          </p:nvPicPr>
          <p:blipFill>
            <a:blip r:embed="rId8" cstate="print"/>
            <a:stretch>
              <a:fillRect/>
            </a:stretch>
          </p:blipFill>
          <p:spPr>
            <a:xfrm>
              <a:off x="7245095" y="4563364"/>
              <a:ext cx="2395728" cy="1252728"/>
            </a:xfrm>
            <a:prstGeom prst="rect">
              <a:avLst/>
            </a:prstGeom>
          </p:spPr>
        </p:pic>
        <p:sp>
          <p:nvSpPr>
            <p:cNvPr id="23" name="object 25"/>
            <p:cNvSpPr/>
            <p:nvPr/>
          </p:nvSpPr>
          <p:spPr>
            <a:xfrm>
              <a:off x="7245095" y="4563364"/>
              <a:ext cx="2395855" cy="1252855"/>
            </a:xfrm>
            <a:custGeom>
              <a:avLst/>
              <a:gdLst/>
              <a:ahLst/>
              <a:cxnLst/>
              <a:rect l="l" t="t" r="r" b="b"/>
              <a:pathLst>
                <a:path w="2395854" h="1252854">
                  <a:moveTo>
                    <a:pt x="2389631" y="0"/>
                  </a:moveTo>
                  <a:lnTo>
                    <a:pt x="6096" y="0"/>
                  </a:lnTo>
                  <a:lnTo>
                    <a:pt x="0" y="6096"/>
                  </a:lnTo>
                  <a:lnTo>
                    <a:pt x="0" y="1246632"/>
                  </a:lnTo>
                  <a:lnTo>
                    <a:pt x="6096" y="1252728"/>
                  </a:lnTo>
                  <a:lnTo>
                    <a:pt x="2389631" y="1252728"/>
                  </a:lnTo>
                  <a:lnTo>
                    <a:pt x="2395728" y="1246632"/>
                  </a:lnTo>
                  <a:lnTo>
                    <a:pt x="2395728" y="1240536"/>
                  </a:lnTo>
                  <a:lnTo>
                    <a:pt x="27431" y="1240536"/>
                  </a:lnTo>
                  <a:lnTo>
                    <a:pt x="15239" y="1228344"/>
                  </a:lnTo>
                  <a:lnTo>
                    <a:pt x="27431" y="1228344"/>
                  </a:lnTo>
                  <a:lnTo>
                    <a:pt x="27431" y="27432"/>
                  </a:lnTo>
                  <a:lnTo>
                    <a:pt x="15239" y="27432"/>
                  </a:lnTo>
                  <a:lnTo>
                    <a:pt x="27431" y="15240"/>
                  </a:lnTo>
                  <a:lnTo>
                    <a:pt x="2395728" y="15240"/>
                  </a:lnTo>
                  <a:lnTo>
                    <a:pt x="2395728" y="6096"/>
                  </a:lnTo>
                  <a:lnTo>
                    <a:pt x="2389631" y="0"/>
                  </a:lnTo>
                  <a:close/>
                </a:path>
                <a:path w="2395854" h="1252854">
                  <a:moveTo>
                    <a:pt x="27431" y="1228344"/>
                  </a:moveTo>
                  <a:lnTo>
                    <a:pt x="15239" y="1228344"/>
                  </a:lnTo>
                  <a:lnTo>
                    <a:pt x="27431" y="1240536"/>
                  </a:lnTo>
                  <a:lnTo>
                    <a:pt x="27431" y="1228344"/>
                  </a:lnTo>
                  <a:close/>
                </a:path>
                <a:path w="2395854" h="1252854">
                  <a:moveTo>
                    <a:pt x="2371344" y="1228344"/>
                  </a:moveTo>
                  <a:lnTo>
                    <a:pt x="27431" y="1228344"/>
                  </a:lnTo>
                  <a:lnTo>
                    <a:pt x="27431" y="1240536"/>
                  </a:lnTo>
                  <a:lnTo>
                    <a:pt x="2371344" y="1240536"/>
                  </a:lnTo>
                  <a:lnTo>
                    <a:pt x="2371344" y="1228344"/>
                  </a:lnTo>
                  <a:close/>
                </a:path>
                <a:path w="2395854" h="1252854">
                  <a:moveTo>
                    <a:pt x="2371344" y="15240"/>
                  </a:moveTo>
                  <a:lnTo>
                    <a:pt x="2371344" y="1240536"/>
                  </a:lnTo>
                  <a:lnTo>
                    <a:pt x="2383535" y="1228344"/>
                  </a:lnTo>
                  <a:lnTo>
                    <a:pt x="2395728" y="1228344"/>
                  </a:lnTo>
                  <a:lnTo>
                    <a:pt x="2395728" y="27432"/>
                  </a:lnTo>
                  <a:lnTo>
                    <a:pt x="2383535" y="27432"/>
                  </a:lnTo>
                  <a:lnTo>
                    <a:pt x="2371344" y="15240"/>
                  </a:lnTo>
                  <a:close/>
                </a:path>
                <a:path w="2395854" h="1252854">
                  <a:moveTo>
                    <a:pt x="2395728" y="1228344"/>
                  </a:moveTo>
                  <a:lnTo>
                    <a:pt x="2383535" y="1228344"/>
                  </a:lnTo>
                  <a:lnTo>
                    <a:pt x="2371344" y="1240536"/>
                  </a:lnTo>
                  <a:lnTo>
                    <a:pt x="2395728" y="1240536"/>
                  </a:lnTo>
                  <a:lnTo>
                    <a:pt x="2395728" y="1228344"/>
                  </a:lnTo>
                  <a:close/>
                </a:path>
                <a:path w="2395854" h="1252854">
                  <a:moveTo>
                    <a:pt x="27431" y="15240"/>
                  </a:moveTo>
                  <a:lnTo>
                    <a:pt x="15239" y="27432"/>
                  </a:lnTo>
                  <a:lnTo>
                    <a:pt x="27431" y="27432"/>
                  </a:lnTo>
                  <a:lnTo>
                    <a:pt x="27431" y="15240"/>
                  </a:lnTo>
                  <a:close/>
                </a:path>
                <a:path w="2395854" h="1252854">
                  <a:moveTo>
                    <a:pt x="2371344" y="15240"/>
                  </a:moveTo>
                  <a:lnTo>
                    <a:pt x="27431" y="15240"/>
                  </a:lnTo>
                  <a:lnTo>
                    <a:pt x="27431" y="27432"/>
                  </a:lnTo>
                  <a:lnTo>
                    <a:pt x="2371344" y="27432"/>
                  </a:lnTo>
                  <a:lnTo>
                    <a:pt x="2371344" y="15240"/>
                  </a:lnTo>
                  <a:close/>
                </a:path>
                <a:path w="2395854" h="1252854">
                  <a:moveTo>
                    <a:pt x="2395728" y="15240"/>
                  </a:moveTo>
                  <a:lnTo>
                    <a:pt x="2371344" y="15240"/>
                  </a:lnTo>
                  <a:lnTo>
                    <a:pt x="2383535" y="27432"/>
                  </a:lnTo>
                  <a:lnTo>
                    <a:pt x="2395728" y="27432"/>
                  </a:lnTo>
                  <a:lnTo>
                    <a:pt x="2395728" y="15240"/>
                  </a:lnTo>
                  <a:close/>
                </a:path>
              </a:pathLst>
            </a:custGeom>
            <a:solidFill>
              <a:srgbClr val="FFFFFF"/>
            </a:solidFill>
          </p:spPr>
          <p:txBody>
            <a:bodyPr wrap="square" lIns="0" tIns="0" rIns="0" bIns="0" rtlCol="0"/>
            <a:lstStyle/>
            <a:p>
              <a:endParaRPr sz="1540"/>
            </a:p>
          </p:txBody>
        </p:sp>
      </p:grpSp>
      <p:sp>
        <p:nvSpPr>
          <p:cNvPr id="24" name="object 26"/>
          <p:cNvSpPr txBox="1"/>
          <p:nvPr/>
        </p:nvSpPr>
        <p:spPr>
          <a:xfrm>
            <a:off x="10352185" y="4934608"/>
            <a:ext cx="2128813" cy="256091"/>
          </a:xfrm>
          <a:prstGeom prst="rect">
            <a:avLst/>
          </a:prstGeom>
        </p:spPr>
        <p:txBody>
          <a:bodyPr vert="horz" wrap="square" lIns="0" tIns="9774" rIns="0" bIns="0" rtlCol="0">
            <a:spAutoFit/>
          </a:bodyPr>
          <a:lstStyle/>
          <a:p>
            <a:pPr marL="10795">
              <a:spcBef>
                <a:spcPts val="75"/>
              </a:spcBef>
            </a:pPr>
            <a:r>
              <a:rPr b="1" dirty="0">
                <a:latin typeface="Calibri" panose="020F0502020204030204" pitchFamily="34" charset="0"/>
                <a:ea typeface="Calibri" panose="020F0502020204030204" pitchFamily="34" charset="0"/>
                <a:cs typeface="Calibri" panose="020F0502020204030204" pitchFamily="34" charset="0"/>
              </a:rPr>
              <a:t>Scheduling</a:t>
            </a:r>
            <a:r>
              <a:rPr b="1" spc="-81" dirty="0">
                <a:latin typeface="Calibri" panose="020F0502020204030204" pitchFamily="34" charset="0"/>
                <a:ea typeface="Calibri" panose="020F0502020204030204" pitchFamily="34" charset="0"/>
                <a:cs typeface="Calibri" panose="020F0502020204030204" pitchFamily="34" charset="0"/>
              </a:rPr>
              <a:t> </a:t>
            </a:r>
            <a:r>
              <a:rPr b="1" spc="-43" dirty="0">
                <a:latin typeface="Calibri" panose="020F0502020204030204" pitchFamily="34" charset="0"/>
                <a:ea typeface="Calibri" panose="020F0502020204030204" pitchFamily="34" charset="0"/>
                <a:cs typeface="Calibri" panose="020F0502020204030204" pitchFamily="34" charset="0"/>
              </a:rPr>
              <a:t>Tool</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3313748" y="260350"/>
            <a:ext cx="55225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REMC Architecture</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grpSp>
        <p:nvGrpSpPr>
          <p:cNvPr id="81" name="object 7"/>
          <p:cNvGrpSpPr/>
          <p:nvPr/>
        </p:nvGrpSpPr>
        <p:grpSpPr>
          <a:xfrm>
            <a:off x="6254689" y="4621443"/>
            <a:ext cx="2179030" cy="360004"/>
            <a:chOff x="5038344" y="5264403"/>
            <a:chExt cx="2548255" cy="421005"/>
          </a:xfrm>
        </p:grpSpPr>
        <p:pic>
          <p:nvPicPr>
            <p:cNvPr id="82" name="object 8"/>
            <p:cNvPicPr/>
            <p:nvPr/>
          </p:nvPicPr>
          <p:blipFill>
            <a:blip r:embed="rId1" cstate="print"/>
            <a:stretch>
              <a:fillRect/>
            </a:stretch>
          </p:blipFill>
          <p:spPr>
            <a:xfrm>
              <a:off x="5038344" y="5264403"/>
              <a:ext cx="2548128" cy="411480"/>
            </a:xfrm>
            <a:prstGeom prst="rect">
              <a:avLst/>
            </a:prstGeom>
          </p:spPr>
        </p:pic>
        <p:sp>
          <p:nvSpPr>
            <p:cNvPr id="83" name="object 9"/>
            <p:cNvSpPr/>
            <p:nvPr/>
          </p:nvSpPr>
          <p:spPr>
            <a:xfrm>
              <a:off x="5218176" y="5677407"/>
              <a:ext cx="2192020" cy="6350"/>
            </a:xfrm>
            <a:custGeom>
              <a:avLst/>
              <a:gdLst/>
              <a:ahLst/>
              <a:cxnLst/>
              <a:rect l="l" t="t" r="r" b="b"/>
              <a:pathLst>
                <a:path w="2192020" h="6350">
                  <a:moveTo>
                    <a:pt x="0" y="0"/>
                  </a:moveTo>
                  <a:lnTo>
                    <a:pt x="42672" y="0"/>
                  </a:lnTo>
                </a:path>
                <a:path w="2192020" h="6350">
                  <a:moveTo>
                    <a:pt x="2148840" y="0"/>
                  </a:moveTo>
                  <a:lnTo>
                    <a:pt x="2191512" y="0"/>
                  </a:lnTo>
                </a:path>
                <a:path w="2192020" h="6350">
                  <a:moveTo>
                    <a:pt x="0" y="3048"/>
                  </a:moveTo>
                  <a:lnTo>
                    <a:pt x="42672" y="3048"/>
                  </a:lnTo>
                </a:path>
                <a:path w="2192020" h="6350">
                  <a:moveTo>
                    <a:pt x="2148840" y="3048"/>
                  </a:moveTo>
                  <a:lnTo>
                    <a:pt x="2191512" y="3048"/>
                  </a:lnTo>
                </a:path>
                <a:path w="2192020" h="6350">
                  <a:moveTo>
                    <a:pt x="12191" y="6096"/>
                  </a:moveTo>
                  <a:lnTo>
                    <a:pt x="36575" y="6096"/>
                  </a:lnTo>
                </a:path>
                <a:path w="2192020" h="6350">
                  <a:moveTo>
                    <a:pt x="2151888" y="6096"/>
                  </a:moveTo>
                  <a:lnTo>
                    <a:pt x="2176272" y="6096"/>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84" name="object 10"/>
          <p:cNvSpPr txBox="1"/>
          <p:nvPr/>
        </p:nvSpPr>
        <p:spPr>
          <a:xfrm>
            <a:off x="7143024" y="4680956"/>
            <a:ext cx="409417" cy="194087"/>
          </a:xfrm>
          <a:prstGeom prst="rect">
            <a:avLst/>
          </a:prstGeom>
        </p:spPr>
        <p:txBody>
          <a:bodyPr vert="horz" wrap="square" lIns="0" tIns="9774" rIns="0" bIns="0" rtlCol="0">
            <a:spAutoFit/>
          </a:bodyPr>
          <a:lstStyle/>
          <a:p>
            <a:pPr marL="10795">
              <a:spcBef>
                <a:spcPts val="75"/>
              </a:spcBef>
            </a:pPr>
            <a:r>
              <a:rPr sz="1195" b="1" spc="-4" dirty="0">
                <a:latin typeface="Calibri" panose="020F0502020204030204" pitchFamily="34" charset="0"/>
                <a:ea typeface="Calibri" panose="020F0502020204030204" pitchFamily="34" charset="0"/>
                <a:cs typeface="Calibri" panose="020F0502020204030204" pitchFamily="34" charset="0"/>
              </a:rPr>
              <a:t>I</a:t>
            </a:r>
            <a:r>
              <a:rPr sz="1195" b="1" spc="-21" dirty="0">
                <a:latin typeface="Calibri" panose="020F0502020204030204" pitchFamily="34" charset="0"/>
                <a:ea typeface="Calibri" panose="020F0502020204030204" pitchFamily="34" charset="0"/>
                <a:cs typeface="Calibri" panose="020F0502020204030204" pitchFamily="34" charset="0"/>
              </a:rPr>
              <a:t>CC</a:t>
            </a:r>
            <a:r>
              <a:rPr sz="1195" b="1" spc="-9" dirty="0">
                <a:latin typeface="Calibri" panose="020F0502020204030204" pitchFamily="34" charset="0"/>
                <a:ea typeface="Calibri" panose="020F0502020204030204" pitchFamily="34" charset="0"/>
                <a:cs typeface="Calibri" panose="020F0502020204030204" pitchFamily="34" charset="0"/>
              </a:rPr>
              <a:t>P</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85" name="object 11"/>
          <p:cNvGrpSpPr/>
          <p:nvPr/>
        </p:nvGrpSpPr>
        <p:grpSpPr>
          <a:xfrm>
            <a:off x="6749898" y="5510160"/>
            <a:ext cx="1094674" cy="521816"/>
            <a:chOff x="5617464" y="6303708"/>
            <a:chExt cx="1280160" cy="610235"/>
          </a:xfrm>
        </p:grpSpPr>
        <p:sp>
          <p:nvSpPr>
            <p:cNvPr id="86" name="object 12"/>
            <p:cNvSpPr/>
            <p:nvPr/>
          </p:nvSpPr>
          <p:spPr>
            <a:xfrm>
              <a:off x="5739384" y="6305296"/>
              <a:ext cx="1039494" cy="3175"/>
            </a:xfrm>
            <a:custGeom>
              <a:avLst/>
              <a:gdLst/>
              <a:ahLst/>
              <a:cxnLst/>
              <a:rect l="l" t="t" r="r" b="b"/>
              <a:pathLst>
                <a:path w="1039495" h="3175">
                  <a:moveTo>
                    <a:pt x="0" y="0"/>
                  </a:moveTo>
                  <a:lnTo>
                    <a:pt x="1039367" y="0"/>
                  </a:lnTo>
                </a:path>
                <a:path w="1039495" h="3175">
                  <a:moveTo>
                    <a:pt x="0" y="3047"/>
                  </a:moveTo>
                  <a:lnTo>
                    <a:pt x="1039367" y="3047"/>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87" name="object 13"/>
            <p:cNvPicPr/>
            <p:nvPr/>
          </p:nvPicPr>
          <p:blipFill>
            <a:blip r:embed="rId2" cstate="print"/>
            <a:stretch>
              <a:fillRect/>
            </a:stretch>
          </p:blipFill>
          <p:spPr>
            <a:xfrm>
              <a:off x="5617464" y="6309868"/>
              <a:ext cx="1280160" cy="600455"/>
            </a:xfrm>
            <a:prstGeom prst="rect">
              <a:avLst/>
            </a:prstGeom>
          </p:spPr>
        </p:pic>
        <p:sp>
          <p:nvSpPr>
            <p:cNvPr id="88" name="object 14"/>
            <p:cNvSpPr/>
            <p:nvPr/>
          </p:nvSpPr>
          <p:spPr>
            <a:xfrm>
              <a:off x="5739384" y="6911848"/>
              <a:ext cx="1039494" cy="0"/>
            </a:xfrm>
            <a:custGeom>
              <a:avLst/>
              <a:gdLst/>
              <a:ahLst/>
              <a:cxnLst/>
              <a:rect l="l" t="t" r="r" b="b"/>
              <a:pathLst>
                <a:path w="1039495">
                  <a:moveTo>
                    <a:pt x="0" y="0"/>
                  </a:moveTo>
                  <a:lnTo>
                    <a:pt x="1039367"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89" name="object 15"/>
          <p:cNvSpPr txBox="1"/>
          <p:nvPr/>
        </p:nvSpPr>
        <p:spPr>
          <a:xfrm>
            <a:off x="7129993" y="5647918"/>
            <a:ext cx="341000" cy="194087"/>
          </a:xfrm>
          <a:prstGeom prst="rect">
            <a:avLst/>
          </a:prstGeom>
        </p:spPr>
        <p:txBody>
          <a:bodyPr vert="horz" wrap="square" lIns="0" tIns="9774" rIns="0" bIns="0" rtlCol="0">
            <a:spAutoFit/>
          </a:bodyPr>
          <a:lstStyle/>
          <a:p>
            <a:pPr marL="10795">
              <a:spcBef>
                <a:spcPts val="75"/>
              </a:spcBef>
            </a:pPr>
            <a:r>
              <a:rPr sz="1195" b="1" spc="-17" dirty="0">
                <a:latin typeface="Calibri" panose="020F0502020204030204" pitchFamily="34" charset="0"/>
                <a:ea typeface="Calibri" panose="020F0502020204030204" pitchFamily="34" charset="0"/>
                <a:cs typeface="Calibri" panose="020F0502020204030204" pitchFamily="34" charset="0"/>
              </a:rPr>
              <a:t>D</a:t>
            </a:r>
            <a:r>
              <a:rPr sz="1195" b="1" spc="-4" dirty="0">
                <a:latin typeface="Calibri" panose="020F0502020204030204" pitchFamily="34" charset="0"/>
                <a:ea typeface="Calibri" panose="020F0502020204030204" pitchFamily="34" charset="0"/>
                <a:cs typeface="Calibri" panose="020F0502020204030204" pitchFamily="34" charset="0"/>
              </a:rPr>
              <a:t>I</a:t>
            </a:r>
            <a:r>
              <a:rPr sz="1195" b="1" spc="-9" dirty="0">
                <a:latin typeface="Calibri" panose="020F0502020204030204" pitchFamily="34" charset="0"/>
                <a:ea typeface="Calibri" panose="020F0502020204030204" pitchFamily="34" charset="0"/>
                <a:cs typeface="Calibri" panose="020F0502020204030204" pitchFamily="34" charset="0"/>
              </a:rPr>
              <a:t>U</a:t>
            </a:r>
            <a:endParaRPr sz="1195" dirty="0">
              <a:latin typeface="Calibri" panose="020F0502020204030204" pitchFamily="34" charset="0"/>
              <a:ea typeface="Calibri" panose="020F0502020204030204" pitchFamily="34" charset="0"/>
              <a:cs typeface="Calibri" panose="020F0502020204030204" pitchFamily="34" charset="0"/>
            </a:endParaRPr>
          </a:p>
        </p:txBody>
      </p:sp>
      <p:grpSp>
        <p:nvGrpSpPr>
          <p:cNvPr id="90" name="object 16"/>
          <p:cNvGrpSpPr/>
          <p:nvPr/>
        </p:nvGrpSpPr>
        <p:grpSpPr>
          <a:xfrm>
            <a:off x="7547446" y="2301723"/>
            <a:ext cx="1923824" cy="1074040"/>
            <a:chOff x="6550152" y="2551620"/>
            <a:chExt cx="2249805" cy="1256030"/>
          </a:xfrm>
        </p:grpSpPr>
        <p:sp>
          <p:nvSpPr>
            <p:cNvPr id="91" name="object 17"/>
            <p:cNvSpPr/>
            <p:nvPr/>
          </p:nvSpPr>
          <p:spPr>
            <a:xfrm>
              <a:off x="6550152" y="3103371"/>
              <a:ext cx="1673860" cy="704215"/>
            </a:xfrm>
            <a:custGeom>
              <a:avLst/>
              <a:gdLst/>
              <a:ahLst/>
              <a:cxnLst/>
              <a:rect l="l" t="t" r="r" b="b"/>
              <a:pathLst>
                <a:path w="1673859" h="704214">
                  <a:moveTo>
                    <a:pt x="1673352" y="100584"/>
                  </a:moveTo>
                  <a:lnTo>
                    <a:pt x="1670304" y="94488"/>
                  </a:lnTo>
                  <a:lnTo>
                    <a:pt x="1627632" y="24866"/>
                  </a:lnTo>
                  <a:lnTo>
                    <a:pt x="1627632" y="24384"/>
                  </a:lnTo>
                  <a:lnTo>
                    <a:pt x="1627327" y="24384"/>
                  </a:lnTo>
                  <a:lnTo>
                    <a:pt x="1612392" y="0"/>
                  </a:lnTo>
                  <a:lnTo>
                    <a:pt x="1557528" y="94488"/>
                  </a:lnTo>
                  <a:lnTo>
                    <a:pt x="1554480" y="100584"/>
                  </a:lnTo>
                  <a:lnTo>
                    <a:pt x="1557528" y="106680"/>
                  </a:lnTo>
                  <a:lnTo>
                    <a:pt x="1563624" y="109728"/>
                  </a:lnTo>
                  <a:lnTo>
                    <a:pt x="1569720" y="115824"/>
                  </a:lnTo>
                  <a:lnTo>
                    <a:pt x="1575816" y="112776"/>
                  </a:lnTo>
                  <a:lnTo>
                    <a:pt x="1578864" y="106680"/>
                  </a:lnTo>
                  <a:lnTo>
                    <a:pt x="1600200" y="71132"/>
                  </a:lnTo>
                  <a:lnTo>
                    <a:pt x="1600200" y="633984"/>
                  </a:lnTo>
                  <a:lnTo>
                    <a:pt x="74168" y="633984"/>
                  </a:lnTo>
                  <a:lnTo>
                    <a:pt x="109728" y="612648"/>
                  </a:lnTo>
                  <a:lnTo>
                    <a:pt x="115824" y="609600"/>
                  </a:lnTo>
                  <a:lnTo>
                    <a:pt x="115824" y="600456"/>
                  </a:lnTo>
                  <a:lnTo>
                    <a:pt x="109728" y="588264"/>
                  </a:lnTo>
                  <a:lnTo>
                    <a:pt x="100571" y="588264"/>
                  </a:lnTo>
                  <a:lnTo>
                    <a:pt x="94488" y="591312"/>
                  </a:lnTo>
                  <a:lnTo>
                    <a:pt x="0" y="646176"/>
                  </a:lnTo>
                  <a:lnTo>
                    <a:pt x="94488" y="701040"/>
                  </a:lnTo>
                  <a:lnTo>
                    <a:pt x="100571" y="704088"/>
                  </a:lnTo>
                  <a:lnTo>
                    <a:pt x="109728" y="704088"/>
                  </a:lnTo>
                  <a:lnTo>
                    <a:pt x="115824" y="691896"/>
                  </a:lnTo>
                  <a:lnTo>
                    <a:pt x="115824" y="682752"/>
                  </a:lnTo>
                  <a:lnTo>
                    <a:pt x="109728" y="679704"/>
                  </a:lnTo>
                  <a:lnTo>
                    <a:pt x="74168" y="658368"/>
                  </a:lnTo>
                  <a:lnTo>
                    <a:pt x="1621536" y="658368"/>
                  </a:lnTo>
                  <a:lnTo>
                    <a:pt x="1627632" y="652272"/>
                  </a:lnTo>
                  <a:lnTo>
                    <a:pt x="1627632" y="646176"/>
                  </a:lnTo>
                  <a:lnTo>
                    <a:pt x="1627632" y="633984"/>
                  </a:lnTo>
                  <a:lnTo>
                    <a:pt x="1627632" y="74028"/>
                  </a:lnTo>
                  <a:lnTo>
                    <a:pt x="1645920" y="106680"/>
                  </a:lnTo>
                  <a:lnTo>
                    <a:pt x="1652016" y="112776"/>
                  </a:lnTo>
                  <a:lnTo>
                    <a:pt x="1658112" y="115824"/>
                  </a:lnTo>
                  <a:lnTo>
                    <a:pt x="1664208" y="109728"/>
                  </a:lnTo>
                  <a:lnTo>
                    <a:pt x="1670304" y="106680"/>
                  </a:lnTo>
                  <a:lnTo>
                    <a:pt x="1673352" y="100584"/>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92" name="object 18"/>
            <p:cNvSpPr/>
            <p:nvPr/>
          </p:nvSpPr>
          <p:spPr>
            <a:xfrm>
              <a:off x="7644384" y="2553207"/>
              <a:ext cx="1036319" cy="3175"/>
            </a:xfrm>
            <a:custGeom>
              <a:avLst/>
              <a:gdLst/>
              <a:ahLst/>
              <a:cxnLst/>
              <a:rect l="l" t="t" r="r" b="b"/>
              <a:pathLst>
                <a:path w="1036320" h="3175">
                  <a:moveTo>
                    <a:pt x="0" y="0"/>
                  </a:moveTo>
                  <a:lnTo>
                    <a:pt x="1036320" y="0"/>
                  </a:lnTo>
                </a:path>
                <a:path w="1036320" h="3175">
                  <a:moveTo>
                    <a:pt x="0" y="3047"/>
                  </a:moveTo>
                  <a:lnTo>
                    <a:pt x="1036320" y="3047"/>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93" name="object 19"/>
            <p:cNvPicPr/>
            <p:nvPr/>
          </p:nvPicPr>
          <p:blipFill>
            <a:blip r:embed="rId3" cstate="print"/>
            <a:stretch>
              <a:fillRect/>
            </a:stretch>
          </p:blipFill>
          <p:spPr>
            <a:xfrm>
              <a:off x="7522464" y="2557779"/>
              <a:ext cx="1277112" cy="603504"/>
            </a:xfrm>
            <a:prstGeom prst="rect">
              <a:avLst/>
            </a:prstGeom>
          </p:spPr>
        </p:pic>
      </p:grpSp>
      <p:sp>
        <p:nvSpPr>
          <p:cNvPr id="94" name="object 20"/>
          <p:cNvSpPr txBox="1"/>
          <p:nvPr/>
        </p:nvSpPr>
        <p:spPr>
          <a:xfrm>
            <a:off x="8519186" y="2350864"/>
            <a:ext cx="817204" cy="378304"/>
          </a:xfrm>
          <a:prstGeom prst="rect">
            <a:avLst/>
          </a:prstGeom>
        </p:spPr>
        <p:txBody>
          <a:bodyPr vert="horz" wrap="square" lIns="0" tIns="9774" rIns="0" bIns="0" rtlCol="0">
            <a:spAutoFit/>
          </a:bodyPr>
          <a:lstStyle/>
          <a:p>
            <a:pPr marL="1905" algn="ctr">
              <a:spcBef>
                <a:spcPts val="75"/>
              </a:spcBef>
            </a:pPr>
            <a:r>
              <a:rPr sz="1195" b="1" spc="-9" dirty="0">
                <a:solidFill>
                  <a:srgbClr val="FFFFFF"/>
                </a:solidFill>
                <a:latin typeface="Calibri" panose="020F0502020204030204" pitchFamily="34" charset="0"/>
                <a:ea typeface="Calibri" panose="020F0502020204030204" pitchFamily="34" charset="0"/>
                <a:cs typeface="Calibri" panose="020F0502020204030204" pitchFamily="34" charset="0"/>
              </a:rPr>
              <a:t>RE</a:t>
            </a:r>
            <a:endParaRPr sz="1195">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sz="1195" b="1" spc="-9" dirty="0">
                <a:solidFill>
                  <a:srgbClr val="FFFFFF"/>
                </a:solidFill>
                <a:latin typeface="Calibri" panose="020F0502020204030204" pitchFamily="34" charset="0"/>
                <a:ea typeface="Calibri" panose="020F0502020204030204" pitchFamily="34" charset="0"/>
                <a:cs typeface="Calibri" panose="020F0502020204030204" pitchFamily="34" charset="0"/>
              </a:rPr>
              <a:t>Developer</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95" name="object 21"/>
          <p:cNvGrpSpPr/>
          <p:nvPr/>
        </p:nvGrpSpPr>
        <p:grpSpPr>
          <a:xfrm>
            <a:off x="2733489" y="2001991"/>
            <a:ext cx="1055578" cy="445796"/>
            <a:chOff x="920496" y="2201100"/>
            <a:chExt cx="1234440" cy="521334"/>
          </a:xfrm>
        </p:grpSpPr>
        <p:sp>
          <p:nvSpPr>
            <p:cNvPr id="96" name="object 22"/>
            <p:cNvSpPr/>
            <p:nvPr/>
          </p:nvSpPr>
          <p:spPr>
            <a:xfrm>
              <a:off x="1182624" y="2202688"/>
              <a:ext cx="707390" cy="0"/>
            </a:xfrm>
            <a:custGeom>
              <a:avLst/>
              <a:gdLst/>
              <a:ahLst/>
              <a:cxnLst/>
              <a:rect l="l" t="t" r="r" b="b"/>
              <a:pathLst>
                <a:path w="707389">
                  <a:moveTo>
                    <a:pt x="0" y="0"/>
                  </a:moveTo>
                  <a:lnTo>
                    <a:pt x="70713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97" name="object 23"/>
            <p:cNvPicPr/>
            <p:nvPr/>
          </p:nvPicPr>
          <p:blipFill>
            <a:blip r:embed="rId4" cstate="print"/>
            <a:stretch>
              <a:fillRect/>
            </a:stretch>
          </p:blipFill>
          <p:spPr>
            <a:xfrm>
              <a:off x="920496" y="2204212"/>
              <a:ext cx="1234440" cy="515112"/>
            </a:xfrm>
            <a:prstGeom prst="rect">
              <a:avLst/>
            </a:prstGeom>
          </p:spPr>
        </p:pic>
        <p:sp>
          <p:nvSpPr>
            <p:cNvPr id="98" name="object 24"/>
            <p:cNvSpPr/>
            <p:nvPr/>
          </p:nvSpPr>
          <p:spPr>
            <a:xfrm>
              <a:off x="1182624" y="2720848"/>
              <a:ext cx="707390" cy="0"/>
            </a:xfrm>
            <a:custGeom>
              <a:avLst/>
              <a:gdLst/>
              <a:ahLst/>
              <a:cxnLst/>
              <a:rect l="l" t="t" r="r" b="b"/>
              <a:pathLst>
                <a:path w="707389">
                  <a:moveTo>
                    <a:pt x="0" y="0"/>
                  </a:moveTo>
                  <a:lnTo>
                    <a:pt x="70713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99" name="object 25"/>
          <p:cNvSpPr txBox="1"/>
          <p:nvPr/>
        </p:nvSpPr>
        <p:spPr>
          <a:xfrm>
            <a:off x="3053636" y="2100654"/>
            <a:ext cx="424077"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F</a:t>
            </a:r>
            <a:r>
              <a:rPr sz="1195" b="1" spc="-4" dirty="0">
                <a:latin typeface="Calibri" panose="020F0502020204030204" pitchFamily="34" charset="0"/>
                <a:ea typeface="Calibri" panose="020F0502020204030204" pitchFamily="34" charset="0"/>
                <a:cs typeface="Calibri" panose="020F0502020204030204" pitchFamily="34" charset="0"/>
              </a:rPr>
              <a:t>SP</a:t>
            </a:r>
            <a:r>
              <a:rPr sz="1195" b="1" spc="-9" dirty="0">
                <a:latin typeface="Calibri" panose="020F0502020204030204" pitchFamily="34" charset="0"/>
                <a:ea typeface="Calibri" panose="020F0502020204030204" pitchFamily="34" charset="0"/>
                <a:cs typeface="Calibri" panose="020F0502020204030204" pitchFamily="34" charset="0"/>
              </a:rPr>
              <a:t>2</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100" name="object 26"/>
          <p:cNvGrpSpPr/>
          <p:nvPr/>
        </p:nvGrpSpPr>
        <p:grpSpPr>
          <a:xfrm>
            <a:off x="4492785" y="1811727"/>
            <a:ext cx="1876583" cy="834579"/>
            <a:chOff x="2977895" y="1978596"/>
            <a:chExt cx="2194560" cy="975994"/>
          </a:xfrm>
        </p:grpSpPr>
        <p:sp>
          <p:nvSpPr>
            <p:cNvPr id="101" name="object 27"/>
            <p:cNvSpPr/>
            <p:nvPr/>
          </p:nvSpPr>
          <p:spPr>
            <a:xfrm>
              <a:off x="3182111" y="1980183"/>
              <a:ext cx="1938655" cy="3175"/>
            </a:xfrm>
            <a:custGeom>
              <a:avLst/>
              <a:gdLst/>
              <a:ahLst/>
              <a:cxnLst/>
              <a:rect l="l" t="t" r="r" b="b"/>
              <a:pathLst>
                <a:path w="1938654" h="3175">
                  <a:moveTo>
                    <a:pt x="0" y="0"/>
                  </a:moveTo>
                  <a:lnTo>
                    <a:pt x="1938527" y="0"/>
                  </a:lnTo>
                </a:path>
                <a:path w="1938654" h="3175">
                  <a:moveTo>
                    <a:pt x="0" y="3047"/>
                  </a:moveTo>
                  <a:lnTo>
                    <a:pt x="1938527" y="3047"/>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02" name="object 28"/>
            <p:cNvPicPr/>
            <p:nvPr/>
          </p:nvPicPr>
          <p:blipFill>
            <a:blip r:embed="rId5" cstate="print"/>
            <a:stretch>
              <a:fillRect/>
            </a:stretch>
          </p:blipFill>
          <p:spPr>
            <a:xfrm>
              <a:off x="2977895" y="1984755"/>
              <a:ext cx="2194560" cy="966216"/>
            </a:xfrm>
            <a:prstGeom prst="rect">
              <a:avLst/>
            </a:prstGeom>
          </p:spPr>
        </p:pic>
        <p:sp>
          <p:nvSpPr>
            <p:cNvPr id="103" name="object 29"/>
            <p:cNvSpPr/>
            <p:nvPr/>
          </p:nvSpPr>
          <p:spPr>
            <a:xfrm>
              <a:off x="3032759" y="2952495"/>
              <a:ext cx="1945005" cy="0"/>
            </a:xfrm>
            <a:custGeom>
              <a:avLst/>
              <a:gdLst/>
              <a:ahLst/>
              <a:cxnLst/>
              <a:rect l="l" t="t" r="r" b="b"/>
              <a:pathLst>
                <a:path w="1945004">
                  <a:moveTo>
                    <a:pt x="0" y="0"/>
                  </a:moveTo>
                  <a:lnTo>
                    <a:pt x="1944624"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04" name="object 30"/>
          <p:cNvSpPr txBox="1"/>
          <p:nvPr/>
        </p:nvSpPr>
        <p:spPr>
          <a:xfrm>
            <a:off x="4771231" y="2105866"/>
            <a:ext cx="1326532" cy="194087"/>
          </a:xfrm>
          <a:prstGeom prst="rect">
            <a:avLst/>
          </a:prstGeom>
        </p:spPr>
        <p:txBody>
          <a:bodyPr vert="horz" wrap="square" lIns="0" tIns="9774" rIns="0" bIns="0" rtlCol="0">
            <a:spAutoFit/>
          </a:bodyPr>
          <a:lstStyle/>
          <a:p>
            <a:pPr marL="10795">
              <a:spcBef>
                <a:spcPts val="75"/>
              </a:spcBef>
            </a:pPr>
            <a:r>
              <a:rPr sz="1195" b="1" spc="-4" dirty="0">
                <a:latin typeface="Calibri" panose="020F0502020204030204" pitchFamily="34" charset="0"/>
                <a:ea typeface="Calibri" panose="020F0502020204030204" pitchFamily="34" charset="0"/>
                <a:cs typeface="Calibri" panose="020F0502020204030204" pitchFamily="34" charset="0"/>
              </a:rPr>
              <a:t>Forecasting</a:t>
            </a:r>
            <a:r>
              <a:rPr sz="1195" b="1" spc="-56" dirty="0">
                <a:latin typeface="Calibri" panose="020F0502020204030204" pitchFamily="34" charset="0"/>
                <a:ea typeface="Calibri" panose="020F0502020204030204" pitchFamily="34" charset="0"/>
                <a:cs typeface="Calibri" panose="020F0502020204030204" pitchFamily="34" charset="0"/>
              </a:rPr>
              <a:t> </a:t>
            </a:r>
            <a:r>
              <a:rPr sz="1195" b="1" spc="-4" dirty="0">
                <a:latin typeface="Calibri" panose="020F0502020204030204" pitchFamily="34" charset="0"/>
                <a:ea typeface="Calibri" panose="020F0502020204030204" pitchFamily="34" charset="0"/>
                <a:cs typeface="Calibri" panose="020F0502020204030204" pitchFamily="34" charset="0"/>
              </a:rPr>
              <a:t>Tool</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105" name="object 31"/>
          <p:cNvGrpSpPr/>
          <p:nvPr/>
        </p:nvGrpSpPr>
        <p:grpSpPr>
          <a:xfrm>
            <a:off x="2733489" y="1723164"/>
            <a:ext cx="1798392" cy="1222820"/>
            <a:chOff x="920496" y="1875027"/>
            <a:chExt cx="2103120" cy="1430020"/>
          </a:xfrm>
        </p:grpSpPr>
        <p:sp>
          <p:nvSpPr>
            <p:cNvPr id="106" name="object 32"/>
            <p:cNvSpPr/>
            <p:nvPr/>
          </p:nvSpPr>
          <p:spPr>
            <a:xfrm>
              <a:off x="2127504" y="1875027"/>
              <a:ext cx="896619" cy="612775"/>
            </a:xfrm>
            <a:custGeom>
              <a:avLst/>
              <a:gdLst/>
              <a:ahLst/>
              <a:cxnLst/>
              <a:rect l="l" t="t" r="r" b="b"/>
              <a:pathLst>
                <a:path w="896619" h="612775">
                  <a:moveTo>
                    <a:pt x="896112" y="573024"/>
                  </a:moveTo>
                  <a:lnTo>
                    <a:pt x="870712" y="560832"/>
                  </a:lnTo>
                  <a:lnTo>
                    <a:pt x="819912" y="536448"/>
                  </a:lnTo>
                  <a:lnTo>
                    <a:pt x="819912" y="560832"/>
                  </a:lnTo>
                  <a:lnTo>
                    <a:pt x="460248" y="560832"/>
                  </a:lnTo>
                  <a:lnTo>
                    <a:pt x="460248" y="24384"/>
                  </a:lnTo>
                  <a:lnTo>
                    <a:pt x="460248" y="12192"/>
                  </a:lnTo>
                  <a:lnTo>
                    <a:pt x="460248" y="6096"/>
                  </a:lnTo>
                  <a:lnTo>
                    <a:pt x="454152" y="0"/>
                  </a:lnTo>
                  <a:lnTo>
                    <a:pt x="0" y="0"/>
                  </a:lnTo>
                  <a:lnTo>
                    <a:pt x="0" y="24384"/>
                  </a:lnTo>
                  <a:lnTo>
                    <a:pt x="435864" y="24384"/>
                  </a:lnTo>
                  <a:lnTo>
                    <a:pt x="435864" y="579120"/>
                  </a:lnTo>
                  <a:lnTo>
                    <a:pt x="441960" y="585216"/>
                  </a:lnTo>
                  <a:lnTo>
                    <a:pt x="819912" y="585216"/>
                  </a:lnTo>
                  <a:lnTo>
                    <a:pt x="819912" y="612648"/>
                  </a:lnTo>
                  <a:lnTo>
                    <a:pt x="872655" y="585216"/>
                  </a:lnTo>
                  <a:lnTo>
                    <a:pt x="896112" y="573024"/>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07" name="object 33"/>
            <p:cNvSpPr/>
            <p:nvPr/>
          </p:nvSpPr>
          <p:spPr>
            <a:xfrm>
              <a:off x="1182624" y="2787903"/>
              <a:ext cx="707390" cy="0"/>
            </a:xfrm>
            <a:custGeom>
              <a:avLst/>
              <a:gdLst/>
              <a:ahLst/>
              <a:cxnLst/>
              <a:rect l="l" t="t" r="r" b="b"/>
              <a:pathLst>
                <a:path w="707389">
                  <a:moveTo>
                    <a:pt x="0" y="0"/>
                  </a:moveTo>
                  <a:lnTo>
                    <a:pt x="70713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08" name="object 34"/>
            <p:cNvPicPr/>
            <p:nvPr/>
          </p:nvPicPr>
          <p:blipFill>
            <a:blip r:embed="rId6" cstate="print"/>
            <a:stretch>
              <a:fillRect/>
            </a:stretch>
          </p:blipFill>
          <p:spPr>
            <a:xfrm>
              <a:off x="920496" y="2789427"/>
              <a:ext cx="1234440" cy="512063"/>
            </a:xfrm>
            <a:prstGeom prst="rect">
              <a:avLst/>
            </a:prstGeom>
          </p:spPr>
        </p:pic>
        <p:sp>
          <p:nvSpPr>
            <p:cNvPr id="109" name="object 35"/>
            <p:cNvSpPr/>
            <p:nvPr/>
          </p:nvSpPr>
          <p:spPr>
            <a:xfrm>
              <a:off x="1182624" y="3303016"/>
              <a:ext cx="707390" cy="0"/>
            </a:xfrm>
            <a:custGeom>
              <a:avLst/>
              <a:gdLst/>
              <a:ahLst/>
              <a:cxnLst/>
              <a:rect l="l" t="t" r="r" b="b"/>
              <a:pathLst>
                <a:path w="707389">
                  <a:moveTo>
                    <a:pt x="0" y="0"/>
                  </a:moveTo>
                  <a:lnTo>
                    <a:pt x="70713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10" name="object 36"/>
          <p:cNvSpPr txBox="1"/>
          <p:nvPr/>
        </p:nvSpPr>
        <p:spPr>
          <a:xfrm>
            <a:off x="3058850" y="2601075"/>
            <a:ext cx="411046"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F</a:t>
            </a:r>
            <a:r>
              <a:rPr sz="1195" b="1" spc="-4" dirty="0">
                <a:latin typeface="Calibri" panose="020F0502020204030204" pitchFamily="34" charset="0"/>
                <a:ea typeface="Calibri" panose="020F0502020204030204" pitchFamily="34" charset="0"/>
                <a:cs typeface="Calibri" panose="020F0502020204030204" pitchFamily="34" charset="0"/>
              </a:rPr>
              <a:t>SP</a:t>
            </a:r>
            <a:r>
              <a:rPr sz="1025" b="1" dirty="0">
                <a:latin typeface="Calibri" panose="020F0502020204030204" pitchFamily="34" charset="0"/>
                <a:ea typeface="Calibri" panose="020F0502020204030204" pitchFamily="34" charset="0"/>
                <a:cs typeface="Calibri" panose="020F0502020204030204" pitchFamily="34" charset="0"/>
              </a:rPr>
              <a:t>3</a:t>
            </a:r>
            <a:endParaRPr sz="1025">
              <a:latin typeface="Calibri" panose="020F0502020204030204" pitchFamily="34" charset="0"/>
              <a:ea typeface="Calibri" panose="020F0502020204030204" pitchFamily="34" charset="0"/>
              <a:cs typeface="Calibri" panose="020F0502020204030204" pitchFamily="34" charset="0"/>
            </a:endParaRPr>
          </a:p>
        </p:txBody>
      </p:sp>
      <p:grpSp>
        <p:nvGrpSpPr>
          <p:cNvPr id="111" name="object 37"/>
          <p:cNvGrpSpPr/>
          <p:nvPr/>
        </p:nvGrpSpPr>
        <p:grpSpPr>
          <a:xfrm>
            <a:off x="3765609" y="2166247"/>
            <a:ext cx="3816154" cy="2997864"/>
            <a:chOff x="2127504" y="2393188"/>
            <a:chExt cx="4462780" cy="3505835"/>
          </a:xfrm>
        </p:grpSpPr>
        <p:sp>
          <p:nvSpPr>
            <p:cNvPr id="112" name="object 38"/>
            <p:cNvSpPr/>
            <p:nvPr/>
          </p:nvSpPr>
          <p:spPr>
            <a:xfrm>
              <a:off x="3166872" y="4869688"/>
              <a:ext cx="1823085" cy="0"/>
            </a:xfrm>
            <a:custGeom>
              <a:avLst/>
              <a:gdLst/>
              <a:ahLst/>
              <a:cxnLst/>
              <a:rect l="l" t="t" r="r" b="b"/>
              <a:pathLst>
                <a:path w="1823085">
                  <a:moveTo>
                    <a:pt x="0" y="0"/>
                  </a:moveTo>
                  <a:lnTo>
                    <a:pt x="1822703"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13" name="object 39"/>
            <p:cNvPicPr/>
            <p:nvPr/>
          </p:nvPicPr>
          <p:blipFill>
            <a:blip r:embed="rId7" cstate="print"/>
            <a:stretch>
              <a:fillRect/>
            </a:stretch>
          </p:blipFill>
          <p:spPr>
            <a:xfrm>
              <a:off x="2996184" y="4871211"/>
              <a:ext cx="2164080" cy="1024127"/>
            </a:xfrm>
            <a:prstGeom prst="rect">
              <a:avLst/>
            </a:prstGeom>
          </p:spPr>
        </p:pic>
        <p:sp>
          <p:nvSpPr>
            <p:cNvPr id="114" name="object 40"/>
            <p:cNvSpPr/>
            <p:nvPr/>
          </p:nvSpPr>
          <p:spPr>
            <a:xfrm>
              <a:off x="3163824" y="5896864"/>
              <a:ext cx="1831975" cy="0"/>
            </a:xfrm>
            <a:custGeom>
              <a:avLst/>
              <a:gdLst/>
              <a:ahLst/>
              <a:cxnLst/>
              <a:rect l="l" t="t" r="r" b="b"/>
              <a:pathLst>
                <a:path w="1831975">
                  <a:moveTo>
                    <a:pt x="0" y="0"/>
                  </a:moveTo>
                  <a:lnTo>
                    <a:pt x="1831848"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15" name="object 41"/>
            <p:cNvSpPr/>
            <p:nvPr/>
          </p:nvSpPr>
          <p:spPr>
            <a:xfrm>
              <a:off x="2127504" y="2393187"/>
              <a:ext cx="896619" cy="646430"/>
            </a:xfrm>
            <a:custGeom>
              <a:avLst/>
              <a:gdLst/>
              <a:ahLst/>
              <a:cxnLst/>
              <a:rect l="l" t="t" r="r" b="b"/>
              <a:pathLst>
                <a:path w="896619" h="646430">
                  <a:moveTo>
                    <a:pt x="896112" y="36576"/>
                  </a:moveTo>
                  <a:lnTo>
                    <a:pt x="870712" y="24384"/>
                  </a:lnTo>
                  <a:lnTo>
                    <a:pt x="819912" y="0"/>
                  </a:lnTo>
                  <a:lnTo>
                    <a:pt x="819912" y="24384"/>
                  </a:lnTo>
                  <a:lnTo>
                    <a:pt x="441960" y="24384"/>
                  </a:lnTo>
                  <a:lnTo>
                    <a:pt x="435864" y="30480"/>
                  </a:lnTo>
                  <a:lnTo>
                    <a:pt x="435864" y="618744"/>
                  </a:lnTo>
                  <a:lnTo>
                    <a:pt x="0" y="618744"/>
                  </a:lnTo>
                  <a:lnTo>
                    <a:pt x="0" y="646176"/>
                  </a:lnTo>
                  <a:lnTo>
                    <a:pt x="454152" y="646176"/>
                  </a:lnTo>
                  <a:lnTo>
                    <a:pt x="460248" y="640080"/>
                  </a:lnTo>
                  <a:lnTo>
                    <a:pt x="460248" y="633984"/>
                  </a:lnTo>
                  <a:lnTo>
                    <a:pt x="460248" y="618744"/>
                  </a:lnTo>
                  <a:lnTo>
                    <a:pt x="460248" y="48768"/>
                  </a:lnTo>
                  <a:lnTo>
                    <a:pt x="819912" y="48768"/>
                  </a:lnTo>
                  <a:lnTo>
                    <a:pt x="819912" y="76200"/>
                  </a:lnTo>
                  <a:lnTo>
                    <a:pt x="872655" y="48768"/>
                  </a:lnTo>
                  <a:lnTo>
                    <a:pt x="896112" y="36576"/>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16" name="object 42"/>
            <p:cNvSpPr/>
            <p:nvPr/>
          </p:nvSpPr>
          <p:spPr>
            <a:xfrm>
              <a:off x="4599432" y="3281680"/>
              <a:ext cx="1938655" cy="3175"/>
            </a:xfrm>
            <a:custGeom>
              <a:avLst/>
              <a:gdLst/>
              <a:ahLst/>
              <a:cxnLst/>
              <a:rect l="l" t="t" r="r" b="b"/>
              <a:pathLst>
                <a:path w="1938654" h="3175">
                  <a:moveTo>
                    <a:pt x="0" y="0"/>
                  </a:moveTo>
                  <a:lnTo>
                    <a:pt x="1938527" y="0"/>
                  </a:lnTo>
                </a:path>
                <a:path w="1938654" h="3175">
                  <a:moveTo>
                    <a:pt x="0" y="3048"/>
                  </a:moveTo>
                  <a:lnTo>
                    <a:pt x="1938527" y="3048"/>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17" name="object 43"/>
            <p:cNvPicPr/>
            <p:nvPr/>
          </p:nvPicPr>
          <p:blipFill>
            <a:blip r:embed="rId8" cstate="print"/>
            <a:stretch>
              <a:fillRect/>
            </a:stretch>
          </p:blipFill>
          <p:spPr>
            <a:xfrm>
              <a:off x="4395216" y="3286252"/>
              <a:ext cx="2194560" cy="969263"/>
            </a:xfrm>
            <a:prstGeom prst="rect">
              <a:avLst/>
            </a:prstGeom>
          </p:spPr>
        </p:pic>
        <p:sp>
          <p:nvSpPr>
            <p:cNvPr id="118" name="object 44"/>
            <p:cNvSpPr/>
            <p:nvPr/>
          </p:nvSpPr>
          <p:spPr>
            <a:xfrm>
              <a:off x="4450080" y="4257039"/>
              <a:ext cx="1945005" cy="0"/>
            </a:xfrm>
            <a:custGeom>
              <a:avLst/>
              <a:gdLst/>
              <a:ahLst/>
              <a:cxnLst/>
              <a:rect l="l" t="t" r="r" b="b"/>
              <a:pathLst>
                <a:path w="1945004">
                  <a:moveTo>
                    <a:pt x="0" y="0"/>
                  </a:moveTo>
                  <a:lnTo>
                    <a:pt x="1944624"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19" name="object 45"/>
          <p:cNvSpPr txBox="1"/>
          <p:nvPr/>
        </p:nvSpPr>
        <p:spPr>
          <a:xfrm>
            <a:off x="5146548" y="4508935"/>
            <a:ext cx="582088" cy="378304"/>
          </a:xfrm>
          <a:prstGeom prst="rect">
            <a:avLst/>
          </a:prstGeom>
        </p:spPr>
        <p:txBody>
          <a:bodyPr vert="horz" wrap="square" lIns="0" tIns="9774" rIns="0" bIns="0" rtlCol="0">
            <a:spAutoFit/>
          </a:bodyPr>
          <a:lstStyle/>
          <a:p>
            <a:pPr marL="10795" marR="4445" indent="36195">
              <a:spcBef>
                <a:spcPts val="75"/>
              </a:spcBef>
            </a:pPr>
            <a:r>
              <a:rPr sz="1195" b="1" spc="-13" dirty="0">
                <a:latin typeface="Calibri" panose="020F0502020204030204" pitchFamily="34" charset="0"/>
                <a:ea typeface="Calibri" panose="020F0502020204030204" pitchFamily="34" charset="0"/>
                <a:cs typeface="Calibri" panose="020F0502020204030204" pitchFamily="34" charset="0"/>
              </a:rPr>
              <a:t>REMC </a:t>
            </a:r>
            <a:r>
              <a:rPr sz="1195" b="1" spc="-295" dirty="0">
                <a:latin typeface="Calibri" panose="020F0502020204030204" pitchFamily="34" charset="0"/>
                <a:ea typeface="Calibri" panose="020F0502020204030204" pitchFamily="34" charset="0"/>
                <a:cs typeface="Calibri" panose="020F0502020204030204" pitchFamily="34" charset="0"/>
              </a:rPr>
              <a:t> </a:t>
            </a:r>
            <a:r>
              <a:rPr sz="1195" b="1" spc="-4" dirty="0">
                <a:latin typeface="Calibri" panose="020F0502020204030204" pitchFamily="34" charset="0"/>
                <a:ea typeface="Calibri" panose="020F0502020204030204" pitchFamily="34" charset="0"/>
                <a:cs typeface="Calibri" panose="020F0502020204030204" pitchFamily="34" charset="0"/>
              </a:rPr>
              <a:t>S</a:t>
            </a:r>
            <a:r>
              <a:rPr sz="1195" b="1" spc="-21" dirty="0">
                <a:latin typeface="Calibri" panose="020F0502020204030204" pitchFamily="34" charset="0"/>
                <a:ea typeface="Calibri" panose="020F0502020204030204" pitchFamily="34" charset="0"/>
                <a:cs typeface="Calibri" panose="020F0502020204030204" pitchFamily="34" charset="0"/>
              </a:rPr>
              <a:t>C</a:t>
            </a:r>
            <a:r>
              <a:rPr sz="1195" b="1" spc="-9" dirty="0">
                <a:latin typeface="Calibri" panose="020F0502020204030204" pitchFamily="34" charset="0"/>
                <a:ea typeface="Calibri" panose="020F0502020204030204" pitchFamily="34" charset="0"/>
                <a:cs typeface="Calibri" panose="020F0502020204030204" pitchFamily="34" charset="0"/>
              </a:rPr>
              <a:t>A</a:t>
            </a:r>
            <a:r>
              <a:rPr sz="1195" b="1" spc="-17" dirty="0">
                <a:latin typeface="Calibri" panose="020F0502020204030204" pitchFamily="34" charset="0"/>
                <a:ea typeface="Calibri" panose="020F0502020204030204" pitchFamily="34" charset="0"/>
                <a:cs typeface="Calibri" panose="020F0502020204030204" pitchFamily="34" charset="0"/>
              </a:rPr>
              <a:t>D</a:t>
            </a:r>
            <a:r>
              <a:rPr sz="1195" b="1" spc="-9" dirty="0">
                <a:latin typeface="Calibri" panose="020F0502020204030204" pitchFamily="34" charset="0"/>
                <a:ea typeface="Calibri" panose="020F0502020204030204" pitchFamily="34" charset="0"/>
                <a:cs typeface="Calibri" panose="020F0502020204030204" pitchFamily="34" charset="0"/>
              </a:rPr>
              <a:t>A</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120" name="object 46"/>
          <p:cNvGrpSpPr/>
          <p:nvPr/>
        </p:nvGrpSpPr>
        <p:grpSpPr>
          <a:xfrm>
            <a:off x="2738700" y="1527633"/>
            <a:ext cx="4048012" cy="4277155"/>
            <a:chOff x="926590" y="1646364"/>
            <a:chExt cx="4733925" cy="5001895"/>
          </a:xfrm>
        </p:grpSpPr>
        <p:sp>
          <p:nvSpPr>
            <p:cNvPr id="121" name="object 47"/>
            <p:cNvSpPr/>
            <p:nvPr/>
          </p:nvSpPr>
          <p:spPr>
            <a:xfrm>
              <a:off x="4901184" y="2390139"/>
              <a:ext cx="759460" cy="4258310"/>
            </a:xfrm>
            <a:custGeom>
              <a:avLst/>
              <a:gdLst/>
              <a:ahLst/>
              <a:cxnLst/>
              <a:rect l="l" t="t" r="r" b="b"/>
              <a:pathLst>
                <a:path w="759460" h="4258309">
                  <a:moveTo>
                    <a:pt x="652272" y="801624"/>
                  </a:moveTo>
                  <a:lnTo>
                    <a:pt x="640080" y="795528"/>
                  </a:lnTo>
                  <a:lnTo>
                    <a:pt x="630936" y="795528"/>
                  </a:lnTo>
                  <a:lnTo>
                    <a:pt x="627888" y="801624"/>
                  </a:lnTo>
                  <a:lnTo>
                    <a:pt x="606552" y="837184"/>
                  </a:lnTo>
                  <a:lnTo>
                    <a:pt x="606552" y="70104"/>
                  </a:lnTo>
                  <a:lnTo>
                    <a:pt x="606552" y="57912"/>
                  </a:lnTo>
                  <a:lnTo>
                    <a:pt x="606552" y="51816"/>
                  </a:lnTo>
                  <a:lnTo>
                    <a:pt x="600456" y="45720"/>
                  </a:lnTo>
                  <a:lnTo>
                    <a:pt x="305816" y="45720"/>
                  </a:lnTo>
                  <a:lnTo>
                    <a:pt x="341376" y="24384"/>
                  </a:lnTo>
                  <a:lnTo>
                    <a:pt x="347472" y="21336"/>
                  </a:lnTo>
                  <a:lnTo>
                    <a:pt x="350520" y="12192"/>
                  </a:lnTo>
                  <a:lnTo>
                    <a:pt x="347472" y="6096"/>
                  </a:lnTo>
                  <a:lnTo>
                    <a:pt x="341376" y="0"/>
                  </a:lnTo>
                  <a:lnTo>
                    <a:pt x="335280" y="0"/>
                  </a:lnTo>
                  <a:lnTo>
                    <a:pt x="329184" y="3048"/>
                  </a:lnTo>
                  <a:lnTo>
                    <a:pt x="234696" y="57912"/>
                  </a:lnTo>
                  <a:lnTo>
                    <a:pt x="329184" y="112776"/>
                  </a:lnTo>
                  <a:lnTo>
                    <a:pt x="335280" y="115824"/>
                  </a:lnTo>
                  <a:lnTo>
                    <a:pt x="341376" y="115824"/>
                  </a:lnTo>
                  <a:lnTo>
                    <a:pt x="347472" y="109728"/>
                  </a:lnTo>
                  <a:lnTo>
                    <a:pt x="350520" y="103632"/>
                  </a:lnTo>
                  <a:lnTo>
                    <a:pt x="347472" y="94488"/>
                  </a:lnTo>
                  <a:lnTo>
                    <a:pt x="341376" y="91440"/>
                  </a:lnTo>
                  <a:lnTo>
                    <a:pt x="305816" y="70104"/>
                  </a:lnTo>
                  <a:lnTo>
                    <a:pt x="582168" y="70104"/>
                  </a:lnTo>
                  <a:lnTo>
                    <a:pt x="582168" y="837184"/>
                  </a:lnTo>
                  <a:lnTo>
                    <a:pt x="560832" y="801624"/>
                  </a:lnTo>
                  <a:lnTo>
                    <a:pt x="557784" y="795528"/>
                  </a:lnTo>
                  <a:lnTo>
                    <a:pt x="548640" y="795528"/>
                  </a:lnTo>
                  <a:lnTo>
                    <a:pt x="536448" y="801624"/>
                  </a:lnTo>
                  <a:lnTo>
                    <a:pt x="536448" y="810768"/>
                  </a:lnTo>
                  <a:lnTo>
                    <a:pt x="539496" y="816864"/>
                  </a:lnTo>
                  <a:lnTo>
                    <a:pt x="594360" y="911352"/>
                  </a:lnTo>
                  <a:lnTo>
                    <a:pt x="610285" y="883920"/>
                  </a:lnTo>
                  <a:lnTo>
                    <a:pt x="649224" y="816864"/>
                  </a:lnTo>
                  <a:lnTo>
                    <a:pt x="652272" y="810768"/>
                  </a:lnTo>
                  <a:lnTo>
                    <a:pt x="652272" y="801624"/>
                  </a:lnTo>
                  <a:close/>
                </a:path>
                <a:path w="759460" h="4258309">
                  <a:moveTo>
                    <a:pt x="758952" y="4200144"/>
                  </a:moveTo>
                  <a:lnTo>
                    <a:pt x="737946" y="4187952"/>
                  </a:lnTo>
                  <a:lnTo>
                    <a:pt x="664464" y="4145280"/>
                  </a:lnTo>
                  <a:lnTo>
                    <a:pt x="658368" y="4142232"/>
                  </a:lnTo>
                  <a:lnTo>
                    <a:pt x="649224" y="4142232"/>
                  </a:lnTo>
                  <a:lnTo>
                    <a:pt x="643128" y="4154424"/>
                  </a:lnTo>
                  <a:lnTo>
                    <a:pt x="646176" y="4163580"/>
                  </a:lnTo>
                  <a:lnTo>
                    <a:pt x="652272" y="4166616"/>
                  </a:lnTo>
                  <a:lnTo>
                    <a:pt x="690359" y="4187952"/>
                  </a:lnTo>
                  <a:lnTo>
                    <a:pt x="73152" y="4187952"/>
                  </a:lnTo>
                  <a:lnTo>
                    <a:pt x="73152" y="3527412"/>
                  </a:lnTo>
                  <a:lnTo>
                    <a:pt x="91440" y="3560064"/>
                  </a:lnTo>
                  <a:lnTo>
                    <a:pt x="97536" y="3566160"/>
                  </a:lnTo>
                  <a:lnTo>
                    <a:pt x="103632" y="3569208"/>
                  </a:lnTo>
                  <a:lnTo>
                    <a:pt x="115824" y="3563112"/>
                  </a:lnTo>
                  <a:lnTo>
                    <a:pt x="118872" y="3553968"/>
                  </a:lnTo>
                  <a:lnTo>
                    <a:pt x="115824" y="3547872"/>
                  </a:lnTo>
                  <a:lnTo>
                    <a:pt x="73152" y="3478250"/>
                  </a:lnTo>
                  <a:lnTo>
                    <a:pt x="73152" y="3477768"/>
                  </a:lnTo>
                  <a:lnTo>
                    <a:pt x="72847" y="3477768"/>
                  </a:lnTo>
                  <a:lnTo>
                    <a:pt x="57912" y="3453384"/>
                  </a:lnTo>
                  <a:lnTo>
                    <a:pt x="3048" y="3547872"/>
                  </a:lnTo>
                  <a:lnTo>
                    <a:pt x="0" y="3553968"/>
                  </a:lnTo>
                  <a:lnTo>
                    <a:pt x="3048" y="3563112"/>
                  </a:lnTo>
                  <a:lnTo>
                    <a:pt x="15240" y="3569208"/>
                  </a:lnTo>
                  <a:lnTo>
                    <a:pt x="21336" y="3566160"/>
                  </a:lnTo>
                  <a:lnTo>
                    <a:pt x="24384" y="3560064"/>
                  </a:lnTo>
                  <a:lnTo>
                    <a:pt x="45720" y="3524504"/>
                  </a:lnTo>
                  <a:lnTo>
                    <a:pt x="45720" y="4206240"/>
                  </a:lnTo>
                  <a:lnTo>
                    <a:pt x="51816" y="4212336"/>
                  </a:lnTo>
                  <a:lnTo>
                    <a:pt x="687819" y="4212336"/>
                  </a:lnTo>
                  <a:lnTo>
                    <a:pt x="652272" y="4233672"/>
                  </a:lnTo>
                  <a:lnTo>
                    <a:pt x="646176" y="4236720"/>
                  </a:lnTo>
                  <a:lnTo>
                    <a:pt x="643128" y="4245864"/>
                  </a:lnTo>
                  <a:lnTo>
                    <a:pt x="649224" y="4258056"/>
                  </a:lnTo>
                  <a:lnTo>
                    <a:pt x="658368" y="4258056"/>
                  </a:lnTo>
                  <a:lnTo>
                    <a:pt x="664464" y="4255008"/>
                  </a:lnTo>
                  <a:lnTo>
                    <a:pt x="737946" y="4212336"/>
                  </a:lnTo>
                  <a:lnTo>
                    <a:pt x="758952" y="4200144"/>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22" name="object 48"/>
            <p:cNvSpPr/>
            <p:nvPr/>
          </p:nvSpPr>
          <p:spPr>
            <a:xfrm>
              <a:off x="1188720" y="1647951"/>
              <a:ext cx="707390" cy="0"/>
            </a:xfrm>
            <a:custGeom>
              <a:avLst/>
              <a:gdLst/>
              <a:ahLst/>
              <a:cxnLst/>
              <a:rect l="l" t="t" r="r" b="b"/>
              <a:pathLst>
                <a:path w="707389">
                  <a:moveTo>
                    <a:pt x="0" y="0"/>
                  </a:moveTo>
                  <a:lnTo>
                    <a:pt x="70713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23" name="object 49"/>
            <p:cNvPicPr/>
            <p:nvPr/>
          </p:nvPicPr>
          <p:blipFill>
            <a:blip r:embed="rId9" cstate="print"/>
            <a:stretch>
              <a:fillRect/>
            </a:stretch>
          </p:blipFill>
          <p:spPr>
            <a:xfrm>
              <a:off x="926590" y="1649475"/>
              <a:ext cx="1234441" cy="512063"/>
            </a:xfrm>
            <a:prstGeom prst="rect">
              <a:avLst/>
            </a:prstGeom>
          </p:spPr>
        </p:pic>
        <p:sp>
          <p:nvSpPr>
            <p:cNvPr id="124" name="object 50"/>
            <p:cNvSpPr/>
            <p:nvPr/>
          </p:nvSpPr>
          <p:spPr>
            <a:xfrm>
              <a:off x="1188720" y="2163063"/>
              <a:ext cx="707390" cy="0"/>
            </a:xfrm>
            <a:custGeom>
              <a:avLst/>
              <a:gdLst/>
              <a:ahLst/>
              <a:cxnLst/>
              <a:rect l="l" t="t" r="r" b="b"/>
              <a:pathLst>
                <a:path w="707389">
                  <a:moveTo>
                    <a:pt x="0" y="0"/>
                  </a:moveTo>
                  <a:lnTo>
                    <a:pt x="70713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25" name="object 51"/>
          <p:cNvSpPr txBox="1"/>
          <p:nvPr/>
        </p:nvSpPr>
        <p:spPr>
          <a:xfrm>
            <a:off x="3069276" y="1628902"/>
            <a:ext cx="403444"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F</a:t>
            </a:r>
            <a:r>
              <a:rPr sz="1195" b="1" spc="-4" dirty="0">
                <a:latin typeface="Calibri" panose="020F0502020204030204" pitchFamily="34" charset="0"/>
                <a:ea typeface="Calibri" panose="020F0502020204030204" pitchFamily="34" charset="0"/>
                <a:cs typeface="Calibri" panose="020F0502020204030204" pitchFamily="34" charset="0"/>
              </a:rPr>
              <a:t>SP1</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126" name="object 52"/>
          <p:cNvGrpSpPr/>
          <p:nvPr/>
        </p:nvGrpSpPr>
        <p:grpSpPr>
          <a:xfrm>
            <a:off x="4550125" y="1058487"/>
            <a:ext cx="1123452" cy="443625"/>
            <a:chOff x="3044951" y="1097724"/>
            <a:chExt cx="1313815" cy="518795"/>
          </a:xfrm>
        </p:grpSpPr>
        <p:sp>
          <p:nvSpPr>
            <p:cNvPr id="127" name="object 53"/>
            <p:cNvSpPr/>
            <p:nvPr/>
          </p:nvSpPr>
          <p:spPr>
            <a:xfrm>
              <a:off x="3325367" y="1099311"/>
              <a:ext cx="753110" cy="0"/>
            </a:xfrm>
            <a:custGeom>
              <a:avLst/>
              <a:gdLst/>
              <a:ahLst/>
              <a:cxnLst/>
              <a:rect l="l" t="t" r="r" b="b"/>
              <a:pathLst>
                <a:path w="753110">
                  <a:moveTo>
                    <a:pt x="0" y="0"/>
                  </a:moveTo>
                  <a:lnTo>
                    <a:pt x="75285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28" name="object 54"/>
            <p:cNvPicPr/>
            <p:nvPr/>
          </p:nvPicPr>
          <p:blipFill>
            <a:blip r:embed="rId10" cstate="print"/>
            <a:stretch>
              <a:fillRect/>
            </a:stretch>
          </p:blipFill>
          <p:spPr>
            <a:xfrm>
              <a:off x="3044951" y="1100835"/>
              <a:ext cx="1313688" cy="512063"/>
            </a:xfrm>
            <a:prstGeom prst="rect">
              <a:avLst/>
            </a:prstGeom>
          </p:spPr>
        </p:pic>
        <p:sp>
          <p:nvSpPr>
            <p:cNvPr id="129" name="object 55"/>
            <p:cNvSpPr/>
            <p:nvPr/>
          </p:nvSpPr>
          <p:spPr>
            <a:xfrm>
              <a:off x="3325367" y="1614423"/>
              <a:ext cx="753110" cy="0"/>
            </a:xfrm>
            <a:custGeom>
              <a:avLst/>
              <a:gdLst/>
              <a:ahLst/>
              <a:cxnLst/>
              <a:rect l="l" t="t" r="r" b="b"/>
              <a:pathLst>
                <a:path w="753110">
                  <a:moveTo>
                    <a:pt x="0" y="0"/>
                  </a:moveTo>
                  <a:lnTo>
                    <a:pt x="75285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30" name="object 56"/>
          <p:cNvSpPr txBox="1"/>
          <p:nvPr/>
        </p:nvSpPr>
        <p:spPr>
          <a:xfrm>
            <a:off x="4914582" y="1159755"/>
            <a:ext cx="396385" cy="194087"/>
          </a:xfrm>
          <a:prstGeom prst="rect">
            <a:avLst/>
          </a:prstGeom>
        </p:spPr>
        <p:txBody>
          <a:bodyPr vert="horz" wrap="square" lIns="0" tIns="9774" rIns="0" bIns="0" rtlCol="0">
            <a:spAutoFit/>
          </a:bodyPr>
          <a:lstStyle/>
          <a:p>
            <a:pPr marL="10795">
              <a:spcBef>
                <a:spcPts val="75"/>
              </a:spcBef>
            </a:pPr>
            <a:r>
              <a:rPr sz="1195" b="1" spc="-17" dirty="0">
                <a:latin typeface="Calibri" panose="020F0502020204030204" pitchFamily="34" charset="0"/>
                <a:ea typeface="Calibri" panose="020F0502020204030204" pitchFamily="34" charset="0"/>
                <a:cs typeface="Calibri" panose="020F0502020204030204" pitchFamily="34" charset="0"/>
              </a:rPr>
              <a:t>W</a:t>
            </a:r>
            <a:r>
              <a:rPr sz="1195" b="1" spc="-4" dirty="0">
                <a:latin typeface="Calibri" panose="020F0502020204030204" pitchFamily="34" charset="0"/>
                <a:ea typeface="Calibri" panose="020F0502020204030204" pitchFamily="34" charset="0"/>
                <a:cs typeface="Calibri" panose="020F0502020204030204" pitchFamily="34" charset="0"/>
              </a:rPr>
              <a:t>S</a:t>
            </a:r>
            <a:r>
              <a:rPr sz="1195" b="1" spc="-9" dirty="0">
                <a:latin typeface="Calibri" panose="020F0502020204030204" pitchFamily="34" charset="0"/>
                <a:ea typeface="Calibri" panose="020F0502020204030204" pitchFamily="34" charset="0"/>
                <a:cs typeface="Calibri" panose="020F0502020204030204" pitchFamily="34" charset="0"/>
              </a:rPr>
              <a:t>P</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131" name="object 57"/>
          <p:cNvGrpSpPr/>
          <p:nvPr/>
        </p:nvGrpSpPr>
        <p:grpSpPr>
          <a:xfrm>
            <a:off x="5081824" y="1454709"/>
            <a:ext cx="4756618" cy="3039131"/>
            <a:chOff x="3666744" y="1561083"/>
            <a:chExt cx="5562600" cy="3554095"/>
          </a:xfrm>
        </p:grpSpPr>
        <p:sp>
          <p:nvSpPr>
            <p:cNvPr id="132" name="object 58"/>
            <p:cNvSpPr/>
            <p:nvPr/>
          </p:nvSpPr>
          <p:spPr>
            <a:xfrm>
              <a:off x="3666744" y="1561083"/>
              <a:ext cx="3880485" cy="3157855"/>
            </a:xfrm>
            <a:custGeom>
              <a:avLst/>
              <a:gdLst/>
              <a:ahLst/>
              <a:cxnLst/>
              <a:rect l="l" t="t" r="r" b="b"/>
              <a:pathLst>
                <a:path w="3880484" h="3157854">
                  <a:moveTo>
                    <a:pt x="76200" y="341376"/>
                  </a:moveTo>
                  <a:lnTo>
                    <a:pt x="51816" y="341376"/>
                  </a:lnTo>
                  <a:lnTo>
                    <a:pt x="51816" y="0"/>
                  </a:lnTo>
                  <a:lnTo>
                    <a:pt x="24384" y="0"/>
                  </a:lnTo>
                  <a:lnTo>
                    <a:pt x="24384" y="341376"/>
                  </a:lnTo>
                  <a:lnTo>
                    <a:pt x="0" y="341376"/>
                  </a:lnTo>
                  <a:lnTo>
                    <a:pt x="36576" y="417576"/>
                  </a:lnTo>
                  <a:lnTo>
                    <a:pt x="69850" y="353568"/>
                  </a:lnTo>
                  <a:lnTo>
                    <a:pt x="76200" y="341376"/>
                  </a:lnTo>
                  <a:close/>
                </a:path>
                <a:path w="3880484" h="3157854">
                  <a:moveTo>
                    <a:pt x="3880104" y="3099816"/>
                  </a:moveTo>
                  <a:lnTo>
                    <a:pt x="3859098" y="3087624"/>
                  </a:lnTo>
                  <a:lnTo>
                    <a:pt x="3785616" y="3044952"/>
                  </a:lnTo>
                  <a:lnTo>
                    <a:pt x="3779520" y="3041904"/>
                  </a:lnTo>
                  <a:lnTo>
                    <a:pt x="3773424" y="3041904"/>
                  </a:lnTo>
                  <a:lnTo>
                    <a:pt x="3767328" y="3048000"/>
                  </a:lnTo>
                  <a:lnTo>
                    <a:pt x="3764280" y="3054096"/>
                  </a:lnTo>
                  <a:lnTo>
                    <a:pt x="3767328" y="3063240"/>
                  </a:lnTo>
                  <a:lnTo>
                    <a:pt x="3773424" y="3066288"/>
                  </a:lnTo>
                  <a:lnTo>
                    <a:pt x="3808984" y="3087624"/>
                  </a:lnTo>
                  <a:lnTo>
                    <a:pt x="1840992" y="3087624"/>
                  </a:lnTo>
                  <a:lnTo>
                    <a:pt x="1840992" y="2710688"/>
                  </a:lnTo>
                  <a:lnTo>
                    <a:pt x="1862328" y="2746248"/>
                  </a:lnTo>
                  <a:lnTo>
                    <a:pt x="1865376" y="2752344"/>
                  </a:lnTo>
                  <a:lnTo>
                    <a:pt x="1874520" y="2752344"/>
                  </a:lnTo>
                  <a:lnTo>
                    <a:pt x="1886712" y="2746248"/>
                  </a:lnTo>
                  <a:lnTo>
                    <a:pt x="1886712" y="2740152"/>
                  </a:lnTo>
                  <a:lnTo>
                    <a:pt x="1883664" y="2734056"/>
                  </a:lnTo>
                  <a:lnTo>
                    <a:pt x="1844230" y="2663952"/>
                  </a:lnTo>
                  <a:lnTo>
                    <a:pt x="1828800" y="2636520"/>
                  </a:lnTo>
                  <a:lnTo>
                    <a:pt x="1773936" y="2734056"/>
                  </a:lnTo>
                  <a:lnTo>
                    <a:pt x="1770888" y="2740152"/>
                  </a:lnTo>
                  <a:lnTo>
                    <a:pt x="1770888" y="2746248"/>
                  </a:lnTo>
                  <a:lnTo>
                    <a:pt x="1783080" y="2752344"/>
                  </a:lnTo>
                  <a:lnTo>
                    <a:pt x="1792224" y="2752344"/>
                  </a:lnTo>
                  <a:lnTo>
                    <a:pt x="1795272" y="2746248"/>
                  </a:lnTo>
                  <a:lnTo>
                    <a:pt x="1816608" y="2710688"/>
                  </a:lnTo>
                  <a:lnTo>
                    <a:pt x="1816608" y="3105912"/>
                  </a:lnTo>
                  <a:lnTo>
                    <a:pt x="1822704" y="3112008"/>
                  </a:lnTo>
                  <a:lnTo>
                    <a:pt x="3808984" y="3112008"/>
                  </a:lnTo>
                  <a:lnTo>
                    <a:pt x="3773424" y="3133344"/>
                  </a:lnTo>
                  <a:lnTo>
                    <a:pt x="3767328" y="3136392"/>
                  </a:lnTo>
                  <a:lnTo>
                    <a:pt x="3764280" y="3145536"/>
                  </a:lnTo>
                  <a:lnTo>
                    <a:pt x="3767328" y="3151632"/>
                  </a:lnTo>
                  <a:lnTo>
                    <a:pt x="3773424" y="3157728"/>
                  </a:lnTo>
                  <a:lnTo>
                    <a:pt x="3779520" y="3157728"/>
                  </a:lnTo>
                  <a:lnTo>
                    <a:pt x="3785616" y="3154680"/>
                  </a:lnTo>
                  <a:lnTo>
                    <a:pt x="3859098" y="3112008"/>
                  </a:lnTo>
                  <a:lnTo>
                    <a:pt x="3880104" y="3099816"/>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33" name="object 59"/>
            <p:cNvSpPr/>
            <p:nvPr/>
          </p:nvSpPr>
          <p:spPr>
            <a:xfrm>
              <a:off x="7641335" y="4247895"/>
              <a:ext cx="1454150" cy="0"/>
            </a:xfrm>
            <a:custGeom>
              <a:avLst/>
              <a:gdLst/>
              <a:ahLst/>
              <a:cxnLst/>
              <a:rect l="l" t="t" r="r" b="b"/>
              <a:pathLst>
                <a:path w="1454150">
                  <a:moveTo>
                    <a:pt x="0" y="0"/>
                  </a:moveTo>
                  <a:lnTo>
                    <a:pt x="145389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34" name="object 60"/>
            <p:cNvPicPr/>
            <p:nvPr/>
          </p:nvPicPr>
          <p:blipFill>
            <a:blip r:embed="rId11" cstate="print"/>
            <a:stretch>
              <a:fillRect/>
            </a:stretch>
          </p:blipFill>
          <p:spPr>
            <a:xfrm>
              <a:off x="7510272" y="4249419"/>
              <a:ext cx="1719072" cy="862584"/>
            </a:xfrm>
            <a:prstGeom prst="rect">
              <a:avLst/>
            </a:prstGeom>
          </p:spPr>
        </p:pic>
        <p:sp>
          <p:nvSpPr>
            <p:cNvPr id="135" name="object 61"/>
            <p:cNvSpPr/>
            <p:nvPr/>
          </p:nvSpPr>
          <p:spPr>
            <a:xfrm>
              <a:off x="7641335" y="5113527"/>
              <a:ext cx="1454150" cy="0"/>
            </a:xfrm>
            <a:custGeom>
              <a:avLst/>
              <a:gdLst/>
              <a:ahLst/>
              <a:cxnLst/>
              <a:rect l="l" t="t" r="r" b="b"/>
              <a:pathLst>
                <a:path w="1454150">
                  <a:moveTo>
                    <a:pt x="0" y="0"/>
                  </a:moveTo>
                  <a:lnTo>
                    <a:pt x="145389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36" name="object 62"/>
          <p:cNvSpPr txBox="1"/>
          <p:nvPr/>
        </p:nvSpPr>
        <p:spPr>
          <a:xfrm>
            <a:off x="5873725" y="2924230"/>
            <a:ext cx="3764027" cy="1485209"/>
          </a:xfrm>
          <a:prstGeom prst="rect">
            <a:avLst/>
          </a:prstGeom>
        </p:spPr>
        <p:txBody>
          <a:bodyPr vert="horz" wrap="square" lIns="0" tIns="78734" rIns="0" bIns="0" rtlCol="0">
            <a:spAutoFit/>
          </a:bodyPr>
          <a:lstStyle/>
          <a:p>
            <a:pPr marL="2179320">
              <a:spcBef>
                <a:spcPts val="620"/>
              </a:spcBef>
            </a:pPr>
            <a:r>
              <a:rPr sz="940" b="1" spc="4" dirty="0">
                <a:solidFill>
                  <a:srgbClr val="001F5F"/>
                </a:solidFill>
                <a:latin typeface="Calibri" panose="020F0502020204030204" pitchFamily="34" charset="0"/>
                <a:ea typeface="Calibri" panose="020F0502020204030204" pitchFamily="34" charset="0"/>
                <a:cs typeface="Calibri" panose="020F0502020204030204" pitchFamily="34" charset="0"/>
              </a:rPr>
              <a:t>R</a:t>
            </a:r>
            <a:r>
              <a:rPr sz="940" b="1" dirty="0">
                <a:solidFill>
                  <a:srgbClr val="001F5F"/>
                </a:solidFill>
                <a:latin typeface="Calibri" panose="020F0502020204030204" pitchFamily="34" charset="0"/>
                <a:ea typeface="Calibri" panose="020F0502020204030204" pitchFamily="34" charset="0"/>
                <a:cs typeface="Calibri" panose="020F0502020204030204" pitchFamily="34" charset="0"/>
              </a:rPr>
              <a:t>E</a:t>
            </a:r>
            <a:r>
              <a:rPr sz="940" b="1" spc="-38" dirty="0">
                <a:solidFill>
                  <a:srgbClr val="001F5F"/>
                </a:solidFill>
                <a:latin typeface="Calibri" panose="020F0502020204030204" pitchFamily="34" charset="0"/>
                <a:ea typeface="Calibri" panose="020F0502020204030204" pitchFamily="34" charset="0"/>
                <a:cs typeface="Calibri" panose="020F0502020204030204" pitchFamily="34" charset="0"/>
              </a:rPr>
              <a:t> </a:t>
            </a:r>
            <a:r>
              <a:rPr sz="940" b="1" dirty="0">
                <a:solidFill>
                  <a:srgbClr val="001F5F"/>
                </a:solidFill>
                <a:latin typeface="Calibri" panose="020F0502020204030204" pitchFamily="34" charset="0"/>
                <a:ea typeface="Calibri" panose="020F0502020204030204" pitchFamily="34" charset="0"/>
                <a:cs typeface="Calibri" panose="020F0502020204030204" pitchFamily="34" charset="0"/>
              </a:rPr>
              <a:t>S</a:t>
            </a:r>
            <a:r>
              <a:rPr sz="940" b="1" spc="-9" dirty="0">
                <a:solidFill>
                  <a:srgbClr val="001F5F"/>
                </a:solidFill>
                <a:latin typeface="Calibri" panose="020F0502020204030204" pitchFamily="34" charset="0"/>
                <a:ea typeface="Calibri" panose="020F0502020204030204" pitchFamily="34" charset="0"/>
                <a:cs typeface="Calibri" panose="020F0502020204030204" pitchFamily="34" charset="0"/>
              </a:rPr>
              <a:t>che</a:t>
            </a:r>
            <a:r>
              <a:rPr sz="940" b="1" spc="9" dirty="0">
                <a:solidFill>
                  <a:srgbClr val="001F5F"/>
                </a:solidFill>
                <a:latin typeface="Calibri" panose="020F0502020204030204" pitchFamily="34" charset="0"/>
                <a:ea typeface="Calibri" panose="020F0502020204030204" pitchFamily="34" charset="0"/>
                <a:cs typeface="Calibri" panose="020F0502020204030204" pitchFamily="34" charset="0"/>
              </a:rPr>
              <a:t>d</a:t>
            </a:r>
            <a:r>
              <a:rPr sz="940" b="1" spc="-4" dirty="0">
                <a:solidFill>
                  <a:srgbClr val="001F5F"/>
                </a:solidFill>
                <a:latin typeface="Calibri" panose="020F0502020204030204" pitchFamily="34" charset="0"/>
                <a:ea typeface="Calibri" panose="020F0502020204030204" pitchFamily="34" charset="0"/>
                <a:cs typeface="Calibri" panose="020F0502020204030204" pitchFamily="34" charset="0"/>
              </a:rPr>
              <a:t>u</a:t>
            </a:r>
            <a:r>
              <a:rPr sz="940" b="1" dirty="0">
                <a:solidFill>
                  <a:srgbClr val="001F5F"/>
                </a:solidFill>
                <a:latin typeface="Calibri" panose="020F0502020204030204" pitchFamily="34" charset="0"/>
                <a:ea typeface="Calibri" panose="020F0502020204030204" pitchFamily="34" charset="0"/>
                <a:cs typeface="Calibri" panose="020F0502020204030204" pitchFamily="34" charset="0"/>
              </a:rPr>
              <a:t>le</a:t>
            </a:r>
            <a:endParaRPr sz="940" dirty="0">
              <a:latin typeface="Calibri" panose="020F0502020204030204" pitchFamily="34" charset="0"/>
              <a:ea typeface="Calibri" panose="020F0502020204030204" pitchFamily="34" charset="0"/>
              <a:cs typeface="Calibri" panose="020F0502020204030204" pitchFamily="34" charset="0"/>
            </a:endParaRPr>
          </a:p>
          <a:p>
            <a:pPr marL="10795">
              <a:spcBef>
                <a:spcPts val="665"/>
              </a:spcBef>
            </a:pPr>
            <a:r>
              <a:rPr sz="1195" b="1" spc="-9" dirty="0">
                <a:latin typeface="Calibri" panose="020F0502020204030204" pitchFamily="34" charset="0"/>
                <a:ea typeface="Calibri" panose="020F0502020204030204" pitchFamily="34" charset="0"/>
                <a:cs typeface="Calibri" panose="020F0502020204030204" pitchFamily="34" charset="0"/>
              </a:rPr>
              <a:t>RE</a:t>
            </a:r>
            <a:r>
              <a:rPr sz="1195" b="1" spc="-30" dirty="0">
                <a:latin typeface="Calibri" panose="020F0502020204030204" pitchFamily="34" charset="0"/>
                <a:ea typeface="Calibri" panose="020F0502020204030204" pitchFamily="34" charset="0"/>
                <a:cs typeface="Calibri" panose="020F0502020204030204" pitchFamily="34" charset="0"/>
              </a:rPr>
              <a:t> </a:t>
            </a:r>
            <a:r>
              <a:rPr sz="1195" b="1" spc="-9" dirty="0">
                <a:latin typeface="Calibri" panose="020F0502020204030204" pitchFamily="34" charset="0"/>
                <a:ea typeface="Calibri" panose="020F0502020204030204" pitchFamily="34" charset="0"/>
                <a:cs typeface="Calibri" panose="020F0502020204030204" pitchFamily="34" charset="0"/>
              </a:rPr>
              <a:t>Scheduling</a:t>
            </a:r>
            <a:r>
              <a:rPr sz="1195" b="1" spc="38" dirty="0">
                <a:latin typeface="Calibri" panose="020F0502020204030204" pitchFamily="34" charset="0"/>
                <a:ea typeface="Calibri" panose="020F0502020204030204" pitchFamily="34" charset="0"/>
                <a:cs typeface="Calibri" panose="020F0502020204030204" pitchFamily="34" charset="0"/>
              </a:rPr>
              <a:t> </a:t>
            </a:r>
            <a:r>
              <a:rPr sz="1195" b="1" spc="-4" dirty="0">
                <a:latin typeface="Calibri" panose="020F0502020204030204" pitchFamily="34" charset="0"/>
                <a:ea typeface="Calibri" panose="020F0502020204030204" pitchFamily="34" charset="0"/>
                <a:cs typeface="Calibri" panose="020F0502020204030204" pitchFamily="34" charset="0"/>
              </a:rPr>
              <a:t>Tool</a:t>
            </a:r>
            <a:endParaRPr sz="1195"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sz="1370" dirty="0">
              <a:latin typeface="Calibri" panose="020F0502020204030204" pitchFamily="34" charset="0"/>
              <a:ea typeface="Calibri" panose="020F0502020204030204" pitchFamily="34" charset="0"/>
              <a:cs typeface="Calibri" panose="020F0502020204030204" pitchFamily="34" charset="0"/>
            </a:endParaRPr>
          </a:p>
          <a:p>
            <a:pPr>
              <a:spcBef>
                <a:spcPts val="40"/>
              </a:spcBef>
            </a:pPr>
            <a:endParaRPr sz="1455" dirty="0">
              <a:latin typeface="Calibri" panose="020F0502020204030204" pitchFamily="34" charset="0"/>
              <a:ea typeface="Calibri" panose="020F0502020204030204" pitchFamily="34" charset="0"/>
              <a:cs typeface="Calibri" panose="020F0502020204030204" pitchFamily="34" charset="0"/>
            </a:endParaRPr>
          </a:p>
          <a:p>
            <a:pPr marL="2710815" marR="4445" algn="ctr"/>
            <a:r>
              <a:rPr sz="1195" b="1" spc="-21" dirty="0">
                <a:latin typeface="Calibri" panose="020F0502020204030204" pitchFamily="34" charset="0"/>
                <a:ea typeface="Calibri" panose="020F0502020204030204" pitchFamily="34" charset="0"/>
                <a:cs typeface="Calibri" panose="020F0502020204030204" pitchFamily="34" charset="0"/>
              </a:rPr>
              <a:t>C</a:t>
            </a:r>
            <a:r>
              <a:rPr sz="1195" b="1" spc="-4" dirty="0">
                <a:latin typeface="Calibri" panose="020F0502020204030204" pitchFamily="34" charset="0"/>
                <a:ea typeface="Calibri" panose="020F0502020204030204" pitchFamily="34" charset="0"/>
                <a:cs typeface="Calibri" panose="020F0502020204030204" pitchFamily="34" charset="0"/>
              </a:rPr>
              <a:t>onv</a:t>
            </a:r>
            <a:r>
              <a:rPr sz="1195" b="1" spc="-9" dirty="0">
                <a:latin typeface="Calibri" panose="020F0502020204030204" pitchFamily="34" charset="0"/>
                <a:ea typeface="Calibri" panose="020F0502020204030204" pitchFamily="34" charset="0"/>
                <a:cs typeface="Calibri" panose="020F0502020204030204" pitchFamily="34" charset="0"/>
              </a:rPr>
              <a:t>e</a:t>
            </a:r>
            <a:r>
              <a:rPr sz="1195" b="1" spc="-4" dirty="0">
                <a:latin typeface="Calibri" panose="020F0502020204030204" pitchFamily="34" charset="0"/>
                <a:ea typeface="Calibri" panose="020F0502020204030204" pitchFamily="34" charset="0"/>
                <a:cs typeface="Calibri" panose="020F0502020204030204" pitchFamily="34" charset="0"/>
              </a:rPr>
              <a:t>nt</a:t>
            </a:r>
            <a:r>
              <a:rPr sz="1195" b="1" spc="4" dirty="0">
                <a:latin typeface="Calibri" panose="020F0502020204030204" pitchFamily="34" charset="0"/>
                <a:ea typeface="Calibri" panose="020F0502020204030204" pitchFamily="34" charset="0"/>
                <a:cs typeface="Calibri" panose="020F0502020204030204" pitchFamily="34" charset="0"/>
              </a:rPr>
              <a:t>i</a:t>
            </a:r>
            <a:r>
              <a:rPr sz="1195" b="1" spc="-9" dirty="0">
                <a:latin typeface="Calibri" panose="020F0502020204030204" pitchFamily="34" charset="0"/>
                <a:ea typeface="Calibri" panose="020F0502020204030204" pitchFamily="34" charset="0"/>
                <a:cs typeface="Calibri" panose="020F0502020204030204" pitchFamily="34" charset="0"/>
              </a:rPr>
              <a:t>on</a:t>
            </a:r>
            <a:r>
              <a:rPr sz="1195" b="1" dirty="0">
                <a:latin typeface="Calibri" panose="020F0502020204030204" pitchFamily="34" charset="0"/>
                <a:ea typeface="Calibri" panose="020F0502020204030204" pitchFamily="34" charset="0"/>
                <a:cs typeface="Calibri" panose="020F0502020204030204" pitchFamily="34" charset="0"/>
              </a:rPr>
              <a:t>a</a:t>
            </a:r>
            <a:r>
              <a:rPr sz="1195" b="1" spc="-4" dirty="0">
                <a:latin typeface="Calibri" panose="020F0502020204030204" pitchFamily="34" charset="0"/>
                <a:ea typeface="Calibri" panose="020F0502020204030204" pitchFamily="34" charset="0"/>
                <a:cs typeface="Calibri" panose="020F0502020204030204" pitchFamily="34" charset="0"/>
              </a:rPr>
              <a:t>l  </a:t>
            </a:r>
            <a:r>
              <a:rPr sz="1195" b="1" spc="-9" dirty="0">
                <a:latin typeface="Calibri" panose="020F0502020204030204" pitchFamily="34" charset="0"/>
                <a:ea typeface="Calibri" panose="020F0502020204030204" pitchFamily="34" charset="0"/>
                <a:cs typeface="Calibri" panose="020F0502020204030204" pitchFamily="34" charset="0"/>
              </a:rPr>
              <a:t>Scheduling </a:t>
            </a:r>
            <a:r>
              <a:rPr sz="1195" b="1" spc="-4" dirty="0">
                <a:latin typeface="Calibri" panose="020F0502020204030204" pitchFamily="34" charset="0"/>
                <a:ea typeface="Calibri" panose="020F0502020204030204" pitchFamily="34" charset="0"/>
                <a:cs typeface="Calibri" panose="020F0502020204030204" pitchFamily="34" charset="0"/>
              </a:rPr>
              <a:t> Application</a:t>
            </a:r>
            <a:endParaRPr sz="1195" dirty="0">
              <a:latin typeface="Calibri" panose="020F0502020204030204" pitchFamily="34" charset="0"/>
              <a:ea typeface="Calibri" panose="020F0502020204030204" pitchFamily="34" charset="0"/>
              <a:cs typeface="Calibri" panose="020F0502020204030204" pitchFamily="34" charset="0"/>
            </a:endParaRPr>
          </a:p>
        </p:txBody>
      </p:sp>
      <p:grpSp>
        <p:nvGrpSpPr>
          <p:cNvPr id="137" name="object 63"/>
          <p:cNvGrpSpPr/>
          <p:nvPr/>
        </p:nvGrpSpPr>
        <p:grpSpPr>
          <a:xfrm>
            <a:off x="8384089" y="4514528"/>
            <a:ext cx="1454677" cy="797657"/>
            <a:chOff x="7528559" y="5139372"/>
            <a:chExt cx="1701164" cy="932815"/>
          </a:xfrm>
        </p:grpSpPr>
        <p:sp>
          <p:nvSpPr>
            <p:cNvPr id="138" name="object 64"/>
            <p:cNvSpPr/>
            <p:nvPr/>
          </p:nvSpPr>
          <p:spPr>
            <a:xfrm>
              <a:off x="7687055" y="5140959"/>
              <a:ext cx="1384300" cy="0"/>
            </a:xfrm>
            <a:custGeom>
              <a:avLst/>
              <a:gdLst/>
              <a:ahLst/>
              <a:cxnLst/>
              <a:rect l="l" t="t" r="r" b="b"/>
              <a:pathLst>
                <a:path w="1384300">
                  <a:moveTo>
                    <a:pt x="0" y="0"/>
                  </a:moveTo>
                  <a:lnTo>
                    <a:pt x="1383792"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39" name="object 65"/>
            <p:cNvPicPr/>
            <p:nvPr/>
          </p:nvPicPr>
          <p:blipFill>
            <a:blip r:embed="rId12" cstate="print"/>
            <a:stretch>
              <a:fillRect/>
            </a:stretch>
          </p:blipFill>
          <p:spPr>
            <a:xfrm>
              <a:off x="7528559" y="5142483"/>
              <a:ext cx="1700783" cy="926592"/>
            </a:xfrm>
            <a:prstGeom prst="rect">
              <a:avLst/>
            </a:prstGeom>
          </p:spPr>
        </p:pic>
        <p:sp>
          <p:nvSpPr>
            <p:cNvPr id="140" name="object 66"/>
            <p:cNvSpPr/>
            <p:nvPr/>
          </p:nvSpPr>
          <p:spPr>
            <a:xfrm>
              <a:off x="7680959" y="6070599"/>
              <a:ext cx="1393190" cy="0"/>
            </a:xfrm>
            <a:custGeom>
              <a:avLst/>
              <a:gdLst/>
              <a:ahLst/>
              <a:cxnLst/>
              <a:rect l="l" t="t" r="r" b="b"/>
              <a:pathLst>
                <a:path w="1393190">
                  <a:moveTo>
                    <a:pt x="0" y="0"/>
                  </a:moveTo>
                  <a:lnTo>
                    <a:pt x="1392936"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41" name="object 67"/>
          <p:cNvSpPr txBox="1"/>
          <p:nvPr/>
        </p:nvSpPr>
        <p:spPr>
          <a:xfrm>
            <a:off x="8821525" y="4699199"/>
            <a:ext cx="582088" cy="378304"/>
          </a:xfrm>
          <a:prstGeom prst="rect">
            <a:avLst/>
          </a:prstGeom>
        </p:spPr>
        <p:txBody>
          <a:bodyPr vert="horz" wrap="square" lIns="0" tIns="9774" rIns="0" bIns="0" rtlCol="0">
            <a:spAutoFit/>
          </a:bodyPr>
          <a:lstStyle/>
          <a:p>
            <a:pPr marL="10795" marR="4445" indent="111760">
              <a:spcBef>
                <a:spcPts val="75"/>
              </a:spcBef>
            </a:pPr>
            <a:r>
              <a:rPr lang="en-US" sz="1195" b="1" spc="-9" dirty="0">
                <a:latin typeface="Calibri" panose="020F0502020204030204" pitchFamily="34" charset="0"/>
                <a:ea typeface="Calibri" panose="020F0502020204030204" pitchFamily="34" charset="0"/>
                <a:cs typeface="Calibri" panose="020F0502020204030204" pitchFamily="34" charset="0"/>
              </a:rPr>
              <a:t>S</a:t>
            </a:r>
            <a:r>
              <a:rPr sz="1195" b="1" spc="-9" dirty="0">
                <a:latin typeface="Calibri" panose="020F0502020204030204" pitchFamily="34" charset="0"/>
                <a:ea typeface="Calibri" panose="020F0502020204030204" pitchFamily="34" charset="0"/>
                <a:cs typeface="Calibri" panose="020F0502020204030204" pitchFamily="34" charset="0"/>
              </a:rPr>
              <a:t>LDC </a:t>
            </a:r>
            <a:r>
              <a:rPr sz="1195" b="1" spc="-4" dirty="0">
                <a:latin typeface="Calibri" panose="020F0502020204030204" pitchFamily="34" charset="0"/>
                <a:ea typeface="Calibri" panose="020F0502020204030204" pitchFamily="34" charset="0"/>
                <a:cs typeface="Calibri" panose="020F0502020204030204" pitchFamily="34" charset="0"/>
              </a:rPr>
              <a:t> S</a:t>
            </a:r>
            <a:r>
              <a:rPr sz="1195" b="1" spc="-21" dirty="0">
                <a:latin typeface="Calibri" panose="020F0502020204030204" pitchFamily="34" charset="0"/>
                <a:ea typeface="Calibri" panose="020F0502020204030204" pitchFamily="34" charset="0"/>
                <a:cs typeface="Calibri" panose="020F0502020204030204" pitchFamily="34" charset="0"/>
              </a:rPr>
              <a:t>C</a:t>
            </a:r>
            <a:r>
              <a:rPr sz="1195" b="1" spc="-9" dirty="0">
                <a:latin typeface="Calibri" panose="020F0502020204030204" pitchFamily="34" charset="0"/>
                <a:ea typeface="Calibri" panose="020F0502020204030204" pitchFamily="34" charset="0"/>
                <a:cs typeface="Calibri" panose="020F0502020204030204" pitchFamily="34" charset="0"/>
              </a:rPr>
              <a:t>A</a:t>
            </a:r>
            <a:r>
              <a:rPr sz="1195" b="1" spc="-17" dirty="0">
                <a:latin typeface="Calibri" panose="020F0502020204030204" pitchFamily="34" charset="0"/>
                <a:ea typeface="Calibri" panose="020F0502020204030204" pitchFamily="34" charset="0"/>
                <a:cs typeface="Calibri" panose="020F0502020204030204" pitchFamily="34" charset="0"/>
              </a:rPr>
              <a:t>D</a:t>
            </a:r>
            <a:r>
              <a:rPr sz="1195" b="1" spc="-9" dirty="0">
                <a:latin typeface="Calibri" panose="020F0502020204030204" pitchFamily="34" charset="0"/>
                <a:ea typeface="Calibri" panose="020F0502020204030204" pitchFamily="34" charset="0"/>
                <a:cs typeface="Calibri" panose="020F0502020204030204" pitchFamily="34" charset="0"/>
              </a:rPr>
              <a:t>A</a:t>
            </a:r>
            <a:endParaRPr sz="1195" dirty="0">
              <a:latin typeface="Calibri" panose="020F0502020204030204" pitchFamily="34" charset="0"/>
              <a:ea typeface="Calibri" panose="020F0502020204030204" pitchFamily="34" charset="0"/>
              <a:cs typeface="Calibri" panose="020F0502020204030204" pitchFamily="34" charset="0"/>
            </a:endParaRPr>
          </a:p>
        </p:txBody>
      </p:sp>
      <p:grpSp>
        <p:nvGrpSpPr>
          <p:cNvPr id="142" name="object 68"/>
          <p:cNvGrpSpPr/>
          <p:nvPr/>
        </p:nvGrpSpPr>
        <p:grpSpPr>
          <a:xfrm>
            <a:off x="3765609" y="1423433"/>
            <a:ext cx="6151023" cy="4029550"/>
            <a:chOff x="2127504" y="1524508"/>
            <a:chExt cx="7193280" cy="4712335"/>
          </a:xfrm>
        </p:grpSpPr>
        <p:sp>
          <p:nvSpPr>
            <p:cNvPr id="143" name="object 69"/>
            <p:cNvSpPr/>
            <p:nvPr/>
          </p:nvSpPr>
          <p:spPr>
            <a:xfrm>
              <a:off x="7318248" y="4051299"/>
              <a:ext cx="2002789" cy="2185670"/>
            </a:xfrm>
            <a:custGeom>
              <a:avLst/>
              <a:gdLst/>
              <a:ahLst/>
              <a:cxnLst/>
              <a:rect l="l" t="t" r="r" b="b"/>
              <a:pathLst>
                <a:path w="2002790" h="2185670">
                  <a:moveTo>
                    <a:pt x="24384" y="1563624"/>
                  </a:moveTo>
                  <a:lnTo>
                    <a:pt x="0" y="1563624"/>
                  </a:lnTo>
                  <a:lnTo>
                    <a:pt x="0" y="1667256"/>
                  </a:lnTo>
                  <a:lnTo>
                    <a:pt x="24384" y="1667256"/>
                  </a:lnTo>
                  <a:lnTo>
                    <a:pt x="24384" y="1563624"/>
                  </a:lnTo>
                  <a:close/>
                </a:path>
                <a:path w="2002790" h="2185670">
                  <a:moveTo>
                    <a:pt x="24384" y="1386840"/>
                  </a:moveTo>
                  <a:lnTo>
                    <a:pt x="0" y="1386840"/>
                  </a:lnTo>
                  <a:lnTo>
                    <a:pt x="0" y="1487424"/>
                  </a:lnTo>
                  <a:lnTo>
                    <a:pt x="24384" y="1487424"/>
                  </a:lnTo>
                  <a:lnTo>
                    <a:pt x="24384" y="1386840"/>
                  </a:lnTo>
                  <a:close/>
                </a:path>
                <a:path w="2002790" h="2185670">
                  <a:moveTo>
                    <a:pt x="24384" y="1210056"/>
                  </a:moveTo>
                  <a:lnTo>
                    <a:pt x="0" y="1210056"/>
                  </a:lnTo>
                  <a:lnTo>
                    <a:pt x="0" y="1310640"/>
                  </a:lnTo>
                  <a:lnTo>
                    <a:pt x="24384" y="1310640"/>
                  </a:lnTo>
                  <a:lnTo>
                    <a:pt x="24384" y="1210056"/>
                  </a:lnTo>
                  <a:close/>
                </a:path>
                <a:path w="2002790" h="2185670">
                  <a:moveTo>
                    <a:pt x="24384" y="1030224"/>
                  </a:moveTo>
                  <a:lnTo>
                    <a:pt x="0" y="1030224"/>
                  </a:lnTo>
                  <a:lnTo>
                    <a:pt x="0" y="1133856"/>
                  </a:lnTo>
                  <a:lnTo>
                    <a:pt x="24384" y="1133856"/>
                  </a:lnTo>
                  <a:lnTo>
                    <a:pt x="24384" y="1030224"/>
                  </a:lnTo>
                  <a:close/>
                </a:path>
                <a:path w="2002790" h="2185670">
                  <a:moveTo>
                    <a:pt x="24384" y="853440"/>
                  </a:moveTo>
                  <a:lnTo>
                    <a:pt x="0" y="853440"/>
                  </a:lnTo>
                  <a:lnTo>
                    <a:pt x="0" y="954024"/>
                  </a:lnTo>
                  <a:lnTo>
                    <a:pt x="24384" y="954024"/>
                  </a:lnTo>
                  <a:lnTo>
                    <a:pt x="24384" y="853440"/>
                  </a:lnTo>
                  <a:close/>
                </a:path>
                <a:path w="2002790" h="2185670">
                  <a:moveTo>
                    <a:pt x="24384" y="676656"/>
                  </a:moveTo>
                  <a:lnTo>
                    <a:pt x="0" y="676656"/>
                  </a:lnTo>
                  <a:lnTo>
                    <a:pt x="0" y="777240"/>
                  </a:lnTo>
                  <a:lnTo>
                    <a:pt x="24384" y="777240"/>
                  </a:lnTo>
                  <a:lnTo>
                    <a:pt x="24384" y="676656"/>
                  </a:lnTo>
                  <a:close/>
                </a:path>
                <a:path w="2002790" h="2185670">
                  <a:moveTo>
                    <a:pt x="24384" y="496824"/>
                  </a:moveTo>
                  <a:lnTo>
                    <a:pt x="0" y="496824"/>
                  </a:lnTo>
                  <a:lnTo>
                    <a:pt x="0" y="600456"/>
                  </a:lnTo>
                  <a:lnTo>
                    <a:pt x="24384" y="600456"/>
                  </a:lnTo>
                  <a:lnTo>
                    <a:pt x="24384" y="496824"/>
                  </a:lnTo>
                  <a:close/>
                </a:path>
                <a:path w="2002790" h="2185670">
                  <a:moveTo>
                    <a:pt x="27432" y="320040"/>
                  </a:moveTo>
                  <a:lnTo>
                    <a:pt x="0" y="320040"/>
                  </a:lnTo>
                  <a:lnTo>
                    <a:pt x="0" y="420624"/>
                  </a:lnTo>
                  <a:lnTo>
                    <a:pt x="24384" y="420624"/>
                  </a:lnTo>
                  <a:lnTo>
                    <a:pt x="24384" y="341376"/>
                  </a:lnTo>
                  <a:lnTo>
                    <a:pt x="27432" y="320040"/>
                  </a:lnTo>
                  <a:close/>
                </a:path>
                <a:path w="2002790" h="2185670">
                  <a:moveTo>
                    <a:pt x="30480" y="1908048"/>
                  </a:moveTo>
                  <a:lnTo>
                    <a:pt x="27432" y="1874520"/>
                  </a:lnTo>
                  <a:lnTo>
                    <a:pt x="24384" y="1844040"/>
                  </a:lnTo>
                  <a:lnTo>
                    <a:pt x="24384" y="1743456"/>
                  </a:lnTo>
                  <a:lnTo>
                    <a:pt x="0" y="1743456"/>
                  </a:lnTo>
                  <a:lnTo>
                    <a:pt x="0" y="1844040"/>
                  </a:lnTo>
                  <a:lnTo>
                    <a:pt x="0" y="1880616"/>
                  </a:lnTo>
                  <a:lnTo>
                    <a:pt x="6096" y="1914144"/>
                  </a:lnTo>
                  <a:lnTo>
                    <a:pt x="30480" y="1908048"/>
                  </a:lnTo>
                  <a:close/>
                </a:path>
                <a:path w="2002790" h="2185670">
                  <a:moveTo>
                    <a:pt x="82296" y="161544"/>
                  </a:moveTo>
                  <a:lnTo>
                    <a:pt x="60960" y="146304"/>
                  </a:lnTo>
                  <a:lnTo>
                    <a:pt x="57912" y="149352"/>
                  </a:lnTo>
                  <a:lnTo>
                    <a:pt x="39624" y="179844"/>
                  </a:lnTo>
                  <a:lnTo>
                    <a:pt x="27432" y="207264"/>
                  </a:lnTo>
                  <a:lnTo>
                    <a:pt x="15240" y="240792"/>
                  </a:lnTo>
                  <a:lnTo>
                    <a:pt x="39624" y="246888"/>
                  </a:lnTo>
                  <a:lnTo>
                    <a:pt x="48768" y="216420"/>
                  </a:lnTo>
                  <a:lnTo>
                    <a:pt x="64008" y="188976"/>
                  </a:lnTo>
                  <a:lnTo>
                    <a:pt x="79248" y="164592"/>
                  </a:lnTo>
                  <a:lnTo>
                    <a:pt x="82296" y="161544"/>
                  </a:lnTo>
                  <a:close/>
                </a:path>
                <a:path w="2002790" h="2185670">
                  <a:moveTo>
                    <a:pt x="109728" y="2060448"/>
                  </a:moveTo>
                  <a:lnTo>
                    <a:pt x="97536" y="2045208"/>
                  </a:lnTo>
                  <a:lnTo>
                    <a:pt x="79248" y="2020824"/>
                  </a:lnTo>
                  <a:lnTo>
                    <a:pt x="64008" y="1993392"/>
                  </a:lnTo>
                  <a:lnTo>
                    <a:pt x="54864" y="1978152"/>
                  </a:lnTo>
                  <a:lnTo>
                    <a:pt x="33528" y="1990344"/>
                  </a:lnTo>
                  <a:lnTo>
                    <a:pt x="42672" y="2008632"/>
                  </a:lnTo>
                  <a:lnTo>
                    <a:pt x="57912" y="2036064"/>
                  </a:lnTo>
                  <a:lnTo>
                    <a:pt x="79248" y="2063496"/>
                  </a:lnTo>
                  <a:lnTo>
                    <a:pt x="91440" y="2075688"/>
                  </a:lnTo>
                  <a:lnTo>
                    <a:pt x="109728" y="2060448"/>
                  </a:lnTo>
                  <a:close/>
                </a:path>
                <a:path w="2002790" h="2185670">
                  <a:moveTo>
                    <a:pt x="210312" y="51816"/>
                  </a:moveTo>
                  <a:lnTo>
                    <a:pt x="201168" y="30480"/>
                  </a:lnTo>
                  <a:lnTo>
                    <a:pt x="176784" y="39624"/>
                  </a:lnTo>
                  <a:lnTo>
                    <a:pt x="149352" y="57912"/>
                  </a:lnTo>
                  <a:lnTo>
                    <a:pt x="124968" y="76200"/>
                  </a:lnTo>
                  <a:lnTo>
                    <a:pt x="112776" y="88392"/>
                  </a:lnTo>
                  <a:lnTo>
                    <a:pt x="128016" y="106680"/>
                  </a:lnTo>
                  <a:lnTo>
                    <a:pt x="140208" y="94488"/>
                  </a:lnTo>
                  <a:lnTo>
                    <a:pt x="164592" y="79248"/>
                  </a:lnTo>
                  <a:lnTo>
                    <a:pt x="192024" y="60960"/>
                  </a:lnTo>
                  <a:lnTo>
                    <a:pt x="210312" y="51816"/>
                  </a:lnTo>
                  <a:close/>
                </a:path>
                <a:path w="2002790" h="2185670">
                  <a:moveTo>
                    <a:pt x="252984" y="2148840"/>
                  </a:moveTo>
                  <a:lnTo>
                    <a:pt x="246888" y="2145792"/>
                  </a:lnTo>
                  <a:lnTo>
                    <a:pt x="219456" y="2136648"/>
                  </a:lnTo>
                  <a:lnTo>
                    <a:pt x="188976" y="2121408"/>
                  </a:lnTo>
                  <a:lnTo>
                    <a:pt x="164592" y="2106168"/>
                  </a:lnTo>
                  <a:lnTo>
                    <a:pt x="152400" y="2127504"/>
                  </a:lnTo>
                  <a:lnTo>
                    <a:pt x="179832" y="2145792"/>
                  </a:lnTo>
                  <a:lnTo>
                    <a:pt x="210312" y="2161032"/>
                  </a:lnTo>
                  <a:lnTo>
                    <a:pt x="240792" y="2170176"/>
                  </a:lnTo>
                  <a:lnTo>
                    <a:pt x="246888" y="2173224"/>
                  </a:lnTo>
                  <a:lnTo>
                    <a:pt x="252984" y="2148840"/>
                  </a:lnTo>
                  <a:close/>
                </a:path>
                <a:path w="2002790" h="2185670">
                  <a:moveTo>
                    <a:pt x="377952" y="0"/>
                  </a:moveTo>
                  <a:lnTo>
                    <a:pt x="341376" y="0"/>
                  </a:lnTo>
                  <a:lnTo>
                    <a:pt x="304800" y="0"/>
                  </a:lnTo>
                  <a:lnTo>
                    <a:pt x="274320" y="6096"/>
                  </a:lnTo>
                  <a:lnTo>
                    <a:pt x="280416" y="30480"/>
                  </a:lnTo>
                  <a:lnTo>
                    <a:pt x="310896" y="24384"/>
                  </a:lnTo>
                  <a:lnTo>
                    <a:pt x="341376" y="24384"/>
                  </a:lnTo>
                  <a:lnTo>
                    <a:pt x="377952" y="24384"/>
                  </a:lnTo>
                  <a:lnTo>
                    <a:pt x="377952" y="0"/>
                  </a:lnTo>
                  <a:close/>
                </a:path>
                <a:path w="2002790" h="2185670">
                  <a:moveTo>
                    <a:pt x="426720" y="2161032"/>
                  </a:moveTo>
                  <a:lnTo>
                    <a:pt x="341376" y="2161032"/>
                  </a:lnTo>
                  <a:lnTo>
                    <a:pt x="326136" y="2161032"/>
                  </a:lnTo>
                  <a:lnTo>
                    <a:pt x="323088" y="2185416"/>
                  </a:lnTo>
                  <a:lnTo>
                    <a:pt x="341376" y="2185416"/>
                  </a:lnTo>
                  <a:lnTo>
                    <a:pt x="426720" y="2185416"/>
                  </a:lnTo>
                  <a:lnTo>
                    <a:pt x="426720" y="2161032"/>
                  </a:lnTo>
                  <a:close/>
                </a:path>
                <a:path w="2002790" h="2185670">
                  <a:moveTo>
                    <a:pt x="557784" y="0"/>
                  </a:moveTo>
                  <a:lnTo>
                    <a:pt x="454152" y="0"/>
                  </a:lnTo>
                  <a:lnTo>
                    <a:pt x="454152" y="24384"/>
                  </a:lnTo>
                  <a:lnTo>
                    <a:pt x="557784" y="24384"/>
                  </a:lnTo>
                  <a:lnTo>
                    <a:pt x="557784" y="0"/>
                  </a:lnTo>
                  <a:close/>
                </a:path>
                <a:path w="2002790" h="2185670">
                  <a:moveTo>
                    <a:pt x="603504" y="2161032"/>
                  </a:moveTo>
                  <a:lnTo>
                    <a:pt x="502920" y="2161032"/>
                  </a:lnTo>
                  <a:lnTo>
                    <a:pt x="502920" y="2185416"/>
                  </a:lnTo>
                  <a:lnTo>
                    <a:pt x="603504" y="2185416"/>
                  </a:lnTo>
                  <a:lnTo>
                    <a:pt x="603504" y="2161032"/>
                  </a:lnTo>
                  <a:close/>
                </a:path>
                <a:path w="2002790" h="2185670">
                  <a:moveTo>
                    <a:pt x="734568" y="0"/>
                  </a:moveTo>
                  <a:lnTo>
                    <a:pt x="633984" y="0"/>
                  </a:lnTo>
                  <a:lnTo>
                    <a:pt x="633984" y="24384"/>
                  </a:lnTo>
                  <a:lnTo>
                    <a:pt x="734568" y="24384"/>
                  </a:lnTo>
                  <a:lnTo>
                    <a:pt x="734568" y="0"/>
                  </a:lnTo>
                  <a:close/>
                </a:path>
                <a:path w="2002790" h="2185670">
                  <a:moveTo>
                    <a:pt x="780288" y="2161032"/>
                  </a:moveTo>
                  <a:lnTo>
                    <a:pt x="679704" y="2161032"/>
                  </a:lnTo>
                  <a:lnTo>
                    <a:pt x="679704" y="2185416"/>
                  </a:lnTo>
                  <a:lnTo>
                    <a:pt x="780288" y="2185416"/>
                  </a:lnTo>
                  <a:lnTo>
                    <a:pt x="780288" y="2161032"/>
                  </a:lnTo>
                  <a:close/>
                </a:path>
                <a:path w="2002790" h="2185670">
                  <a:moveTo>
                    <a:pt x="911352" y="0"/>
                  </a:moveTo>
                  <a:lnTo>
                    <a:pt x="810768" y="0"/>
                  </a:lnTo>
                  <a:lnTo>
                    <a:pt x="810768" y="24384"/>
                  </a:lnTo>
                  <a:lnTo>
                    <a:pt x="911352" y="24384"/>
                  </a:lnTo>
                  <a:lnTo>
                    <a:pt x="911352" y="0"/>
                  </a:lnTo>
                  <a:close/>
                </a:path>
                <a:path w="2002790" h="2185670">
                  <a:moveTo>
                    <a:pt x="960120" y="2161032"/>
                  </a:moveTo>
                  <a:lnTo>
                    <a:pt x="856488" y="2161032"/>
                  </a:lnTo>
                  <a:lnTo>
                    <a:pt x="856488" y="2185416"/>
                  </a:lnTo>
                  <a:lnTo>
                    <a:pt x="960120" y="2185416"/>
                  </a:lnTo>
                  <a:lnTo>
                    <a:pt x="960120" y="2161032"/>
                  </a:lnTo>
                  <a:close/>
                </a:path>
                <a:path w="2002790" h="2185670">
                  <a:moveTo>
                    <a:pt x="1091184" y="0"/>
                  </a:moveTo>
                  <a:lnTo>
                    <a:pt x="987552" y="0"/>
                  </a:lnTo>
                  <a:lnTo>
                    <a:pt x="987552" y="24384"/>
                  </a:lnTo>
                  <a:lnTo>
                    <a:pt x="1091184" y="24384"/>
                  </a:lnTo>
                  <a:lnTo>
                    <a:pt x="1091184" y="0"/>
                  </a:lnTo>
                  <a:close/>
                </a:path>
                <a:path w="2002790" h="2185670">
                  <a:moveTo>
                    <a:pt x="1136904" y="2161032"/>
                  </a:moveTo>
                  <a:lnTo>
                    <a:pt x="1036320" y="2161032"/>
                  </a:lnTo>
                  <a:lnTo>
                    <a:pt x="1036320" y="2185416"/>
                  </a:lnTo>
                  <a:lnTo>
                    <a:pt x="1136904" y="2185416"/>
                  </a:lnTo>
                  <a:lnTo>
                    <a:pt x="1136904" y="2161032"/>
                  </a:lnTo>
                  <a:close/>
                </a:path>
                <a:path w="2002790" h="2185670">
                  <a:moveTo>
                    <a:pt x="1267968" y="0"/>
                  </a:moveTo>
                  <a:lnTo>
                    <a:pt x="1167384" y="0"/>
                  </a:lnTo>
                  <a:lnTo>
                    <a:pt x="1167384" y="24384"/>
                  </a:lnTo>
                  <a:lnTo>
                    <a:pt x="1267968" y="24384"/>
                  </a:lnTo>
                  <a:lnTo>
                    <a:pt x="1267968" y="0"/>
                  </a:lnTo>
                  <a:close/>
                </a:path>
                <a:path w="2002790" h="2185670">
                  <a:moveTo>
                    <a:pt x="1313688" y="2161032"/>
                  </a:moveTo>
                  <a:lnTo>
                    <a:pt x="1213104" y="2161032"/>
                  </a:lnTo>
                  <a:lnTo>
                    <a:pt x="1213104" y="2185416"/>
                  </a:lnTo>
                  <a:lnTo>
                    <a:pt x="1313688" y="2185416"/>
                  </a:lnTo>
                  <a:lnTo>
                    <a:pt x="1313688" y="2161032"/>
                  </a:lnTo>
                  <a:close/>
                </a:path>
                <a:path w="2002790" h="2185670">
                  <a:moveTo>
                    <a:pt x="1444752" y="0"/>
                  </a:moveTo>
                  <a:lnTo>
                    <a:pt x="1344168" y="0"/>
                  </a:lnTo>
                  <a:lnTo>
                    <a:pt x="1344168" y="24384"/>
                  </a:lnTo>
                  <a:lnTo>
                    <a:pt x="1444752" y="24384"/>
                  </a:lnTo>
                  <a:lnTo>
                    <a:pt x="1444752" y="0"/>
                  </a:lnTo>
                  <a:close/>
                </a:path>
                <a:path w="2002790" h="2185670">
                  <a:moveTo>
                    <a:pt x="1493520" y="2161032"/>
                  </a:moveTo>
                  <a:lnTo>
                    <a:pt x="1389888" y="2161032"/>
                  </a:lnTo>
                  <a:lnTo>
                    <a:pt x="1389888" y="2185416"/>
                  </a:lnTo>
                  <a:lnTo>
                    <a:pt x="1493520" y="2185416"/>
                  </a:lnTo>
                  <a:lnTo>
                    <a:pt x="1493520" y="2161032"/>
                  </a:lnTo>
                  <a:close/>
                </a:path>
                <a:path w="2002790" h="2185670">
                  <a:moveTo>
                    <a:pt x="1624584" y="0"/>
                  </a:moveTo>
                  <a:lnTo>
                    <a:pt x="1520952" y="0"/>
                  </a:lnTo>
                  <a:lnTo>
                    <a:pt x="1520952" y="24384"/>
                  </a:lnTo>
                  <a:lnTo>
                    <a:pt x="1624584" y="24384"/>
                  </a:lnTo>
                  <a:lnTo>
                    <a:pt x="1624584" y="0"/>
                  </a:lnTo>
                  <a:close/>
                </a:path>
                <a:path w="2002790" h="2185670">
                  <a:moveTo>
                    <a:pt x="1670304" y="2161032"/>
                  </a:moveTo>
                  <a:lnTo>
                    <a:pt x="1661160" y="2161032"/>
                  </a:lnTo>
                  <a:lnTo>
                    <a:pt x="1569720" y="2161032"/>
                  </a:lnTo>
                  <a:lnTo>
                    <a:pt x="1569720" y="2185416"/>
                  </a:lnTo>
                  <a:lnTo>
                    <a:pt x="1661160" y="2185416"/>
                  </a:lnTo>
                  <a:lnTo>
                    <a:pt x="1670304" y="2185416"/>
                  </a:lnTo>
                  <a:lnTo>
                    <a:pt x="1670304" y="2161032"/>
                  </a:lnTo>
                  <a:close/>
                </a:path>
                <a:path w="2002790" h="2185670">
                  <a:moveTo>
                    <a:pt x="1801368" y="30480"/>
                  </a:moveTo>
                  <a:lnTo>
                    <a:pt x="1792224" y="24384"/>
                  </a:lnTo>
                  <a:lnTo>
                    <a:pt x="1761744" y="15240"/>
                  </a:lnTo>
                  <a:lnTo>
                    <a:pt x="1728216" y="6096"/>
                  </a:lnTo>
                  <a:lnTo>
                    <a:pt x="1700784" y="0"/>
                  </a:lnTo>
                  <a:lnTo>
                    <a:pt x="1697736" y="27432"/>
                  </a:lnTo>
                  <a:lnTo>
                    <a:pt x="1725168" y="30480"/>
                  </a:lnTo>
                  <a:lnTo>
                    <a:pt x="1755648" y="39624"/>
                  </a:lnTo>
                  <a:lnTo>
                    <a:pt x="1792224" y="51816"/>
                  </a:lnTo>
                  <a:lnTo>
                    <a:pt x="1801368" y="30480"/>
                  </a:lnTo>
                  <a:close/>
                </a:path>
                <a:path w="2002790" h="2185670">
                  <a:moveTo>
                    <a:pt x="1844040" y="2130552"/>
                  </a:moveTo>
                  <a:lnTo>
                    <a:pt x="1831848" y="2109216"/>
                  </a:lnTo>
                  <a:lnTo>
                    <a:pt x="1810512" y="2121408"/>
                  </a:lnTo>
                  <a:lnTo>
                    <a:pt x="1783080" y="2136648"/>
                  </a:lnTo>
                  <a:lnTo>
                    <a:pt x="1755648" y="2145792"/>
                  </a:lnTo>
                  <a:lnTo>
                    <a:pt x="1743456" y="2148840"/>
                  </a:lnTo>
                  <a:lnTo>
                    <a:pt x="1749552" y="2173224"/>
                  </a:lnTo>
                  <a:lnTo>
                    <a:pt x="1761744" y="2170176"/>
                  </a:lnTo>
                  <a:lnTo>
                    <a:pt x="1795272" y="2157984"/>
                  </a:lnTo>
                  <a:lnTo>
                    <a:pt x="1825752" y="2145792"/>
                  </a:lnTo>
                  <a:lnTo>
                    <a:pt x="1844040" y="2130552"/>
                  </a:lnTo>
                  <a:close/>
                </a:path>
                <a:path w="2002790" h="2185670">
                  <a:moveTo>
                    <a:pt x="1941576" y="146304"/>
                  </a:moveTo>
                  <a:lnTo>
                    <a:pt x="1923288" y="121920"/>
                  </a:lnTo>
                  <a:lnTo>
                    <a:pt x="1901952" y="97536"/>
                  </a:lnTo>
                  <a:lnTo>
                    <a:pt x="1877568" y="76200"/>
                  </a:lnTo>
                  <a:lnTo>
                    <a:pt x="1868424" y="70104"/>
                  </a:lnTo>
                  <a:lnTo>
                    <a:pt x="1853184" y="91440"/>
                  </a:lnTo>
                  <a:lnTo>
                    <a:pt x="1862328" y="97536"/>
                  </a:lnTo>
                  <a:lnTo>
                    <a:pt x="1883664" y="115824"/>
                  </a:lnTo>
                  <a:lnTo>
                    <a:pt x="1905000" y="140208"/>
                  </a:lnTo>
                  <a:lnTo>
                    <a:pt x="1920240" y="161544"/>
                  </a:lnTo>
                  <a:lnTo>
                    <a:pt x="1941576" y="146304"/>
                  </a:lnTo>
                  <a:close/>
                </a:path>
                <a:path w="2002790" h="2185670">
                  <a:moveTo>
                    <a:pt x="1965960" y="1996440"/>
                  </a:moveTo>
                  <a:lnTo>
                    <a:pt x="1944624" y="1984248"/>
                  </a:lnTo>
                  <a:lnTo>
                    <a:pt x="1938528" y="1996440"/>
                  </a:lnTo>
                  <a:lnTo>
                    <a:pt x="1923288" y="2020824"/>
                  </a:lnTo>
                  <a:lnTo>
                    <a:pt x="1905000" y="2045208"/>
                  </a:lnTo>
                  <a:lnTo>
                    <a:pt x="1886712" y="2063496"/>
                  </a:lnTo>
                  <a:lnTo>
                    <a:pt x="1908048" y="2081784"/>
                  </a:lnTo>
                  <a:lnTo>
                    <a:pt x="1926336" y="2060448"/>
                  </a:lnTo>
                  <a:lnTo>
                    <a:pt x="1944624" y="2036064"/>
                  </a:lnTo>
                  <a:lnTo>
                    <a:pt x="1962912" y="2005584"/>
                  </a:lnTo>
                  <a:lnTo>
                    <a:pt x="1965960" y="1996440"/>
                  </a:lnTo>
                  <a:close/>
                </a:path>
                <a:path w="2002790" h="2185670">
                  <a:moveTo>
                    <a:pt x="2002536" y="1816608"/>
                  </a:moveTo>
                  <a:lnTo>
                    <a:pt x="1978152" y="1816608"/>
                  </a:lnTo>
                  <a:lnTo>
                    <a:pt x="1978152" y="1844040"/>
                  </a:lnTo>
                  <a:lnTo>
                    <a:pt x="1975104" y="1877568"/>
                  </a:lnTo>
                  <a:lnTo>
                    <a:pt x="1972056" y="1908048"/>
                  </a:lnTo>
                  <a:lnTo>
                    <a:pt x="1969008" y="1917192"/>
                  </a:lnTo>
                  <a:lnTo>
                    <a:pt x="1993392" y="1923288"/>
                  </a:lnTo>
                  <a:lnTo>
                    <a:pt x="1996440" y="1911096"/>
                  </a:lnTo>
                  <a:lnTo>
                    <a:pt x="2002536" y="1877568"/>
                  </a:lnTo>
                  <a:lnTo>
                    <a:pt x="2002536" y="1816608"/>
                  </a:lnTo>
                  <a:close/>
                </a:path>
                <a:path w="2002790" h="2185670">
                  <a:moveTo>
                    <a:pt x="2002536" y="1639824"/>
                  </a:moveTo>
                  <a:lnTo>
                    <a:pt x="1978152" y="1639824"/>
                  </a:lnTo>
                  <a:lnTo>
                    <a:pt x="1978152" y="1740408"/>
                  </a:lnTo>
                  <a:lnTo>
                    <a:pt x="2002536" y="1740408"/>
                  </a:lnTo>
                  <a:lnTo>
                    <a:pt x="2002536" y="1639824"/>
                  </a:lnTo>
                  <a:close/>
                </a:path>
                <a:path w="2002790" h="2185670">
                  <a:moveTo>
                    <a:pt x="2002536" y="1463040"/>
                  </a:moveTo>
                  <a:lnTo>
                    <a:pt x="1978152" y="1463040"/>
                  </a:lnTo>
                  <a:lnTo>
                    <a:pt x="1978152" y="1563624"/>
                  </a:lnTo>
                  <a:lnTo>
                    <a:pt x="2002536" y="1563624"/>
                  </a:lnTo>
                  <a:lnTo>
                    <a:pt x="2002536" y="1463040"/>
                  </a:lnTo>
                  <a:close/>
                </a:path>
                <a:path w="2002790" h="2185670">
                  <a:moveTo>
                    <a:pt x="2002536" y="1283208"/>
                  </a:moveTo>
                  <a:lnTo>
                    <a:pt x="1978152" y="1283208"/>
                  </a:lnTo>
                  <a:lnTo>
                    <a:pt x="1978152" y="1386840"/>
                  </a:lnTo>
                  <a:lnTo>
                    <a:pt x="2002536" y="1386840"/>
                  </a:lnTo>
                  <a:lnTo>
                    <a:pt x="2002536" y="1283208"/>
                  </a:lnTo>
                  <a:close/>
                </a:path>
                <a:path w="2002790" h="2185670">
                  <a:moveTo>
                    <a:pt x="2002536" y="1106424"/>
                  </a:moveTo>
                  <a:lnTo>
                    <a:pt x="1978152" y="1106424"/>
                  </a:lnTo>
                  <a:lnTo>
                    <a:pt x="1978152" y="1207008"/>
                  </a:lnTo>
                  <a:lnTo>
                    <a:pt x="2002536" y="1207008"/>
                  </a:lnTo>
                  <a:lnTo>
                    <a:pt x="2002536" y="1106424"/>
                  </a:lnTo>
                  <a:close/>
                </a:path>
                <a:path w="2002790" h="2185670">
                  <a:moveTo>
                    <a:pt x="2002536" y="929640"/>
                  </a:moveTo>
                  <a:lnTo>
                    <a:pt x="1978152" y="929640"/>
                  </a:lnTo>
                  <a:lnTo>
                    <a:pt x="1978152" y="1030224"/>
                  </a:lnTo>
                  <a:lnTo>
                    <a:pt x="2002536" y="1030224"/>
                  </a:lnTo>
                  <a:lnTo>
                    <a:pt x="2002536" y="929640"/>
                  </a:lnTo>
                  <a:close/>
                </a:path>
                <a:path w="2002790" h="2185670">
                  <a:moveTo>
                    <a:pt x="2002536" y="749808"/>
                  </a:moveTo>
                  <a:lnTo>
                    <a:pt x="1978152" y="749808"/>
                  </a:lnTo>
                  <a:lnTo>
                    <a:pt x="1978152" y="853440"/>
                  </a:lnTo>
                  <a:lnTo>
                    <a:pt x="2002536" y="853440"/>
                  </a:lnTo>
                  <a:lnTo>
                    <a:pt x="2002536" y="749808"/>
                  </a:lnTo>
                  <a:close/>
                </a:path>
                <a:path w="2002790" h="2185670">
                  <a:moveTo>
                    <a:pt x="2002536" y="573024"/>
                  </a:moveTo>
                  <a:lnTo>
                    <a:pt x="1978152" y="573024"/>
                  </a:lnTo>
                  <a:lnTo>
                    <a:pt x="1978152" y="673608"/>
                  </a:lnTo>
                  <a:lnTo>
                    <a:pt x="2002536" y="673608"/>
                  </a:lnTo>
                  <a:lnTo>
                    <a:pt x="2002536" y="573024"/>
                  </a:lnTo>
                  <a:close/>
                </a:path>
                <a:path w="2002790" h="2185670">
                  <a:moveTo>
                    <a:pt x="2002536" y="396240"/>
                  </a:moveTo>
                  <a:lnTo>
                    <a:pt x="1978152" y="396240"/>
                  </a:lnTo>
                  <a:lnTo>
                    <a:pt x="1978152" y="496824"/>
                  </a:lnTo>
                  <a:lnTo>
                    <a:pt x="2002536" y="496824"/>
                  </a:lnTo>
                  <a:lnTo>
                    <a:pt x="2002536" y="396240"/>
                  </a:lnTo>
                  <a:close/>
                </a:path>
                <a:path w="2002790" h="2185670">
                  <a:moveTo>
                    <a:pt x="2002536" y="304800"/>
                  </a:moveTo>
                  <a:lnTo>
                    <a:pt x="1996440" y="271272"/>
                  </a:lnTo>
                  <a:lnTo>
                    <a:pt x="1987296" y="237756"/>
                  </a:lnTo>
                  <a:lnTo>
                    <a:pt x="1978152" y="216420"/>
                  </a:lnTo>
                  <a:lnTo>
                    <a:pt x="1956816" y="225552"/>
                  </a:lnTo>
                  <a:lnTo>
                    <a:pt x="1962912" y="246888"/>
                  </a:lnTo>
                  <a:lnTo>
                    <a:pt x="1972056" y="277368"/>
                  </a:lnTo>
                  <a:lnTo>
                    <a:pt x="1975104" y="307848"/>
                  </a:lnTo>
                  <a:lnTo>
                    <a:pt x="1975104" y="320040"/>
                  </a:lnTo>
                  <a:lnTo>
                    <a:pt x="2002536" y="320040"/>
                  </a:lnTo>
                  <a:lnTo>
                    <a:pt x="2002536" y="304800"/>
                  </a:lnTo>
                  <a:close/>
                </a:path>
              </a:pathLst>
            </a:custGeom>
            <a:solidFill>
              <a:srgbClr val="6F2F9F"/>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44" name="object 70"/>
            <p:cNvSpPr/>
            <p:nvPr/>
          </p:nvSpPr>
          <p:spPr>
            <a:xfrm>
              <a:off x="2127504" y="2408427"/>
              <a:ext cx="2011680" cy="2475230"/>
            </a:xfrm>
            <a:custGeom>
              <a:avLst/>
              <a:gdLst/>
              <a:ahLst/>
              <a:cxnLst/>
              <a:rect l="l" t="t" r="r" b="b"/>
              <a:pathLst>
                <a:path w="2011679" h="2475229">
                  <a:moveTo>
                    <a:pt x="836155" y="51816"/>
                  </a:moveTo>
                  <a:lnTo>
                    <a:pt x="798576" y="51816"/>
                  </a:lnTo>
                  <a:lnTo>
                    <a:pt x="784301" y="51816"/>
                  </a:lnTo>
                  <a:lnTo>
                    <a:pt x="783336" y="76200"/>
                  </a:lnTo>
                  <a:lnTo>
                    <a:pt x="836155" y="51816"/>
                  </a:lnTo>
                  <a:close/>
                </a:path>
                <a:path w="2011679" h="2475229">
                  <a:moveTo>
                    <a:pt x="862584" y="39624"/>
                  </a:moveTo>
                  <a:lnTo>
                    <a:pt x="786384" y="0"/>
                  </a:lnTo>
                  <a:lnTo>
                    <a:pt x="785291" y="27292"/>
                  </a:lnTo>
                  <a:lnTo>
                    <a:pt x="0" y="18288"/>
                  </a:lnTo>
                  <a:lnTo>
                    <a:pt x="0" y="45720"/>
                  </a:lnTo>
                  <a:lnTo>
                    <a:pt x="784313" y="51714"/>
                  </a:lnTo>
                  <a:lnTo>
                    <a:pt x="798576" y="51816"/>
                  </a:lnTo>
                  <a:lnTo>
                    <a:pt x="836396" y="51714"/>
                  </a:lnTo>
                  <a:lnTo>
                    <a:pt x="862584" y="39624"/>
                  </a:lnTo>
                  <a:close/>
                </a:path>
                <a:path w="2011679" h="2475229">
                  <a:moveTo>
                    <a:pt x="2011680" y="591312"/>
                  </a:moveTo>
                  <a:lnTo>
                    <a:pt x="2008632" y="585216"/>
                  </a:lnTo>
                  <a:lnTo>
                    <a:pt x="1967001" y="515112"/>
                  </a:lnTo>
                  <a:lnTo>
                    <a:pt x="1950720" y="487680"/>
                  </a:lnTo>
                  <a:lnTo>
                    <a:pt x="1895856" y="585216"/>
                  </a:lnTo>
                  <a:lnTo>
                    <a:pt x="1892808" y="591312"/>
                  </a:lnTo>
                  <a:lnTo>
                    <a:pt x="1895856" y="597408"/>
                  </a:lnTo>
                  <a:lnTo>
                    <a:pt x="1908048" y="603504"/>
                  </a:lnTo>
                  <a:lnTo>
                    <a:pt x="1914144" y="603504"/>
                  </a:lnTo>
                  <a:lnTo>
                    <a:pt x="1917192" y="597408"/>
                  </a:lnTo>
                  <a:lnTo>
                    <a:pt x="1938528" y="561848"/>
                  </a:lnTo>
                  <a:lnTo>
                    <a:pt x="1938528" y="1487424"/>
                  </a:lnTo>
                  <a:lnTo>
                    <a:pt x="1941576" y="1490472"/>
                  </a:lnTo>
                  <a:lnTo>
                    <a:pt x="1941576" y="2406396"/>
                  </a:lnTo>
                  <a:lnTo>
                    <a:pt x="1920240" y="2368296"/>
                  </a:lnTo>
                  <a:lnTo>
                    <a:pt x="1917192" y="2362200"/>
                  </a:lnTo>
                  <a:lnTo>
                    <a:pt x="1908048" y="2359152"/>
                  </a:lnTo>
                  <a:lnTo>
                    <a:pt x="1895856" y="2365248"/>
                  </a:lnTo>
                  <a:lnTo>
                    <a:pt x="1895856" y="2374392"/>
                  </a:lnTo>
                  <a:lnTo>
                    <a:pt x="1898904" y="2380488"/>
                  </a:lnTo>
                  <a:lnTo>
                    <a:pt x="1953768" y="2474976"/>
                  </a:lnTo>
                  <a:lnTo>
                    <a:pt x="1967915" y="2450592"/>
                  </a:lnTo>
                  <a:lnTo>
                    <a:pt x="2008632" y="2380488"/>
                  </a:lnTo>
                  <a:lnTo>
                    <a:pt x="2011680" y="2374392"/>
                  </a:lnTo>
                  <a:lnTo>
                    <a:pt x="2011680" y="2365248"/>
                  </a:lnTo>
                  <a:lnTo>
                    <a:pt x="1999488" y="2359152"/>
                  </a:lnTo>
                  <a:lnTo>
                    <a:pt x="1990344" y="2362200"/>
                  </a:lnTo>
                  <a:lnTo>
                    <a:pt x="1987296" y="2368296"/>
                  </a:lnTo>
                  <a:lnTo>
                    <a:pt x="1965960" y="2403868"/>
                  </a:lnTo>
                  <a:lnTo>
                    <a:pt x="1965960" y="2426106"/>
                  </a:lnTo>
                  <a:lnTo>
                    <a:pt x="1965960" y="2444496"/>
                  </a:lnTo>
                  <a:lnTo>
                    <a:pt x="1962912" y="2444496"/>
                  </a:lnTo>
                  <a:lnTo>
                    <a:pt x="1941576" y="2444496"/>
                  </a:lnTo>
                  <a:lnTo>
                    <a:pt x="1952599" y="2426106"/>
                  </a:lnTo>
                  <a:lnTo>
                    <a:pt x="1965960" y="2426106"/>
                  </a:lnTo>
                  <a:lnTo>
                    <a:pt x="1965960" y="2403868"/>
                  </a:lnTo>
                  <a:lnTo>
                    <a:pt x="1965960" y="1493520"/>
                  </a:lnTo>
                  <a:lnTo>
                    <a:pt x="1965960" y="1475232"/>
                  </a:lnTo>
                  <a:lnTo>
                    <a:pt x="1962912" y="1472184"/>
                  </a:lnTo>
                  <a:lnTo>
                    <a:pt x="1962912" y="1469136"/>
                  </a:lnTo>
                  <a:lnTo>
                    <a:pt x="1962912" y="559308"/>
                  </a:lnTo>
                  <a:lnTo>
                    <a:pt x="1984248" y="597408"/>
                  </a:lnTo>
                  <a:lnTo>
                    <a:pt x="1987296" y="603504"/>
                  </a:lnTo>
                  <a:lnTo>
                    <a:pt x="1996440" y="603504"/>
                  </a:lnTo>
                  <a:lnTo>
                    <a:pt x="2008632" y="597408"/>
                  </a:lnTo>
                  <a:lnTo>
                    <a:pt x="2011680" y="591312"/>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45" name="object 71"/>
            <p:cNvSpPr/>
            <p:nvPr/>
          </p:nvSpPr>
          <p:spPr>
            <a:xfrm>
              <a:off x="2642616" y="1713483"/>
              <a:ext cx="4273550" cy="4352925"/>
            </a:xfrm>
            <a:custGeom>
              <a:avLst/>
              <a:gdLst/>
              <a:ahLst/>
              <a:cxnLst/>
              <a:rect l="l" t="t" r="r" b="b"/>
              <a:pathLst>
                <a:path w="4273550" h="4352925">
                  <a:moveTo>
                    <a:pt x="27432" y="3529584"/>
                  </a:moveTo>
                  <a:lnTo>
                    <a:pt x="0" y="3529584"/>
                  </a:lnTo>
                  <a:lnTo>
                    <a:pt x="0" y="3630168"/>
                  </a:lnTo>
                  <a:lnTo>
                    <a:pt x="27432" y="3630168"/>
                  </a:lnTo>
                  <a:lnTo>
                    <a:pt x="27432" y="3529584"/>
                  </a:lnTo>
                  <a:close/>
                </a:path>
                <a:path w="4273550" h="4352925">
                  <a:moveTo>
                    <a:pt x="27432" y="3352800"/>
                  </a:moveTo>
                  <a:lnTo>
                    <a:pt x="0" y="3352800"/>
                  </a:lnTo>
                  <a:lnTo>
                    <a:pt x="0" y="3453384"/>
                  </a:lnTo>
                  <a:lnTo>
                    <a:pt x="27432" y="3453384"/>
                  </a:lnTo>
                  <a:lnTo>
                    <a:pt x="27432" y="3352800"/>
                  </a:lnTo>
                  <a:close/>
                </a:path>
                <a:path w="4273550" h="4352925">
                  <a:moveTo>
                    <a:pt x="27432" y="3172968"/>
                  </a:moveTo>
                  <a:lnTo>
                    <a:pt x="0" y="3172968"/>
                  </a:lnTo>
                  <a:lnTo>
                    <a:pt x="0" y="3276600"/>
                  </a:lnTo>
                  <a:lnTo>
                    <a:pt x="27432" y="3276600"/>
                  </a:lnTo>
                  <a:lnTo>
                    <a:pt x="27432" y="3172968"/>
                  </a:lnTo>
                  <a:close/>
                </a:path>
                <a:path w="4273550" h="4352925">
                  <a:moveTo>
                    <a:pt x="27432" y="2996184"/>
                  </a:moveTo>
                  <a:lnTo>
                    <a:pt x="0" y="2996184"/>
                  </a:lnTo>
                  <a:lnTo>
                    <a:pt x="0" y="3096768"/>
                  </a:lnTo>
                  <a:lnTo>
                    <a:pt x="27432" y="3096768"/>
                  </a:lnTo>
                  <a:lnTo>
                    <a:pt x="27432" y="2996184"/>
                  </a:lnTo>
                  <a:close/>
                </a:path>
                <a:path w="4273550" h="4352925">
                  <a:moveTo>
                    <a:pt x="27432" y="2819400"/>
                  </a:moveTo>
                  <a:lnTo>
                    <a:pt x="0" y="2819400"/>
                  </a:lnTo>
                  <a:lnTo>
                    <a:pt x="0" y="2919984"/>
                  </a:lnTo>
                  <a:lnTo>
                    <a:pt x="27432" y="2919984"/>
                  </a:lnTo>
                  <a:lnTo>
                    <a:pt x="27432" y="2819400"/>
                  </a:lnTo>
                  <a:close/>
                </a:path>
                <a:path w="4273550" h="4352925">
                  <a:moveTo>
                    <a:pt x="27432" y="2639568"/>
                  </a:moveTo>
                  <a:lnTo>
                    <a:pt x="0" y="2639568"/>
                  </a:lnTo>
                  <a:lnTo>
                    <a:pt x="0" y="2743200"/>
                  </a:lnTo>
                  <a:lnTo>
                    <a:pt x="27432" y="2743200"/>
                  </a:lnTo>
                  <a:lnTo>
                    <a:pt x="27432" y="2639568"/>
                  </a:lnTo>
                  <a:close/>
                </a:path>
                <a:path w="4273550" h="4352925">
                  <a:moveTo>
                    <a:pt x="27432" y="2462784"/>
                  </a:moveTo>
                  <a:lnTo>
                    <a:pt x="0" y="2462784"/>
                  </a:lnTo>
                  <a:lnTo>
                    <a:pt x="0" y="2563368"/>
                  </a:lnTo>
                  <a:lnTo>
                    <a:pt x="27432" y="2563368"/>
                  </a:lnTo>
                  <a:lnTo>
                    <a:pt x="27432" y="2462784"/>
                  </a:lnTo>
                  <a:close/>
                </a:path>
                <a:path w="4273550" h="4352925">
                  <a:moveTo>
                    <a:pt x="27432" y="2286000"/>
                  </a:moveTo>
                  <a:lnTo>
                    <a:pt x="0" y="2286000"/>
                  </a:lnTo>
                  <a:lnTo>
                    <a:pt x="0" y="2386584"/>
                  </a:lnTo>
                  <a:lnTo>
                    <a:pt x="27432" y="2386584"/>
                  </a:lnTo>
                  <a:lnTo>
                    <a:pt x="27432" y="2286000"/>
                  </a:lnTo>
                  <a:close/>
                </a:path>
                <a:path w="4273550" h="4352925">
                  <a:moveTo>
                    <a:pt x="27432" y="2106168"/>
                  </a:moveTo>
                  <a:lnTo>
                    <a:pt x="0" y="2106168"/>
                  </a:lnTo>
                  <a:lnTo>
                    <a:pt x="0" y="2209800"/>
                  </a:lnTo>
                  <a:lnTo>
                    <a:pt x="27432" y="2209800"/>
                  </a:lnTo>
                  <a:lnTo>
                    <a:pt x="27432" y="2106168"/>
                  </a:lnTo>
                  <a:close/>
                </a:path>
                <a:path w="4273550" h="4352925">
                  <a:moveTo>
                    <a:pt x="27432" y="1929384"/>
                  </a:moveTo>
                  <a:lnTo>
                    <a:pt x="0" y="1929384"/>
                  </a:lnTo>
                  <a:lnTo>
                    <a:pt x="0" y="2029968"/>
                  </a:lnTo>
                  <a:lnTo>
                    <a:pt x="27432" y="2029968"/>
                  </a:lnTo>
                  <a:lnTo>
                    <a:pt x="27432" y="1929384"/>
                  </a:lnTo>
                  <a:close/>
                </a:path>
                <a:path w="4273550" h="4352925">
                  <a:moveTo>
                    <a:pt x="27432" y="1752600"/>
                  </a:moveTo>
                  <a:lnTo>
                    <a:pt x="0" y="1752600"/>
                  </a:lnTo>
                  <a:lnTo>
                    <a:pt x="0" y="1853184"/>
                  </a:lnTo>
                  <a:lnTo>
                    <a:pt x="27432" y="1853184"/>
                  </a:lnTo>
                  <a:lnTo>
                    <a:pt x="27432" y="1752600"/>
                  </a:lnTo>
                  <a:close/>
                </a:path>
                <a:path w="4273550" h="4352925">
                  <a:moveTo>
                    <a:pt x="27432" y="1572768"/>
                  </a:moveTo>
                  <a:lnTo>
                    <a:pt x="0" y="1572768"/>
                  </a:lnTo>
                  <a:lnTo>
                    <a:pt x="0" y="1676400"/>
                  </a:lnTo>
                  <a:lnTo>
                    <a:pt x="27432" y="1676400"/>
                  </a:lnTo>
                  <a:lnTo>
                    <a:pt x="27432" y="1572768"/>
                  </a:lnTo>
                  <a:close/>
                </a:path>
                <a:path w="4273550" h="4352925">
                  <a:moveTo>
                    <a:pt x="27432" y="1395984"/>
                  </a:moveTo>
                  <a:lnTo>
                    <a:pt x="0" y="1395984"/>
                  </a:lnTo>
                  <a:lnTo>
                    <a:pt x="0" y="1496568"/>
                  </a:lnTo>
                  <a:lnTo>
                    <a:pt x="27432" y="1496568"/>
                  </a:lnTo>
                  <a:lnTo>
                    <a:pt x="27432" y="1395984"/>
                  </a:lnTo>
                  <a:close/>
                </a:path>
                <a:path w="4273550" h="4352925">
                  <a:moveTo>
                    <a:pt x="27432" y="1219200"/>
                  </a:moveTo>
                  <a:lnTo>
                    <a:pt x="0" y="1219200"/>
                  </a:lnTo>
                  <a:lnTo>
                    <a:pt x="0" y="1319784"/>
                  </a:lnTo>
                  <a:lnTo>
                    <a:pt x="27432" y="1319784"/>
                  </a:lnTo>
                  <a:lnTo>
                    <a:pt x="27432" y="1219200"/>
                  </a:lnTo>
                  <a:close/>
                </a:path>
                <a:path w="4273550" h="4352925">
                  <a:moveTo>
                    <a:pt x="27432" y="1039368"/>
                  </a:moveTo>
                  <a:lnTo>
                    <a:pt x="0" y="1039368"/>
                  </a:lnTo>
                  <a:lnTo>
                    <a:pt x="0" y="1143000"/>
                  </a:lnTo>
                  <a:lnTo>
                    <a:pt x="27432" y="1143000"/>
                  </a:lnTo>
                  <a:lnTo>
                    <a:pt x="27432" y="1039368"/>
                  </a:lnTo>
                  <a:close/>
                </a:path>
                <a:path w="4273550" h="4352925">
                  <a:moveTo>
                    <a:pt x="27432" y="862584"/>
                  </a:moveTo>
                  <a:lnTo>
                    <a:pt x="0" y="862584"/>
                  </a:lnTo>
                  <a:lnTo>
                    <a:pt x="0" y="963168"/>
                  </a:lnTo>
                  <a:lnTo>
                    <a:pt x="27432" y="963168"/>
                  </a:lnTo>
                  <a:lnTo>
                    <a:pt x="27432" y="862584"/>
                  </a:lnTo>
                  <a:close/>
                </a:path>
                <a:path w="4273550" h="4352925">
                  <a:moveTo>
                    <a:pt x="27432" y="685800"/>
                  </a:moveTo>
                  <a:lnTo>
                    <a:pt x="3048" y="682752"/>
                  </a:lnTo>
                  <a:lnTo>
                    <a:pt x="0" y="719328"/>
                  </a:lnTo>
                  <a:lnTo>
                    <a:pt x="0" y="786384"/>
                  </a:lnTo>
                  <a:lnTo>
                    <a:pt x="27432" y="786384"/>
                  </a:lnTo>
                  <a:lnTo>
                    <a:pt x="27432" y="685800"/>
                  </a:lnTo>
                  <a:close/>
                </a:path>
                <a:path w="4273550" h="4352925">
                  <a:moveTo>
                    <a:pt x="33528" y="3733800"/>
                  </a:moveTo>
                  <a:lnTo>
                    <a:pt x="27432" y="3666744"/>
                  </a:lnTo>
                  <a:lnTo>
                    <a:pt x="27432" y="3633216"/>
                  </a:lnTo>
                  <a:lnTo>
                    <a:pt x="3048" y="3633216"/>
                  </a:lnTo>
                  <a:lnTo>
                    <a:pt x="3048" y="3666744"/>
                  </a:lnTo>
                  <a:lnTo>
                    <a:pt x="6096" y="3703320"/>
                  </a:lnTo>
                  <a:lnTo>
                    <a:pt x="9144" y="3736848"/>
                  </a:lnTo>
                  <a:lnTo>
                    <a:pt x="33528" y="3733800"/>
                  </a:lnTo>
                  <a:close/>
                </a:path>
                <a:path w="4273550" h="4352925">
                  <a:moveTo>
                    <a:pt x="57912" y="512064"/>
                  </a:moveTo>
                  <a:lnTo>
                    <a:pt x="33528" y="505968"/>
                  </a:lnTo>
                  <a:lnTo>
                    <a:pt x="24384" y="539496"/>
                  </a:lnTo>
                  <a:lnTo>
                    <a:pt x="15240" y="576072"/>
                  </a:lnTo>
                  <a:lnTo>
                    <a:pt x="9144" y="606552"/>
                  </a:lnTo>
                  <a:lnTo>
                    <a:pt x="36576" y="609600"/>
                  </a:lnTo>
                  <a:lnTo>
                    <a:pt x="39624" y="579120"/>
                  </a:lnTo>
                  <a:lnTo>
                    <a:pt x="57912" y="512064"/>
                  </a:lnTo>
                  <a:close/>
                </a:path>
                <a:path w="4273550" h="4352925">
                  <a:moveTo>
                    <a:pt x="82296" y="3901440"/>
                  </a:moveTo>
                  <a:lnTo>
                    <a:pt x="70104" y="3867912"/>
                  </a:lnTo>
                  <a:lnTo>
                    <a:pt x="57912" y="3837432"/>
                  </a:lnTo>
                  <a:lnTo>
                    <a:pt x="48768" y="3803904"/>
                  </a:lnTo>
                  <a:lnTo>
                    <a:pt x="24384" y="3813048"/>
                  </a:lnTo>
                  <a:lnTo>
                    <a:pt x="33528" y="3846576"/>
                  </a:lnTo>
                  <a:lnTo>
                    <a:pt x="45720" y="3880104"/>
                  </a:lnTo>
                  <a:lnTo>
                    <a:pt x="57912" y="3910584"/>
                  </a:lnTo>
                  <a:lnTo>
                    <a:pt x="82296" y="3901440"/>
                  </a:lnTo>
                  <a:close/>
                </a:path>
                <a:path w="4273550" h="4352925">
                  <a:moveTo>
                    <a:pt x="131064" y="356616"/>
                  </a:moveTo>
                  <a:lnTo>
                    <a:pt x="109728" y="341376"/>
                  </a:lnTo>
                  <a:lnTo>
                    <a:pt x="106680" y="347472"/>
                  </a:lnTo>
                  <a:lnTo>
                    <a:pt x="88392" y="377952"/>
                  </a:lnTo>
                  <a:lnTo>
                    <a:pt x="60960" y="432816"/>
                  </a:lnTo>
                  <a:lnTo>
                    <a:pt x="85344" y="445008"/>
                  </a:lnTo>
                  <a:lnTo>
                    <a:pt x="94488" y="417576"/>
                  </a:lnTo>
                  <a:lnTo>
                    <a:pt x="109728" y="387096"/>
                  </a:lnTo>
                  <a:lnTo>
                    <a:pt x="128016" y="359664"/>
                  </a:lnTo>
                  <a:lnTo>
                    <a:pt x="131064" y="356616"/>
                  </a:lnTo>
                  <a:close/>
                </a:path>
                <a:path w="4273550" h="4352925">
                  <a:moveTo>
                    <a:pt x="167640" y="4050792"/>
                  </a:moveTo>
                  <a:lnTo>
                    <a:pt x="164592" y="4047744"/>
                  </a:lnTo>
                  <a:lnTo>
                    <a:pt x="146304" y="4020312"/>
                  </a:lnTo>
                  <a:lnTo>
                    <a:pt x="128016" y="3989832"/>
                  </a:lnTo>
                  <a:lnTo>
                    <a:pt x="112776" y="3968496"/>
                  </a:lnTo>
                  <a:lnTo>
                    <a:pt x="91440" y="3980688"/>
                  </a:lnTo>
                  <a:lnTo>
                    <a:pt x="106680" y="4005072"/>
                  </a:lnTo>
                  <a:lnTo>
                    <a:pt x="124968" y="4032504"/>
                  </a:lnTo>
                  <a:lnTo>
                    <a:pt x="146304" y="4062984"/>
                  </a:lnTo>
                  <a:lnTo>
                    <a:pt x="149352" y="4066032"/>
                  </a:lnTo>
                  <a:lnTo>
                    <a:pt x="167640" y="4050792"/>
                  </a:lnTo>
                  <a:close/>
                </a:path>
                <a:path w="4273550" h="4352925">
                  <a:moveTo>
                    <a:pt x="240792" y="219456"/>
                  </a:moveTo>
                  <a:lnTo>
                    <a:pt x="222504" y="201168"/>
                  </a:lnTo>
                  <a:lnTo>
                    <a:pt x="188976" y="234696"/>
                  </a:lnTo>
                  <a:lnTo>
                    <a:pt x="164592" y="262128"/>
                  </a:lnTo>
                  <a:lnTo>
                    <a:pt x="152400" y="277368"/>
                  </a:lnTo>
                  <a:lnTo>
                    <a:pt x="173736" y="292608"/>
                  </a:lnTo>
                  <a:lnTo>
                    <a:pt x="185928" y="277368"/>
                  </a:lnTo>
                  <a:lnTo>
                    <a:pt x="207264" y="252984"/>
                  </a:lnTo>
                  <a:lnTo>
                    <a:pt x="240792" y="219456"/>
                  </a:lnTo>
                  <a:close/>
                </a:path>
                <a:path w="4273550" h="4352925">
                  <a:moveTo>
                    <a:pt x="289560" y="4175760"/>
                  </a:moveTo>
                  <a:lnTo>
                    <a:pt x="280416" y="4166616"/>
                  </a:lnTo>
                  <a:lnTo>
                    <a:pt x="252984" y="4145280"/>
                  </a:lnTo>
                  <a:lnTo>
                    <a:pt x="231648" y="4120896"/>
                  </a:lnTo>
                  <a:lnTo>
                    <a:pt x="216408" y="4108704"/>
                  </a:lnTo>
                  <a:lnTo>
                    <a:pt x="198120" y="4123944"/>
                  </a:lnTo>
                  <a:lnTo>
                    <a:pt x="237744" y="4163568"/>
                  </a:lnTo>
                  <a:lnTo>
                    <a:pt x="265176" y="4187952"/>
                  </a:lnTo>
                  <a:lnTo>
                    <a:pt x="274320" y="4194048"/>
                  </a:lnTo>
                  <a:lnTo>
                    <a:pt x="289560" y="4175760"/>
                  </a:lnTo>
                  <a:close/>
                </a:path>
                <a:path w="4273550" h="4352925">
                  <a:moveTo>
                    <a:pt x="377952" y="115824"/>
                  </a:moveTo>
                  <a:lnTo>
                    <a:pt x="365760" y="94488"/>
                  </a:lnTo>
                  <a:lnTo>
                    <a:pt x="347472" y="103632"/>
                  </a:lnTo>
                  <a:lnTo>
                    <a:pt x="320040" y="121920"/>
                  </a:lnTo>
                  <a:lnTo>
                    <a:pt x="289560" y="143256"/>
                  </a:lnTo>
                  <a:lnTo>
                    <a:pt x="280416" y="149352"/>
                  </a:lnTo>
                  <a:lnTo>
                    <a:pt x="295656" y="170688"/>
                  </a:lnTo>
                  <a:lnTo>
                    <a:pt x="304800" y="161544"/>
                  </a:lnTo>
                  <a:lnTo>
                    <a:pt x="332232" y="143256"/>
                  </a:lnTo>
                  <a:lnTo>
                    <a:pt x="377952" y="115824"/>
                  </a:lnTo>
                  <a:close/>
                </a:path>
                <a:path w="4273550" h="4352925">
                  <a:moveTo>
                    <a:pt x="438912" y="4264152"/>
                  </a:moveTo>
                  <a:lnTo>
                    <a:pt x="420624" y="4258056"/>
                  </a:lnTo>
                  <a:lnTo>
                    <a:pt x="390144" y="4242816"/>
                  </a:lnTo>
                  <a:lnTo>
                    <a:pt x="359664" y="4224528"/>
                  </a:lnTo>
                  <a:lnTo>
                    <a:pt x="350520" y="4218432"/>
                  </a:lnTo>
                  <a:lnTo>
                    <a:pt x="338328" y="4239768"/>
                  </a:lnTo>
                  <a:lnTo>
                    <a:pt x="347472" y="4245864"/>
                  </a:lnTo>
                  <a:lnTo>
                    <a:pt x="377952" y="4264152"/>
                  </a:lnTo>
                  <a:lnTo>
                    <a:pt x="408432" y="4279392"/>
                  </a:lnTo>
                  <a:lnTo>
                    <a:pt x="429768" y="4288536"/>
                  </a:lnTo>
                  <a:lnTo>
                    <a:pt x="438912" y="4264152"/>
                  </a:lnTo>
                  <a:close/>
                </a:path>
                <a:path w="4273550" h="4352925">
                  <a:moveTo>
                    <a:pt x="539496" y="48768"/>
                  </a:moveTo>
                  <a:lnTo>
                    <a:pt x="533400" y="24384"/>
                  </a:lnTo>
                  <a:lnTo>
                    <a:pt x="505968" y="33528"/>
                  </a:lnTo>
                  <a:lnTo>
                    <a:pt x="472440" y="42672"/>
                  </a:lnTo>
                  <a:lnTo>
                    <a:pt x="441960" y="54864"/>
                  </a:lnTo>
                  <a:lnTo>
                    <a:pt x="435864" y="57912"/>
                  </a:lnTo>
                  <a:lnTo>
                    <a:pt x="445008" y="82296"/>
                  </a:lnTo>
                  <a:lnTo>
                    <a:pt x="451104" y="79248"/>
                  </a:lnTo>
                  <a:lnTo>
                    <a:pt x="484632" y="67056"/>
                  </a:lnTo>
                  <a:lnTo>
                    <a:pt x="515112" y="54864"/>
                  </a:lnTo>
                  <a:lnTo>
                    <a:pt x="539496" y="48768"/>
                  </a:lnTo>
                  <a:close/>
                </a:path>
                <a:path w="4273550" h="4352925">
                  <a:moveTo>
                    <a:pt x="606552" y="4315968"/>
                  </a:moveTo>
                  <a:lnTo>
                    <a:pt x="582168" y="4312920"/>
                  </a:lnTo>
                  <a:lnTo>
                    <a:pt x="515112" y="4294632"/>
                  </a:lnTo>
                  <a:lnTo>
                    <a:pt x="509016" y="4291584"/>
                  </a:lnTo>
                  <a:lnTo>
                    <a:pt x="499872" y="4315968"/>
                  </a:lnTo>
                  <a:lnTo>
                    <a:pt x="509016" y="4319016"/>
                  </a:lnTo>
                  <a:lnTo>
                    <a:pt x="576072" y="4337304"/>
                  </a:lnTo>
                  <a:lnTo>
                    <a:pt x="600456" y="4340352"/>
                  </a:lnTo>
                  <a:lnTo>
                    <a:pt x="606552" y="4315968"/>
                  </a:lnTo>
                  <a:close/>
                </a:path>
                <a:path w="4273550" h="4352925">
                  <a:moveTo>
                    <a:pt x="713232" y="0"/>
                  </a:moveTo>
                  <a:lnTo>
                    <a:pt x="685787" y="0"/>
                  </a:lnTo>
                  <a:lnTo>
                    <a:pt x="646163" y="3048"/>
                  </a:lnTo>
                  <a:lnTo>
                    <a:pt x="612648" y="9144"/>
                  </a:lnTo>
                  <a:lnTo>
                    <a:pt x="609587" y="9144"/>
                  </a:lnTo>
                  <a:lnTo>
                    <a:pt x="612648" y="33528"/>
                  </a:lnTo>
                  <a:lnTo>
                    <a:pt x="615696" y="33528"/>
                  </a:lnTo>
                  <a:lnTo>
                    <a:pt x="652272" y="27432"/>
                  </a:lnTo>
                  <a:lnTo>
                    <a:pt x="685787" y="24384"/>
                  </a:lnTo>
                  <a:lnTo>
                    <a:pt x="713232" y="24384"/>
                  </a:lnTo>
                  <a:lnTo>
                    <a:pt x="713232" y="0"/>
                  </a:lnTo>
                  <a:close/>
                </a:path>
                <a:path w="4273550" h="4352925">
                  <a:moveTo>
                    <a:pt x="780288" y="4325112"/>
                  </a:moveTo>
                  <a:lnTo>
                    <a:pt x="722376" y="4325112"/>
                  </a:lnTo>
                  <a:lnTo>
                    <a:pt x="679704" y="4325112"/>
                  </a:lnTo>
                  <a:lnTo>
                    <a:pt x="676656" y="4349496"/>
                  </a:lnTo>
                  <a:lnTo>
                    <a:pt x="685787" y="4349496"/>
                  </a:lnTo>
                  <a:lnTo>
                    <a:pt x="722376" y="4352544"/>
                  </a:lnTo>
                  <a:lnTo>
                    <a:pt x="780288" y="4352544"/>
                  </a:lnTo>
                  <a:lnTo>
                    <a:pt x="780288" y="4325112"/>
                  </a:lnTo>
                  <a:close/>
                </a:path>
                <a:path w="4273550" h="4352925">
                  <a:moveTo>
                    <a:pt x="890016" y="0"/>
                  </a:moveTo>
                  <a:lnTo>
                    <a:pt x="789432" y="0"/>
                  </a:lnTo>
                  <a:lnTo>
                    <a:pt x="789432" y="24384"/>
                  </a:lnTo>
                  <a:lnTo>
                    <a:pt x="890016" y="24384"/>
                  </a:lnTo>
                  <a:lnTo>
                    <a:pt x="890016" y="0"/>
                  </a:lnTo>
                  <a:close/>
                </a:path>
                <a:path w="4273550" h="4352925">
                  <a:moveTo>
                    <a:pt x="957072" y="4325112"/>
                  </a:moveTo>
                  <a:lnTo>
                    <a:pt x="856488" y="4325112"/>
                  </a:lnTo>
                  <a:lnTo>
                    <a:pt x="856488" y="4352544"/>
                  </a:lnTo>
                  <a:lnTo>
                    <a:pt x="957072" y="4352544"/>
                  </a:lnTo>
                  <a:lnTo>
                    <a:pt x="957072" y="4325112"/>
                  </a:lnTo>
                  <a:close/>
                </a:path>
                <a:path w="4273550" h="4352925">
                  <a:moveTo>
                    <a:pt x="1066800" y="0"/>
                  </a:moveTo>
                  <a:lnTo>
                    <a:pt x="966216" y="0"/>
                  </a:lnTo>
                  <a:lnTo>
                    <a:pt x="966216" y="24384"/>
                  </a:lnTo>
                  <a:lnTo>
                    <a:pt x="1066800" y="24384"/>
                  </a:lnTo>
                  <a:lnTo>
                    <a:pt x="1066800" y="0"/>
                  </a:lnTo>
                  <a:close/>
                </a:path>
                <a:path w="4273550" h="4352925">
                  <a:moveTo>
                    <a:pt x="1136904" y="4325112"/>
                  </a:moveTo>
                  <a:lnTo>
                    <a:pt x="1033272" y="4325112"/>
                  </a:lnTo>
                  <a:lnTo>
                    <a:pt x="1033272" y="4352544"/>
                  </a:lnTo>
                  <a:lnTo>
                    <a:pt x="1136904" y="4352544"/>
                  </a:lnTo>
                  <a:lnTo>
                    <a:pt x="1136904" y="4325112"/>
                  </a:lnTo>
                  <a:close/>
                </a:path>
                <a:path w="4273550" h="4352925">
                  <a:moveTo>
                    <a:pt x="1246632" y="0"/>
                  </a:moveTo>
                  <a:lnTo>
                    <a:pt x="1143000" y="0"/>
                  </a:lnTo>
                  <a:lnTo>
                    <a:pt x="1143000" y="24384"/>
                  </a:lnTo>
                  <a:lnTo>
                    <a:pt x="1246632" y="24384"/>
                  </a:lnTo>
                  <a:lnTo>
                    <a:pt x="1246632" y="0"/>
                  </a:lnTo>
                  <a:close/>
                </a:path>
                <a:path w="4273550" h="4352925">
                  <a:moveTo>
                    <a:pt x="1313688" y="4325112"/>
                  </a:moveTo>
                  <a:lnTo>
                    <a:pt x="1213104" y="4325112"/>
                  </a:lnTo>
                  <a:lnTo>
                    <a:pt x="1213104" y="4352544"/>
                  </a:lnTo>
                  <a:lnTo>
                    <a:pt x="1313688" y="4352544"/>
                  </a:lnTo>
                  <a:lnTo>
                    <a:pt x="1313688" y="4325112"/>
                  </a:lnTo>
                  <a:close/>
                </a:path>
                <a:path w="4273550" h="4352925">
                  <a:moveTo>
                    <a:pt x="1423416" y="0"/>
                  </a:moveTo>
                  <a:lnTo>
                    <a:pt x="1322832" y="0"/>
                  </a:lnTo>
                  <a:lnTo>
                    <a:pt x="1322832" y="24384"/>
                  </a:lnTo>
                  <a:lnTo>
                    <a:pt x="1423416" y="24384"/>
                  </a:lnTo>
                  <a:lnTo>
                    <a:pt x="1423416" y="0"/>
                  </a:lnTo>
                  <a:close/>
                </a:path>
                <a:path w="4273550" h="4352925">
                  <a:moveTo>
                    <a:pt x="1490472" y="4325112"/>
                  </a:moveTo>
                  <a:lnTo>
                    <a:pt x="1389888" y="4325112"/>
                  </a:lnTo>
                  <a:lnTo>
                    <a:pt x="1389888" y="4352544"/>
                  </a:lnTo>
                  <a:lnTo>
                    <a:pt x="1490472" y="4352544"/>
                  </a:lnTo>
                  <a:lnTo>
                    <a:pt x="1490472" y="4325112"/>
                  </a:lnTo>
                  <a:close/>
                </a:path>
                <a:path w="4273550" h="4352925">
                  <a:moveTo>
                    <a:pt x="1600200" y="0"/>
                  </a:moveTo>
                  <a:lnTo>
                    <a:pt x="1499616" y="0"/>
                  </a:lnTo>
                  <a:lnTo>
                    <a:pt x="1499616" y="24384"/>
                  </a:lnTo>
                  <a:lnTo>
                    <a:pt x="1600200" y="24384"/>
                  </a:lnTo>
                  <a:lnTo>
                    <a:pt x="1600200" y="0"/>
                  </a:lnTo>
                  <a:close/>
                </a:path>
                <a:path w="4273550" h="4352925">
                  <a:moveTo>
                    <a:pt x="1670304" y="4325112"/>
                  </a:moveTo>
                  <a:lnTo>
                    <a:pt x="1566672" y="4325112"/>
                  </a:lnTo>
                  <a:lnTo>
                    <a:pt x="1566672" y="4352544"/>
                  </a:lnTo>
                  <a:lnTo>
                    <a:pt x="1670304" y="4352544"/>
                  </a:lnTo>
                  <a:lnTo>
                    <a:pt x="1670304" y="4325112"/>
                  </a:lnTo>
                  <a:close/>
                </a:path>
                <a:path w="4273550" h="4352925">
                  <a:moveTo>
                    <a:pt x="1780032" y="0"/>
                  </a:moveTo>
                  <a:lnTo>
                    <a:pt x="1676400" y="0"/>
                  </a:lnTo>
                  <a:lnTo>
                    <a:pt x="1676400" y="24384"/>
                  </a:lnTo>
                  <a:lnTo>
                    <a:pt x="1780032" y="24384"/>
                  </a:lnTo>
                  <a:lnTo>
                    <a:pt x="1780032" y="0"/>
                  </a:lnTo>
                  <a:close/>
                </a:path>
                <a:path w="4273550" h="4352925">
                  <a:moveTo>
                    <a:pt x="1847088" y="4325112"/>
                  </a:moveTo>
                  <a:lnTo>
                    <a:pt x="1746504" y="4325112"/>
                  </a:lnTo>
                  <a:lnTo>
                    <a:pt x="1746504" y="4352544"/>
                  </a:lnTo>
                  <a:lnTo>
                    <a:pt x="1847088" y="4352544"/>
                  </a:lnTo>
                  <a:lnTo>
                    <a:pt x="1847088" y="4325112"/>
                  </a:lnTo>
                  <a:close/>
                </a:path>
                <a:path w="4273550" h="4352925">
                  <a:moveTo>
                    <a:pt x="1956816" y="0"/>
                  </a:moveTo>
                  <a:lnTo>
                    <a:pt x="1856232" y="0"/>
                  </a:lnTo>
                  <a:lnTo>
                    <a:pt x="1856232" y="24384"/>
                  </a:lnTo>
                  <a:lnTo>
                    <a:pt x="1956816" y="24384"/>
                  </a:lnTo>
                  <a:lnTo>
                    <a:pt x="1956816" y="0"/>
                  </a:lnTo>
                  <a:close/>
                </a:path>
                <a:path w="4273550" h="4352925">
                  <a:moveTo>
                    <a:pt x="2023872" y="4325112"/>
                  </a:moveTo>
                  <a:lnTo>
                    <a:pt x="1923288" y="4325112"/>
                  </a:lnTo>
                  <a:lnTo>
                    <a:pt x="1923288" y="4352544"/>
                  </a:lnTo>
                  <a:lnTo>
                    <a:pt x="2023872" y="4352544"/>
                  </a:lnTo>
                  <a:lnTo>
                    <a:pt x="2023872" y="4325112"/>
                  </a:lnTo>
                  <a:close/>
                </a:path>
                <a:path w="4273550" h="4352925">
                  <a:moveTo>
                    <a:pt x="2133600" y="0"/>
                  </a:moveTo>
                  <a:lnTo>
                    <a:pt x="2033016" y="0"/>
                  </a:lnTo>
                  <a:lnTo>
                    <a:pt x="2033016" y="24384"/>
                  </a:lnTo>
                  <a:lnTo>
                    <a:pt x="2133600" y="24384"/>
                  </a:lnTo>
                  <a:lnTo>
                    <a:pt x="2133600" y="0"/>
                  </a:lnTo>
                  <a:close/>
                </a:path>
                <a:path w="4273550" h="4352925">
                  <a:moveTo>
                    <a:pt x="2203704" y="4325112"/>
                  </a:moveTo>
                  <a:lnTo>
                    <a:pt x="2100072" y="4325112"/>
                  </a:lnTo>
                  <a:lnTo>
                    <a:pt x="2100072" y="4352544"/>
                  </a:lnTo>
                  <a:lnTo>
                    <a:pt x="2203704" y="4352544"/>
                  </a:lnTo>
                  <a:lnTo>
                    <a:pt x="2203704" y="4325112"/>
                  </a:lnTo>
                  <a:close/>
                </a:path>
                <a:path w="4273550" h="4352925">
                  <a:moveTo>
                    <a:pt x="2313432" y="0"/>
                  </a:moveTo>
                  <a:lnTo>
                    <a:pt x="2209800" y="0"/>
                  </a:lnTo>
                  <a:lnTo>
                    <a:pt x="2209800" y="24384"/>
                  </a:lnTo>
                  <a:lnTo>
                    <a:pt x="2313432" y="24384"/>
                  </a:lnTo>
                  <a:lnTo>
                    <a:pt x="2313432" y="0"/>
                  </a:lnTo>
                  <a:close/>
                </a:path>
                <a:path w="4273550" h="4352925">
                  <a:moveTo>
                    <a:pt x="2380488" y="4325112"/>
                  </a:moveTo>
                  <a:lnTo>
                    <a:pt x="2279904" y="4325112"/>
                  </a:lnTo>
                  <a:lnTo>
                    <a:pt x="2279904" y="4352544"/>
                  </a:lnTo>
                  <a:lnTo>
                    <a:pt x="2380488" y="4352544"/>
                  </a:lnTo>
                  <a:lnTo>
                    <a:pt x="2380488" y="4325112"/>
                  </a:lnTo>
                  <a:close/>
                </a:path>
                <a:path w="4273550" h="4352925">
                  <a:moveTo>
                    <a:pt x="2490216" y="0"/>
                  </a:moveTo>
                  <a:lnTo>
                    <a:pt x="2389632" y="0"/>
                  </a:lnTo>
                  <a:lnTo>
                    <a:pt x="2389632" y="24384"/>
                  </a:lnTo>
                  <a:lnTo>
                    <a:pt x="2490216" y="24384"/>
                  </a:lnTo>
                  <a:lnTo>
                    <a:pt x="2490216" y="0"/>
                  </a:lnTo>
                  <a:close/>
                </a:path>
                <a:path w="4273550" h="4352925">
                  <a:moveTo>
                    <a:pt x="2557272" y="4325112"/>
                  </a:moveTo>
                  <a:lnTo>
                    <a:pt x="2456688" y="4325112"/>
                  </a:lnTo>
                  <a:lnTo>
                    <a:pt x="2456688" y="4352544"/>
                  </a:lnTo>
                  <a:lnTo>
                    <a:pt x="2557272" y="4352544"/>
                  </a:lnTo>
                  <a:lnTo>
                    <a:pt x="2557272" y="4325112"/>
                  </a:lnTo>
                  <a:close/>
                </a:path>
                <a:path w="4273550" h="4352925">
                  <a:moveTo>
                    <a:pt x="2667000" y="0"/>
                  </a:moveTo>
                  <a:lnTo>
                    <a:pt x="2566416" y="0"/>
                  </a:lnTo>
                  <a:lnTo>
                    <a:pt x="2566416" y="24384"/>
                  </a:lnTo>
                  <a:lnTo>
                    <a:pt x="2667000" y="24384"/>
                  </a:lnTo>
                  <a:lnTo>
                    <a:pt x="2667000" y="0"/>
                  </a:lnTo>
                  <a:close/>
                </a:path>
                <a:path w="4273550" h="4352925">
                  <a:moveTo>
                    <a:pt x="2737104" y="4325112"/>
                  </a:moveTo>
                  <a:lnTo>
                    <a:pt x="2633472" y="4325112"/>
                  </a:lnTo>
                  <a:lnTo>
                    <a:pt x="2633472" y="4352544"/>
                  </a:lnTo>
                  <a:lnTo>
                    <a:pt x="2737104" y="4352544"/>
                  </a:lnTo>
                  <a:lnTo>
                    <a:pt x="2737104" y="4325112"/>
                  </a:lnTo>
                  <a:close/>
                </a:path>
                <a:path w="4273550" h="4352925">
                  <a:moveTo>
                    <a:pt x="2846832" y="0"/>
                  </a:moveTo>
                  <a:lnTo>
                    <a:pt x="2743200" y="0"/>
                  </a:lnTo>
                  <a:lnTo>
                    <a:pt x="2743200" y="24384"/>
                  </a:lnTo>
                  <a:lnTo>
                    <a:pt x="2846832" y="24384"/>
                  </a:lnTo>
                  <a:lnTo>
                    <a:pt x="2846832" y="0"/>
                  </a:lnTo>
                  <a:close/>
                </a:path>
                <a:path w="4273550" h="4352925">
                  <a:moveTo>
                    <a:pt x="2913888" y="4325112"/>
                  </a:moveTo>
                  <a:lnTo>
                    <a:pt x="2813304" y="4325112"/>
                  </a:lnTo>
                  <a:lnTo>
                    <a:pt x="2813304" y="4352544"/>
                  </a:lnTo>
                  <a:lnTo>
                    <a:pt x="2913888" y="4352544"/>
                  </a:lnTo>
                  <a:lnTo>
                    <a:pt x="2913888" y="4325112"/>
                  </a:lnTo>
                  <a:close/>
                </a:path>
                <a:path w="4273550" h="4352925">
                  <a:moveTo>
                    <a:pt x="3023616" y="0"/>
                  </a:moveTo>
                  <a:lnTo>
                    <a:pt x="2923032" y="0"/>
                  </a:lnTo>
                  <a:lnTo>
                    <a:pt x="2923032" y="24384"/>
                  </a:lnTo>
                  <a:lnTo>
                    <a:pt x="3023616" y="24384"/>
                  </a:lnTo>
                  <a:lnTo>
                    <a:pt x="3023616" y="0"/>
                  </a:lnTo>
                  <a:close/>
                </a:path>
                <a:path w="4273550" h="4352925">
                  <a:moveTo>
                    <a:pt x="3090672" y="4325112"/>
                  </a:moveTo>
                  <a:lnTo>
                    <a:pt x="2990088" y="4325112"/>
                  </a:lnTo>
                  <a:lnTo>
                    <a:pt x="2990088" y="4352544"/>
                  </a:lnTo>
                  <a:lnTo>
                    <a:pt x="3090672" y="4352544"/>
                  </a:lnTo>
                  <a:lnTo>
                    <a:pt x="3090672" y="4325112"/>
                  </a:lnTo>
                  <a:close/>
                </a:path>
                <a:path w="4273550" h="4352925">
                  <a:moveTo>
                    <a:pt x="3200400" y="0"/>
                  </a:moveTo>
                  <a:lnTo>
                    <a:pt x="3099816" y="0"/>
                  </a:lnTo>
                  <a:lnTo>
                    <a:pt x="3099816" y="24384"/>
                  </a:lnTo>
                  <a:lnTo>
                    <a:pt x="3200400" y="24384"/>
                  </a:lnTo>
                  <a:lnTo>
                    <a:pt x="3200400" y="0"/>
                  </a:lnTo>
                  <a:close/>
                </a:path>
                <a:path w="4273550" h="4352925">
                  <a:moveTo>
                    <a:pt x="3270504" y="4325112"/>
                  </a:moveTo>
                  <a:lnTo>
                    <a:pt x="3166872" y="4325112"/>
                  </a:lnTo>
                  <a:lnTo>
                    <a:pt x="3166872" y="4352544"/>
                  </a:lnTo>
                  <a:lnTo>
                    <a:pt x="3270504" y="4352544"/>
                  </a:lnTo>
                  <a:lnTo>
                    <a:pt x="3270504" y="4325112"/>
                  </a:lnTo>
                  <a:close/>
                </a:path>
                <a:path w="4273550" h="4352925">
                  <a:moveTo>
                    <a:pt x="3380232" y="0"/>
                  </a:moveTo>
                  <a:lnTo>
                    <a:pt x="3276600" y="0"/>
                  </a:lnTo>
                  <a:lnTo>
                    <a:pt x="3276600" y="24384"/>
                  </a:lnTo>
                  <a:lnTo>
                    <a:pt x="3380232" y="24384"/>
                  </a:lnTo>
                  <a:lnTo>
                    <a:pt x="3380232" y="0"/>
                  </a:lnTo>
                  <a:close/>
                </a:path>
                <a:path w="4273550" h="4352925">
                  <a:moveTo>
                    <a:pt x="3447288" y="4325112"/>
                  </a:moveTo>
                  <a:lnTo>
                    <a:pt x="3346704" y="4325112"/>
                  </a:lnTo>
                  <a:lnTo>
                    <a:pt x="3346704" y="4352544"/>
                  </a:lnTo>
                  <a:lnTo>
                    <a:pt x="3447288" y="4352544"/>
                  </a:lnTo>
                  <a:lnTo>
                    <a:pt x="3447288" y="4325112"/>
                  </a:lnTo>
                  <a:close/>
                </a:path>
                <a:path w="4273550" h="4352925">
                  <a:moveTo>
                    <a:pt x="3557016" y="0"/>
                  </a:moveTo>
                  <a:lnTo>
                    <a:pt x="3550920" y="0"/>
                  </a:lnTo>
                  <a:lnTo>
                    <a:pt x="3456432" y="0"/>
                  </a:lnTo>
                  <a:lnTo>
                    <a:pt x="3456432" y="24384"/>
                  </a:lnTo>
                  <a:lnTo>
                    <a:pt x="3550920" y="24384"/>
                  </a:lnTo>
                  <a:lnTo>
                    <a:pt x="3557016" y="24384"/>
                  </a:lnTo>
                  <a:lnTo>
                    <a:pt x="3557016" y="0"/>
                  </a:lnTo>
                  <a:close/>
                </a:path>
                <a:path w="4273550" h="4352925">
                  <a:moveTo>
                    <a:pt x="3627120" y="4346448"/>
                  </a:moveTo>
                  <a:lnTo>
                    <a:pt x="3624072" y="4322064"/>
                  </a:lnTo>
                  <a:lnTo>
                    <a:pt x="3621024" y="4322064"/>
                  </a:lnTo>
                  <a:lnTo>
                    <a:pt x="3587496" y="4325112"/>
                  </a:lnTo>
                  <a:lnTo>
                    <a:pt x="3550920" y="4325112"/>
                  </a:lnTo>
                  <a:lnTo>
                    <a:pt x="3523488" y="4325112"/>
                  </a:lnTo>
                  <a:lnTo>
                    <a:pt x="3523488" y="4352544"/>
                  </a:lnTo>
                  <a:lnTo>
                    <a:pt x="3550920" y="4352544"/>
                  </a:lnTo>
                  <a:lnTo>
                    <a:pt x="3627120" y="4346448"/>
                  </a:lnTo>
                  <a:close/>
                </a:path>
                <a:path w="4273550" h="4352925">
                  <a:moveTo>
                    <a:pt x="3736848" y="24384"/>
                  </a:moveTo>
                  <a:lnTo>
                    <a:pt x="3730752" y="21336"/>
                  </a:lnTo>
                  <a:lnTo>
                    <a:pt x="3697224" y="15240"/>
                  </a:lnTo>
                  <a:lnTo>
                    <a:pt x="3660648" y="9144"/>
                  </a:lnTo>
                  <a:lnTo>
                    <a:pt x="3636264" y="3048"/>
                  </a:lnTo>
                  <a:lnTo>
                    <a:pt x="3630168" y="30480"/>
                  </a:lnTo>
                  <a:lnTo>
                    <a:pt x="3657600" y="33528"/>
                  </a:lnTo>
                  <a:lnTo>
                    <a:pt x="3724656" y="45720"/>
                  </a:lnTo>
                  <a:lnTo>
                    <a:pt x="3730752" y="48768"/>
                  </a:lnTo>
                  <a:lnTo>
                    <a:pt x="3736848" y="24384"/>
                  </a:lnTo>
                  <a:close/>
                </a:path>
                <a:path w="4273550" h="4352925">
                  <a:moveTo>
                    <a:pt x="3803904" y="4306824"/>
                  </a:moveTo>
                  <a:lnTo>
                    <a:pt x="3794760" y="4282440"/>
                  </a:lnTo>
                  <a:lnTo>
                    <a:pt x="3791712" y="4282440"/>
                  </a:lnTo>
                  <a:lnTo>
                    <a:pt x="3758184" y="4294632"/>
                  </a:lnTo>
                  <a:lnTo>
                    <a:pt x="3724656" y="4303776"/>
                  </a:lnTo>
                  <a:lnTo>
                    <a:pt x="3697224" y="4309872"/>
                  </a:lnTo>
                  <a:lnTo>
                    <a:pt x="3703320" y="4334256"/>
                  </a:lnTo>
                  <a:lnTo>
                    <a:pt x="3730752" y="4328160"/>
                  </a:lnTo>
                  <a:lnTo>
                    <a:pt x="3767328" y="4319016"/>
                  </a:lnTo>
                  <a:lnTo>
                    <a:pt x="3800856" y="4306824"/>
                  </a:lnTo>
                  <a:lnTo>
                    <a:pt x="3803904" y="4306824"/>
                  </a:lnTo>
                  <a:close/>
                </a:path>
                <a:path w="4273550" h="4352925">
                  <a:moveTo>
                    <a:pt x="3904488" y="91440"/>
                  </a:moveTo>
                  <a:lnTo>
                    <a:pt x="3895331" y="85344"/>
                  </a:lnTo>
                  <a:lnTo>
                    <a:pt x="3864864" y="70104"/>
                  </a:lnTo>
                  <a:lnTo>
                    <a:pt x="3831336" y="54864"/>
                  </a:lnTo>
                  <a:lnTo>
                    <a:pt x="3810000" y="48768"/>
                  </a:lnTo>
                  <a:lnTo>
                    <a:pt x="3800856" y="70104"/>
                  </a:lnTo>
                  <a:lnTo>
                    <a:pt x="3822192" y="79248"/>
                  </a:lnTo>
                  <a:lnTo>
                    <a:pt x="3883152" y="109728"/>
                  </a:lnTo>
                  <a:lnTo>
                    <a:pt x="3892283" y="112776"/>
                  </a:lnTo>
                  <a:lnTo>
                    <a:pt x="3904488" y="91440"/>
                  </a:lnTo>
                  <a:close/>
                </a:path>
                <a:path w="4273550" h="4352925">
                  <a:moveTo>
                    <a:pt x="3962400" y="4221480"/>
                  </a:moveTo>
                  <a:lnTo>
                    <a:pt x="3947160" y="4200144"/>
                  </a:lnTo>
                  <a:lnTo>
                    <a:pt x="3941064" y="4206240"/>
                  </a:lnTo>
                  <a:lnTo>
                    <a:pt x="3910584" y="4224528"/>
                  </a:lnTo>
                  <a:lnTo>
                    <a:pt x="3883152" y="4242816"/>
                  </a:lnTo>
                  <a:lnTo>
                    <a:pt x="3861803" y="4251960"/>
                  </a:lnTo>
                  <a:lnTo>
                    <a:pt x="3874008" y="4276344"/>
                  </a:lnTo>
                  <a:lnTo>
                    <a:pt x="3895331" y="4264152"/>
                  </a:lnTo>
                  <a:lnTo>
                    <a:pt x="3925824" y="4245864"/>
                  </a:lnTo>
                  <a:lnTo>
                    <a:pt x="3962400" y="4221480"/>
                  </a:lnTo>
                  <a:close/>
                </a:path>
                <a:path w="4273550" h="4352925">
                  <a:moveTo>
                    <a:pt x="4047744" y="198120"/>
                  </a:moveTo>
                  <a:lnTo>
                    <a:pt x="4035552" y="185928"/>
                  </a:lnTo>
                  <a:lnTo>
                    <a:pt x="4008107" y="164592"/>
                  </a:lnTo>
                  <a:lnTo>
                    <a:pt x="3983736" y="143256"/>
                  </a:lnTo>
                  <a:lnTo>
                    <a:pt x="3968483" y="134112"/>
                  </a:lnTo>
                  <a:lnTo>
                    <a:pt x="3953256" y="152400"/>
                  </a:lnTo>
                  <a:lnTo>
                    <a:pt x="3968483" y="164592"/>
                  </a:lnTo>
                  <a:lnTo>
                    <a:pt x="3992880" y="182880"/>
                  </a:lnTo>
                  <a:lnTo>
                    <a:pt x="4020312" y="204216"/>
                  </a:lnTo>
                  <a:lnTo>
                    <a:pt x="4032504" y="216408"/>
                  </a:lnTo>
                  <a:lnTo>
                    <a:pt x="4047744" y="198120"/>
                  </a:lnTo>
                  <a:close/>
                </a:path>
                <a:path w="4273550" h="4352925">
                  <a:moveTo>
                    <a:pt x="4096512" y="4102608"/>
                  </a:moveTo>
                  <a:lnTo>
                    <a:pt x="4078224" y="4084320"/>
                  </a:lnTo>
                  <a:lnTo>
                    <a:pt x="4066032" y="4099560"/>
                  </a:lnTo>
                  <a:lnTo>
                    <a:pt x="4041648" y="4120896"/>
                  </a:lnTo>
                  <a:lnTo>
                    <a:pt x="4008107" y="4154424"/>
                  </a:lnTo>
                  <a:lnTo>
                    <a:pt x="4023360" y="4175760"/>
                  </a:lnTo>
                  <a:lnTo>
                    <a:pt x="4096512" y="4102608"/>
                  </a:lnTo>
                  <a:close/>
                </a:path>
                <a:path w="4273550" h="4352925">
                  <a:moveTo>
                    <a:pt x="4163568" y="338328"/>
                  </a:moveTo>
                  <a:lnTo>
                    <a:pt x="4148328" y="316992"/>
                  </a:lnTo>
                  <a:lnTo>
                    <a:pt x="4130040" y="289560"/>
                  </a:lnTo>
                  <a:lnTo>
                    <a:pt x="4108704" y="262128"/>
                  </a:lnTo>
                  <a:lnTo>
                    <a:pt x="4102608" y="256032"/>
                  </a:lnTo>
                  <a:lnTo>
                    <a:pt x="4081272" y="271272"/>
                  </a:lnTo>
                  <a:lnTo>
                    <a:pt x="4087368" y="277368"/>
                  </a:lnTo>
                  <a:lnTo>
                    <a:pt x="4108704" y="304800"/>
                  </a:lnTo>
                  <a:lnTo>
                    <a:pt x="4126992" y="332232"/>
                  </a:lnTo>
                  <a:lnTo>
                    <a:pt x="4142232" y="353568"/>
                  </a:lnTo>
                  <a:lnTo>
                    <a:pt x="4163568" y="338328"/>
                  </a:lnTo>
                  <a:close/>
                </a:path>
                <a:path w="4273550" h="4352925">
                  <a:moveTo>
                    <a:pt x="4197096" y="3950208"/>
                  </a:moveTo>
                  <a:lnTo>
                    <a:pt x="4172712" y="3941064"/>
                  </a:lnTo>
                  <a:lnTo>
                    <a:pt x="4163568" y="3962400"/>
                  </a:lnTo>
                  <a:lnTo>
                    <a:pt x="4145280" y="3992880"/>
                  </a:lnTo>
                  <a:lnTo>
                    <a:pt x="4126992" y="4020312"/>
                  </a:lnTo>
                  <a:lnTo>
                    <a:pt x="4123944" y="4026408"/>
                  </a:lnTo>
                  <a:lnTo>
                    <a:pt x="4145280" y="4041648"/>
                  </a:lnTo>
                  <a:lnTo>
                    <a:pt x="4148328" y="4032504"/>
                  </a:lnTo>
                  <a:lnTo>
                    <a:pt x="4166616" y="4005072"/>
                  </a:lnTo>
                  <a:lnTo>
                    <a:pt x="4184904" y="3974592"/>
                  </a:lnTo>
                  <a:lnTo>
                    <a:pt x="4197096" y="3950208"/>
                  </a:lnTo>
                  <a:close/>
                </a:path>
                <a:path w="4273550" h="4352925">
                  <a:moveTo>
                    <a:pt x="4239768" y="502920"/>
                  </a:moveTo>
                  <a:lnTo>
                    <a:pt x="4227576" y="472440"/>
                  </a:lnTo>
                  <a:lnTo>
                    <a:pt x="4215384" y="438912"/>
                  </a:lnTo>
                  <a:lnTo>
                    <a:pt x="4200144" y="408432"/>
                  </a:lnTo>
                  <a:lnTo>
                    <a:pt x="4200144" y="405384"/>
                  </a:lnTo>
                  <a:lnTo>
                    <a:pt x="4178808" y="417576"/>
                  </a:lnTo>
                  <a:lnTo>
                    <a:pt x="4191000" y="448056"/>
                  </a:lnTo>
                  <a:lnTo>
                    <a:pt x="4203192" y="481584"/>
                  </a:lnTo>
                  <a:lnTo>
                    <a:pt x="4215384" y="509016"/>
                  </a:lnTo>
                  <a:lnTo>
                    <a:pt x="4239768" y="502920"/>
                  </a:lnTo>
                  <a:close/>
                </a:path>
                <a:path w="4273550" h="4352925">
                  <a:moveTo>
                    <a:pt x="4255008" y="3782568"/>
                  </a:moveTo>
                  <a:lnTo>
                    <a:pt x="4230624" y="3776472"/>
                  </a:lnTo>
                  <a:lnTo>
                    <a:pt x="4224528" y="3803904"/>
                  </a:lnTo>
                  <a:lnTo>
                    <a:pt x="4215384" y="3837432"/>
                  </a:lnTo>
                  <a:lnTo>
                    <a:pt x="4203192" y="3870960"/>
                  </a:lnTo>
                  <a:lnTo>
                    <a:pt x="4227576" y="3880104"/>
                  </a:lnTo>
                  <a:lnTo>
                    <a:pt x="4227576" y="3877056"/>
                  </a:lnTo>
                  <a:lnTo>
                    <a:pt x="4239768" y="3843528"/>
                  </a:lnTo>
                  <a:lnTo>
                    <a:pt x="4248912" y="3810000"/>
                  </a:lnTo>
                  <a:lnTo>
                    <a:pt x="4255008" y="3782568"/>
                  </a:lnTo>
                  <a:close/>
                </a:path>
                <a:path w="4273550" h="4352925">
                  <a:moveTo>
                    <a:pt x="4270248" y="679704"/>
                  </a:moveTo>
                  <a:lnTo>
                    <a:pt x="4267200" y="646176"/>
                  </a:lnTo>
                  <a:lnTo>
                    <a:pt x="4264152" y="609600"/>
                  </a:lnTo>
                  <a:lnTo>
                    <a:pt x="4258056" y="579120"/>
                  </a:lnTo>
                  <a:lnTo>
                    <a:pt x="4233672" y="582168"/>
                  </a:lnTo>
                  <a:lnTo>
                    <a:pt x="4239768" y="615696"/>
                  </a:lnTo>
                  <a:lnTo>
                    <a:pt x="4245864" y="682752"/>
                  </a:lnTo>
                  <a:lnTo>
                    <a:pt x="4270248" y="679704"/>
                  </a:lnTo>
                  <a:close/>
                </a:path>
                <a:path w="4273550" h="4352925">
                  <a:moveTo>
                    <a:pt x="4273296" y="3602736"/>
                  </a:moveTo>
                  <a:lnTo>
                    <a:pt x="4245864" y="3602736"/>
                  </a:lnTo>
                  <a:lnTo>
                    <a:pt x="4245864" y="3666744"/>
                  </a:lnTo>
                  <a:lnTo>
                    <a:pt x="4242816" y="3703320"/>
                  </a:lnTo>
                  <a:lnTo>
                    <a:pt x="4267200" y="3703320"/>
                  </a:lnTo>
                  <a:lnTo>
                    <a:pt x="4273296" y="3630168"/>
                  </a:lnTo>
                  <a:lnTo>
                    <a:pt x="4273296" y="3602736"/>
                  </a:lnTo>
                  <a:close/>
                </a:path>
                <a:path w="4273550" h="4352925">
                  <a:moveTo>
                    <a:pt x="4273296" y="3422904"/>
                  </a:moveTo>
                  <a:lnTo>
                    <a:pt x="4245864" y="3422904"/>
                  </a:lnTo>
                  <a:lnTo>
                    <a:pt x="4245864" y="3526536"/>
                  </a:lnTo>
                  <a:lnTo>
                    <a:pt x="4273296" y="3526536"/>
                  </a:lnTo>
                  <a:lnTo>
                    <a:pt x="4273296" y="3422904"/>
                  </a:lnTo>
                  <a:close/>
                </a:path>
                <a:path w="4273550" h="4352925">
                  <a:moveTo>
                    <a:pt x="4273296" y="3246120"/>
                  </a:moveTo>
                  <a:lnTo>
                    <a:pt x="4245864" y="3246120"/>
                  </a:lnTo>
                  <a:lnTo>
                    <a:pt x="4245864" y="3346704"/>
                  </a:lnTo>
                  <a:lnTo>
                    <a:pt x="4273296" y="3346704"/>
                  </a:lnTo>
                  <a:lnTo>
                    <a:pt x="4273296" y="3246120"/>
                  </a:lnTo>
                  <a:close/>
                </a:path>
                <a:path w="4273550" h="4352925">
                  <a:moveTo>
                    <a:pt x="4273296" y="3069336"/>
                  </a:moveTo>
                  <a:lnTo>
                    <a:pt x="4245864" y="3069336"/>
                  </a:lnTo>
                  <a:lnTo>
                    <a:pt x="4245864" y="3169920"/>
                  </a:lnTo>
                  <a:lnTo>
                    <a:pt x="4273296" y="3169920"/>
                  </a:lnTo>
                  <a:lnTo>
                    <a:pt x="4273296" y="3069336"/>
                  </a:lnTo>
                  <a:close/>
                </a:path>
                <a:path w="4273550" h="4352925">
                  <a:moveTo>
                    <a:pt x="4273296" y="2889504"/>
                  </a:moveTo>
                  <a:lnTo>
                    <a:pt x="4245864" y="2889504"/>
                  </a:lnTo>
                  <a:lnTo>
                    <a:pt x="4245864" y="2993136"/>
                  </a:lnTo>
                  <a:lnTo>
                    <a:pt x="4273296" y="2993136"/>
                  </a:lnTo>
                  <a:lnTo>
                    <a:pt x="4273296" y="2889504"/>
                  </a:lnTo>
                  <a:close/>
                </a:path>
                <a:path w="4273550" h="4352925">
                  <a:moveTo>
                    <a:pt x="4273296" y="2712720"/>
                  </a:moveTo>
                  <a:lnTo>
                    <a:pt x="4245864" y="2712720"/>
                  </a:lnTo>
                  <a:lnTo>
                    <a:pt x="4245864" y="2813304"/>
                  </a:lnTo>
                  <a:lnTo>
                    <a:pt x="4273296" y="2813304"/>
                  </a:lnTo>
                  <a:lnTo>
                    <a:pt x="4273296" y="2712720"/>
                  </a:lnTo>
                  <a:close/>
                </a:path>
                <a:path w="4273550" h="4352925">
                  <a:moveTo>
                    <a:pt x="4273296" y="2535948"/>
                  </a:moveTo>
                  <a:lnTo>
                    <a:pt x="4245864" y="2535948"/>
                  </a:lnTo>
                  <a:lnTo>
                    <a:pt x="4245864" y="2636520"/>
                  </a:lnTo>
                  <a:lnTo>
                    <a:pt x="4273296" y="2636520"/>
                  </a:lnTo>
                  <a:lnTo>
                    <a:pt x="4273296" y="2535948"/>
                  </a:lnTo>
                  <a:close/>
                </a:path>
                <a:path w="4273550" h="4352925">
                  <a:moveTo>
                    <a:pt x="4273296" y="2356104"/>
                  </a:moveTo>
                  <a:lnTo>
                    <a:pt x="4245864" y="2356104"/>
                  </a:lnTo>
                  <a:lnTo>
                    <a:pt x="4245864" y="2459736"/>
                  </a:lnTo>
                  <a:lnTo>
                    <a:pt x="4273296" y="2459736"/>
                  </a:lnTo>
                  <a:lnTo>
                    <a:pt x="4273296" y="2356104"/>
                  </a:lnTo>
                  <a:close/>
                </a:path>
                <a:path w="4273550" h="4352925">
                  <a:moveTo>
                    <a:pt x="4273296" y="2179320"/>
                  </a:moveTo>
                  <a:lnTo>
                    <a:pt x="4245864" y="2179320"/>
                  </a:lnTo>
                  <a:lnTo>
                    <a:pt x="4245864" y="2279904"/>
                  </a:lnTo>
                  <a:lnTo>
                    <a:pt x="4273296" y="2279904"/>
                  </a:lnTo>
                  <a:lnTo>
                    <a:pt x="4273296" y="2179320"/>
                  </a:lnTo>
                  <a:close/>
                </a:path>
                <a:path w="4273550" h="4352925">
                  <a:moveTo>
                    <a:pt x="4273296" y="2002536"/>
                  </a:moveTo>
                  <a:lnTo>
                    <a:pt x="4245864" y="2002536"/>
                  </a:lnTo>
                  <a:lnTo>
                    <a:pt x="4245864" y="2103120"/>
                  </a:lnTo>
                  <a:lnTo>
                    <a:pt x="4273296" y="2103120"/>
                  </a:lnTo>
                  <a:lnTo>
                    <a:pt x="4273296" y="2002536"/>
                  </a:lnTo>
                  <a:close/>
                </a:path>
                <a:path w="4273550" h="4352925">
                  <a:moveTo>
                    <a:pt x="4273296" y="1822704"/>
                  </a:moveTo>
                  <a:lnTo>
                    <a:pt x="4245864" y="1822704"/>
                  </a:lnTo>
                  <a:lnTo>
                    <a:pt x="4245864" y="1926336"/>
                  </a:lnTo>
                  <a:lnTo>
                    <a:pt x="4273296" y="1926336"/>
                  </a:lnTo>
                  <a:lnTo>
                    <a:pt x="4273296" y="1822704"/>
                  </a:lnTo>
                  <a:close/>
                </a:path>
                <a:path w="4273550" h="4352925">
                  <a:moveTo>
                    <a:pt x="4273296" y="1645920"/>
                  </a:moveTo>
                  <a:lnTo>
                    <a:pt x="4245864" y="1645920"/>
                  </a:lnTo>
                  <a:lnTo>
                    <a:pt x="4245864" y="1746504"/>
                  </a:lnTo>
                  <a:lnTo>
                    <a:pt x="4273296" y="1746504"/>
                  </a:lnTo>
                  <a:lnTo>
                    <a:pt x="4273296" y="1645920"/>
                  </a:lnTo>
                  <a:close/>
                </a:path>
                <a:path w="4273550" h="4352925">
                  <a:moveTo>
                    <a:pt x="4273296" y="1469136"/>
                  </a:moveTo>
                  <a:lnTo>
                    <a:pt x="4245864" y="1469136"/>
                  </a:lnTo>
                  <a:lnTo>
                    <a:pt x="4245864" y="1569720"/>
                  </a:lnTo>
                  <a:lnTo>
                    <a:pt x="4273296" y="1569720"/>
                  </a:lnTo>
                  <a:lnTo>
                    <a:pt x="4273296" y="1469136"/>
                  </a:lnTo>
                  <a:close/>
                </a:path>
                <a:path w="4273550" h="4352925">
                  <a:moveTo>
                    <a:pt x="4273296" y="1289304"/>
                  </a:moveTo>
                  <a:lnTo>
                    <a:pt x="4245864" y="1289304"/>
                  </a:lnTo>
                  <a:lnTo>
                    <a:pt x="4245864" y="1392936"/>
                  </a:lnTo>
                  <a:lnTo>
                    <a:pt x="4273296" y="1392936"/>
                  </a:lnTo>
                  <a:lnTo>
                    <a:pt x="4273296" y="1289304"/>
                  </a:lnTo>
                  <a:close/>
                </a:path>
                <a:path w="4273550" h="4352925">
                  <a:moveTo>
                    <a:pt x="4273296" y="1112520"/>
                  </a:moveTo>
                  <a:lnTo>
                    <a:pt x="4245864" y="1112520"/>
                  </a:lnTo>
                  <a:lnTo>
                    <a:pt x="4245864" y="1213104"/>
                  </a:lnTo>
                  <a:lnTo>
                    <a:pt x="4273296" y="1213104"/>
                  </a:lnTo>
                  <a:lnTo>
                    <a:pt x="4273296" y="1112520"/>
                  </a:lnTo>
                  <a:close/>
                </a:path>
                <a:path w="4273550" h="4352925">
                  <a:moveTo>
                    <a:pt x="4273296" y="935736"/>
                  </a:moveTo>
                  <a:lnTo>
                    <a:pt x="4245864" y="935736"/>
                  </a:lnTo>
                  <a:lnTo>
                    <a:pt x="4245864" y="1036320"/>
                  </a:lnTo>
                  <a:lnTo>
                    <a:pt x="4273296" y="1036320"/>
                  </a:lnTo>
                  <a:lnTo>
                    <a:pt x="4273296" y="935736"/>
                  </a:lnTo>
                  <a:close/>
                </a:path>
                <a:path w="4273550" h="4352925">
                  <a:moveTo>
                    <a:pt x="4273296" y="755904"/>
                  </a:moveTo>
                  <a:lnTo>
                    <a:pt x="4245864" y="755904"/>
                  </a:lnTo>
                  <a:lnTo>
                    <a:pt x="4245864" y="859536"/>
                  </a:lnTo>
                  <a:lnTo>
                    <a:pt x="4273296" y="859536"/>
                  </a:lnTo>
                  <a:lnTo>
                    <a:pt x="4273296" y="755904"/>
                  </a:lnTo>
                  <a:close/>
                </a:path>
              </a:pathLst>
            </a:custGeom>
            <a:solidFill>
              <a:srgbClr val="001F5F"/>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46" name="object 72"/>
            <p:cNvSpPr/>
            <p:nvPr/>
          </p:nvSpPr>
          <p:spPr>
            <a:xfrm>
              <a:off x="5596127" y="1524508"/>
              <a:ext cx="1097280" cy="350520"/>
            </a:xfrm>
            <a:custGeom>
              <a:avLst/>
              <a:gdLst/>
              <a:ahLst/>
              <a:cxnLst/>
              <a:rect l="l" t="t" r="r" b="b"/>
              <a:pathLst>
                <a:path w="1097279" h="350519">
                  <a:moveTo>
                    <a:pt x="1097279" y="0"/>
                  </a:moveTo>
                  <a:lnTo>
                    <a:pt x="0" y="0"/>
                  </a:lnTo>
                  <a:lnTo>
                    <a:pt x="0" y="350520"/>
                  </a:lnTo>
                  <a:lnTo>
                    <a:pt x="1097279" y="350520"/>
                  </a:lnTo>
                  <a:lnTo>
                    <a:pt x="1097279" y="0"/>
                  </a:lnTo>
                  <a:close/>
                </a:path>
              </a:pathLst>
            </a:custGeom>
            <a:solidFill>
              <a:srgbClr val="FFFFFF"/>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47" name="object 73"/>
          <p:cNvSpPr txBox="1"/>
          <p:nvPr/>
        </p:nvSpPr>
        <p:spPr>
          <a:xfrm>
            <a:off x="6838080" y="1425605"/>
            <a:ext cx="726524" cy="273018"/>
          </a:xfrm>
          <a:prstGeom prst="rect">
            <a:avLst/>
          </a:prstGeom>
        </p:spPr>
        <p:txBody>
          <a:bodyPr vert="horz" wrap="square" lIns="0" tIns="9774" rIns="0" bIns="0" rtlCol="0">
            <a:spAutoFit/>
          </a:bodyPr>
          <a:lstStyle/>
          <a:p>
            <a:pPr marL="10795">
              <a:spcBef>
                <a:spcPts val="75"/>
              </a:spcBef>
            </a:pPr>
            <a:r>
              <a:rPr sz="1710" b="1" spc="-13" dirty="0">
                <a:solidFill>
                  <a:srgbClr val="0000B3"/>
                </a:solidFill>
                <a:latin typeface="Calibri" panose="020F0502020204030204" pitchFamily="34" charset="0"/>
                <a:ea typeface="Calibri" panose="020F0502020204030204" pitchFamily="34" charset="0"/>
                <a:cs typeface="Calibri" panose="020F0502020204030204" pitchFamily="34" charset="0"/>
              </a:rPr>
              <a:t>R</a:t>
            </a:r>
            <a:r>
              <a:rPr sz="1710" b="1" spc="-9" dirty="0">
                <a:solidFill>
                  <a:srgbClr val="0000B3"/>
                </a:solidFill>
                <a:latin typeface="Calibri" panose="020F0502020204030204" pitchFamily="34" charset="0"/>
                <a:ea typeface="Calibri" panose="020F0502020204030204" pitchFamily="34" charset="0"/>
                <a:cs typeface="Calibri" panose="020F0502020204030204" pitchFamily="34" charset="0"/>
              </a:rPr>
              <a:t>EMC</a:t>
            </a:r>
            <a:endParaRPr sz="1710">
              <a:latin typeface="Calibri" panose="020F0502020204030204" pitchFamily="34" charset="0"/>
              <a:ea typeface="Calibri" panose="020F0502020204030204" pitchFamily="34" charset="0"/>
              <a:cs typeface="Calibri" panose="020F0502020204030204" pitchFamily="34" charset="0"/>
            </a:endParaRPr>
          </a:p>
        </p:txBody>
      </p:sp>
      <p:sp>
        <p:nvSpPr>
          <p:cNvPr id="148" name="object 74"/>
          <p:cNvSpPr txBox="1"/>
          <p:nvPr/>
        </p:nvSpPr>
        <p:spPr>
          <a:xfrm>
            <a:off x="6249042" y="6046692"/>
            <a:ext cx="4087650" cy="155749"/>
          </a:xfrm>
          <a:prstGeom prst="rect">
            <a:avLst/>
          </a:prstGeom>
        </p:spPr>
        <p:txBody>
          <a:bodyPr vert="horz" wrap="square" lIns="0" tIns="10860" rIns="0" bIns="0" rtlCol="0">
            <a:spAutoFit/>
          </a:bodyPr>
          <a:lstStyle/>
          <a:p>
            <a:pPr marL="10795">
              <a:spcBef>
                <a:spcPts val="85"/>
              </a:spcBef>
            </a:pP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FSP-</a:t>
            </a:r>
            <a:r>
              <a:rPr sz="940" b="1" i="1" spc="-43"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Forecast</a:t>
            </a:r>
            <a:r>
              <a:rPr sz="940" b="1" i="1" spc="-21"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service</a:t>
            </a:r>
            <a:r>
              <a:rPr sz="940" b="1" i="1" spc="-47"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provider</a:t>
            </a:r>
            <a:r>
              <a:rPr sz="940" b="1" i="1" spc="-34"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(power);</a:t>
            </a:r>
            <a:r>
              <a:rPr sz="940" b="1" i="1" spc="-43"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WSP:</a:t>
            </a:r>
            <a:r>
              <a:rPr sz="940" b="1" i="1" spc="-21"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Weather</a:t>
            </a:r>
            <a:r>
              <a:rPr sz="940" b="1" i="1" spc="-34"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service</a:t>
            </a:r>
            <a:r>
              <a:rPr sz="940" b="1" i="1" spc="-30" dirty="0">
                <a:solidFill>
                  <a:srgbClr val="990000"/>
                </a:solidFill>
                <a:latin typeface="Calibri" panose="020F0502020204030204" pitchFamily="34" charset="0"/>
                <a:ea typeface="Calibri" panose="020F0502020204030204" pitchFamily="34" charset="0"/>
                <a:cs typeface="Calibri" panose="020F0502020204030204" pitchFamily="34" charset="0"/>
              </a:rPr>
              <a:t> </a:t>
            </a:r>
            <a:r>
              <a:rPr sz="940" b="1" i="1" dirty="0">
                <a:solidFill>
                  <a:srgbClr val="990000"/>
                </a:solidFill>
                <a:latin typeface="Calibri" panose="020F0502020204030204" pitchFamily="34" charset="0"/>
                <a:ea typeface="Calibri" panose="020F0502020204030204" pitchFamily="34" charset="0"/>
                <a:cs typeface="Calibri" panose="020F0502020204030204" pitchFamily="34" charset="0"/>
              </a:rPr>
              <a:t>provider</a:t>
            </a:r>
            <a:endParaRPr sz="940">
              <a:latin typeface="Calibri" panose="020F0502020204030204" pitchFamily="34" charset="0"/>
              <a:ea typeface="Calibri" panose="020F0502020204030204" pitchFamily="34" charset="0"/>
              <a:cs typeface="Calibri" panose="020F0502020204030204" pitchFamily="34" charset="0"/>
            </a:endParaRPr>
          </a:p>
        </p:txBody>
      </p:sp>
      <p:grpSp>
        <p:nvGrpSpPr>
          <p:cNvPr id="149" name="object 75"/>
          <p:cNvGrpSpPr/>
          <p:nvPr/>
        </p:nvGrpSpPr>
        <p:grpSpPr>
          <a:xfrm>
            <a:off x="5076611" y="5127024"/>
            <a:ext cx="294845" cy="730325"/>
            <a:chOff x="3660647" y="5855652"/>
            <a:chExt cx="344805" cy="854075"/>
          </a:xfrm>
        </p:grpSpPr>
        <p:sp>
          <p:nvSpPr>
            <p:cNvPr id="150" name="object 76"/>
            <p:cNvSpPr/>
            <p:nvPr/>
          </p:nvSpPr>
          <p:spPr>
            <a:xfrm>
              <a:off x="3822191" y="5857240"/>
              <a:ext cx="24765" cy="0"/>
            </a:xfrm>
            <a:custGeom>
              <a:avLst/>
              <a:gdLst/>
              <a:ahLst/>
              <a:cxnLst/>
              <a:rect l="l" t="t" r="r" b="b"/>
              <a:pathLst>
                <a:path w="24764">
                  <a:moveTo>
                    <a:pt x="0" y="0"/>
                  </a:moveTo>
                  <a:lnTo>
                    <a:pt x="24384" y="0"/>
                  </a:lnTo>
                </a:path>
              </a:pathLst>
            </a:custGeom>
            <a:ln w="3175">
              <a:solidFill>
                <a:srgbClr val="C8C8C8"/>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51" name="object 77"/>
            <p:cNvPicPr/>
            <p:nvPr/>
          </p:nvPicPr>
          <p:blipFill>
            <a:blip r:embed="rId13" cstate="print"/>
            <a:stretch>
              <a:fillRect/>
            </a:stretch>
          </p:blipFill>
          <p:spPr>
            <a:xfrm>
              <a:off x="3660647" y="5858764"/>
              <a:ext cx="344424" cy="841248"/>
            </a:xfrm>
            <a:prstGeom prst="rect">
              <a:avLst/>
            </a:prstGeom>
          </p:spPr>
        </p:pic>
        <p:sp>
          <p:nvSpPr>
            <p:cNvPr id="152" name="object 78"/>
            <p:cNvSpPr/>
            <p:nvPr/>
          </p:nvSpPr>
          <p:spPr>
            <a:xfrm>
              <a:off x="3813047" y="6701536"/>
              <a:ext cx="43180" cy="6350"/>
            </a:xfrm>
            <a:custGeom>
              <a:avLst/>
              <a:gdLst/>
              <a:ahLst/>
              <a:cxnLst/>
              <a:rect l="l" t="t" r="r" b="b"/>
              <a:pathLst>
                <a:path w="43179" h="6350">
                  <a:moveTo>
                    <a:pt x="0" y="0"/>
                  </a:moveTo>
                  <a:lnTo>
                    <a:pt x="42672" y="0"/>
                  </a:lnTo>
                </a:path>
                <a:path w="43179" h="6350">
                  <a:moveTo>
                    <a:pt x="9143" y="3049"/>
                  </a:moveTo>
                  <a:lnTo>
                    <a:pt x="33527" y="3049"/>
                  </a:lnTo>
                </a:path>
                <a:path w="43179" h="6350">
                  <a:moveTo>
                    <a:pt x="9143" y="6095"/>
                  </a:moveTo>
                  <a:lnTo>
                    <a:pt x="33527" y="6095"/>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53" name="object 79"/>
          <p:cNvSpPr txBox="1"/>
          <p:nvPr/>
        </p:nvSpPr>
        <p:spPr>
          <a:xfrm>
            <a:off x="5148694" y="5306044"/>
            <a:ext cx="144783" cy="332312"/>
          </a:xfrm>
          <a:prstGeom prst="rect">
            <a:avLst/>
          </a:prstGeom>
        </p:spPr>
        <p:txBody>
          <a:bodyPr vert="vert270" wrap="square" lIns="0" tIns="1086" rIns="0" bIns="0" rtlCol="0">
            <a:spAutoFit/>
          </a:bodyPr>
          <a:lstStyle/>
          <a:p>
            <a:pPr marL="10795">
              <a:spcBef>
                <a:spcPts val="10"/>
              </a:spcBef>
            </a:pPr>
            <a:r>
              <a:rPr sz="940" b="1" spc="9" dirty="0">
                <a:latin typeface="Calibri" panose="020F0502020204030204" pitchFamily="34" charset="0"/>
                <a:ea typeface="Calibri" panose="020F0502020204030204" pitchFamily="34" charset="0"/>
                <a:cs typeface="Calibri" panose="020F0502020204030204" pitchFamily="34" charset="0"/>
              </a:rPr>
              <a:t>I</a:t>
            </a:r>
            <a:r>
              <a:rPr sz="940" b="1" dirty="0">
                <a:latin typeface="Calibri" panose="020F0502020204030204" pitchFamily="34" charset="0"/>
                <a:ea typeface="Calibri" panose="020F0502020204030204" pitchFamily="34" charset="0"/>
                <a:cs typeface="Calibri" panose="020F0502020204030204" pitchFamily="34" charset="0"/>
              </a:rPr>
              <a:t>CCP</a:t>
            </a:r>
            <a:endParaRPr sz="940">
              <a:latin typeface="Calibri" panose="020F0502020204030204" pitchFamily="34" charset="0"/>
              <a:ea typeface="Calibri" panose="020F0502020204030204" pitchFamily="34" charset="0"/>
              <a:cs typeface="Calibri" panose="020F0502020204030204" pitchFamily="34" charset="0"/>
            </a:endParaRPr>
          </a:p>
        </p:txBody>
      </p:sp>
      <p:grpSp>
        <p:nvGrpSpPr>
          <p:cNvPr id="154" name="object 80"/>
          <p:cNvGrpSpPr/>
          <p:nvPr/>
        </p:nvGrpSpPr>
        <p:grpSpPr>
          <a:xfrm>
            <a:off x="4615284" y="5796915"/>
            <a:ext cx="1282549" cy="453942"/>
            <a:chOff x="3121151" y="6639052"/>
            <a:chExt cx="1499870" cy="530860"/>
          </a:xfrm>
        </p:grpSpPr>
        <p:sp>
          <p:nvSpPr>
            <p:cNvPr id="155" name="object 81"/>
            <p:cNvSpPr/>
            <p:nvPr/>
          </p:nvSpPr>
          <p:spPr>
            <a:xfrm>
              <a:off x="3133343" y="6651244"/>
              <a:ext cx="1475740" cy="506095"/>
            </a:xfrm>
            <a:custGeom>
              <a:avLst/>
              <a:gdLst/>
              <a:ahLst/>
              <a:cxnLst/>
              <a:rect l="l" t="t" r="r" b="b"/>
              <a:pathLst>
                <a:path w="1475739" h="506095">
                  <a:moveTo>
                    <a:pt x="1389888" y="0"/>
                  </a:moveTo>
                  <a:lnTo>
                    <a:pt x="85343" y="0"/>
                  </a:lnTo>
                  <a:lnTo>
                    <a:pt x="51434" y="6905"/>
                  </a:lnTo>
                  <a:lnTo>
                    <a:pt x="24383" y="25526"/>
                  </a:lnTo>
                  <a:lnTo>
                    <a:pt x="6476" y="52720"/>
                  </a:lnTo>
                  <a:lnTo>
                    <a:pt x="0" y="85343"/>
                  </a:lnTo>
                  <a:lnTo>
                    <a:pt x="0" y="420625"/>
                  </a:lnTo>
                  <a:lnTo>
                    <a:pt x="6477" y="453247"/>
                  </a:lnTo>
                  <a:lnTo>
                    <a:pt x="24384" y="480441"/>
                  </a:lnTo>
                  <a:lnTo>
                    <a:pt x="51435" y="499062"/>
                  </a:lnTo>
                  <a:lnTo>
                    <a:pt x="85343" y="505967"/>
                  </a:lnTo>
                  <a:lnTo>
                    <a:pt x="1389888" y="505967"/>
                  </a:lnTo>
                  <a:lnTo>
                    <a:pt x="1422511" y="499062"/>
                  </a:lnTo>
                  <a:lnTo>
                    <a:pt x="1449705" y="480441"/>
                  </a:lnTo>
                  <a:lnTo>
                    <a:pt x="1468326" y="453247"/>
                  </a:lnTo>
                  <a:lnTo>
                    <a:pt x="1475232" y="420625"/>
                  </a:lnTo>
                  <a:lnTo>
                    <a:pt x="1475232" y="85343"/>
                  </a:lnTo>
                  <a:lnTo>
                    <a:pt x="1468326" y="52720"/>
                  </a:lnTo>
                  <a:lnTo>
                    <a:pt x="1449705" y="25526"/>
                  </a:lnTo>
                  <a:lnTo>
                    <a:pt x="1422511" y="6905"/>
                  </a:lnTo>
                  <a:lnTo>
                    <a:pt x="1389888" y="0"/>
                  </a:lnTo>
                  <a:close/>
                </a:path>
              </a:pathLst>
            </a:custGeom>
            <a:solidFill>
              <a:srgbClr val="FFFF00"/>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56" name="object 82"/>
            <p:cNvSpPr/>
            <p:nvPr/>
          </p:nvSpPr>
          <p:spPr>
            <a:xfrm>
              <a:off x="3121151" y="6639052"/>
              <a:ext cx="1499870" cy="530860"/>
            </a:xfrm>
            <a:custGeom>
              <a:avLst/>
              <a:gdLst/>
              <a:ahLst/>
              <a:cxnLst/>
              <a:rect l="l" t="t" r="r" b="b"/>
              <a:pathLst>
                <a:path w="1499870" h="530859">
                  <a:moveTo>
                    <a:pt x="1420368" y="527304"/>
                  </a:moveTo>
                  <a:lnTo>
                    <a:pt x="79248" y="527304"/>
                  </a:lnTo>
                  <a:lnTo>
                    <a:pt x="97536" y="530352"/>
                  </a:lnTo>
                  <a:lnTo>
                    <a:pt x="1405127" y="530352"/>
                  </a:lnTo>
                  <a:lnTo>
                    <a:pt x="1420368" y="527304"/>
                  </a:lnTo>
                  <a:close/>
                </a:path>
                <a:path w="1499870" h="530859">
                  <a:moveTo>
                    <a:pt x="1423415" y="3048"/>
                  </a:moveTo>
                  <a:lnTo>
                    <a:pt x="76200" y="3048"/>
                  </a:lnTo>
                  <a:lnTo>
                    <a:pt x="60960" y="6096"/>
                  </a:lnTo>
                  <a:lnTo>
                    <a:pt x="57912" y="9144"/>
                  </a:lnTo>
                  <a:lnTo>
                    <a:pt x="42672" y="15240"/>
                  </a:lnTo>
                  <a:lnTo>
                    <a:pt x="42672" y="18288"/>
                  </a:lnTo>
                  <a:lnTo>
                    <a:pt x="39624" y="18288"/>
                  </a:lnTo>
                  <a:lnTo>
                    <a:pt x="27431" y="27432"/>
                  </a:lnTo>
                  <a:lnTo>
                    <a:pt x="27431" y="30480"/>
                  </a:lnTo>
                  <a:lnTo>
                    <a:pt x="15240" y="42672"/>
                  </a:lnTo>
                  <a:lnTo>
                    <a:pt x="6096" y="57912"/>
                  </a:lnTo>
                  <a:lnTo>
                    <a:pt x="6096" y="60960"/>
                  </a:lnTo>
                  <a:lnTo>
                    <a:pt x="0" y="76200"/>
                  </a:lnTo>
                  <a:lnTo>
                    <a:pt x="0" y="454153"/>
                  </a:lnTo>
                  <a:lnTo>
                    <a:pt x="6096" y="469392"/>
                  </a:lnTo>
                  <a:lnTo>
                    <a:pt x="6096" y="472440"/>
                  </a:lnTo>
                  <a:lnTo>
                    <a:pt x="15240" y="487680"/>
                  </a:lnTo>
                  <a:lnTo>
                    <a:pt x="27431" y="499872"/>
                  </a:lnTo>
                  <a:lnTo>
                    <a:pt x="27431" y="502920"/>
                  </a:lnTo>
                  <a:lnTo>
                    <a:pt x="39624" y="512064"/>
                  </a:lnTo>
                  <a:lnTo>
                    <a:pt x="42672" y="512064"/>
                  </a:lnTo>
                  <a:lnTo>
                    <a:pt x="42672" y="515112"/>
                  </a:lnTo>
                  <a:lnTo>
                    <a:pt x="57912" y="521208"/>
                  </a:lnTo>
                  <a:lnTo>
                    <a:pt x="57912" y="524256"/>
                  </a:lnTo>
                  <a:lnTo>
                    <a:pt x="60960" y="524256"/>
                  </a:lnTo>
                  <a:lnTo>
                    <a:pt x="76200" y="527304"/>
                  </a:lnTo>
                  <a:lnTo>
                    <a:pt x="1423415" y="527304"/>
                  </a:lnTo>
                  <a:lnTo>
                    <a:pt x="1438656" y="524256"/>
                  </a:lnTo>
                  <a:lnTo>
                    <a:pt x="1441703" y="521208"/>
                  </a:lnTo>
                  <a:lnTo>
                    <a:pt x="1456944" y="515112"/>
                  </a:lnTo>
                  <a:lnTo>
                    <a:pt x="1456944" y="512064"/>
                  </a:lnTo>
                  <a:lnTo>
                    <a:pt x="1465072" y="505968"/>
                  </a:lnTo>
                  <a:lnTo>
                    <a:pt x="97536" y="505968"/>
                  </a:lnTo>
                  <a:lnTo>
                    <a:pt x="79248" y="502920"/>
                  </a:lnTo>
                  <a:lnTo>
                    <a:pt x="82296" y="502920"/>
                  </a:lnTo>
                  <a:lnTo>
                    <a:pt x="67056" y="499872"/>
                  </a:lnTo>
                  <a:lnTo>
                    <a:pt x="70104" y="499872"/>
                  </a:lnTo>
                  <a:lnTo>
                    <a:pt x="59944" y="493776"/>
                  </a:lnTo>
                  <a:lnTo>
                    <a:pt x="57912" y="493776"/>
                  </a:lnTo>
                  <a:lnTo>
                    <a:pt x="45720" y="484632"/>
                  </a:lnTo>
                  <a:lnTo>
                    <a:pt x="38862" y="475488"/>
                  </a:lnTo>
                  <a:lnTo>
                    <a:pt x="36575" y="475488"/>
                  </a:lnTo>
                  <a:lnTo>
                    <a:pt x="31699" y="463296"/>
                  </a:lnTo>
                  <a:lnTo>
                    <a:pt x="30480" y="463296"/>
                  </a:lnTo>
                  <a:lnTo>
                    <a:pt x="24384" y="448056"/>
                  </a:lnTo>
                  <a:lnTo>
                    <a:pt x="27431" y="448056"/>
                  </a:lnTo>
                  <a:lnTo>
                    <a:pt x="24384" y="432817"/>
                  </a:lnTo>
                  <a:lnTo>
                    <a:pt x="24384" y="97536"/>
                  </a:lnTo>
                  <a:lnTo>
                    <a:pt x="27431" y="82296"/>
                  </a:lnTo>
                  <a:lnTo>
                    <a:pt x="24384" y="82296"/>
                  </a:lnTo>
                  <a:lnTo>
                    <a:pt x="30480" y="67057"/>
                  </a:lnTo>
                  <a:lnTo>
                    <a:pt x="31698" y="67057"/>
                  </a:lnTo>
                  <a:lnTo>
                    <a:pt x="36575" y="54864"/>
                  </a:lnTo>
                  <a:lnTo>
                    <a:pt x="38861" y="54864"/>
                  </a:lnTo>
                  <a:lnTo>
                    <a:pt x="45720" y="45720"/>
                  </a:lnTo>
                  <a:lnTo>
                    <a:pt x="57912" y="36576"/>
                  </a:lnTo>
                  <a:lnTo>
                    <a:pt x="59943" y="36576"/>
                  </a:lnTo>
                  <a:lnTo>
                    <a:pt x="70104" y="30480"/>
                  </a:lnTo>
                  <a:lnTo>
                    <a:pt x="67056" y="30480"/>
                  </a:lnTo>
                  <a:lnTo>
                    <a:pt x="82296" y="27432"/>
                  </a:lnTo>
                  <a:lnTo>
                    <a:pt x="79248" y="27432"/>
                  </a:lnTo>
                  <a:lnTo>
                    <a:pt x="97536" y="24385"/>
                  </a:lnTo>
                  <a:lnTo>
                    <a:pt x="1465073" y="24385"/>
                  </a:lnTo>
                  <a:lnTo>
                    <a:pt x="1456944" y="18288"/>
                  </a:lnTo>
                  <a:lnTo>
                    <a:pt x="1456944" y="15240"/>
                  </a:lnTo>
                  <a:lnTo>
                    <a:pt x="1441703" y="9144"/>
                  </a:lnTo>
                  <a:lnTo>
                    <a:pt x="1438656" y="9144"/>
                  </a:lnTo>
                  <a:lnTo>
                    <a:pt x="1438656" y="6096"/>
                  </a:lnTo>
                  <a:lnTo>
                    <a:pt x="1423415" y="3048"/>
                  </a:lnTo>
                  <a:close/>
                </a:path>
                <a:path w="1499870" h="530859">
                  <a:moveTo>
                    <a:pt x="1469136" y="502920"/>
                  </a:moveTo>
                  <a:lnTo>
                    <a:pt x="1417320" y="502920"/>
                  </a:lnTo>
                  <a:lnTo>
                    <a:pt x="1402080" y="505968"/>
                  </a:lnTo>
                  <a:lnTo>
                    <a:pt x="1465072" y="505968"/>
                  </a:lnTo>
                  <a:lnTo>
                    <a:pt x="1469136" y="502920"/>
                  </a:lnTo>
                  <a:close/>
                </a:path>
                <a:path w="1499870" h="530859">
                  <a:moveTo>
                    <a:pt x="1444752" y="490728"/>
                  </a:moveTo>
                  <a:lnTo>
                    <a:pt x="1429512" y="499872"/>
                  </a:lnTo>
                  <a:lnTo>
                    <a:pt x="1432560" y="499872"/>
                  </a:lnTo>
                  <a:lnTo>
                    <a:pt x="1414272" y="502920"/>
                  </a:lnTo>
                  <a:lnTo>
                    <a:pt x="1472184" y="502920"/>
                  </a:lnTo>
                  <a:lnTo>
                    <a:pt x="1472184" y="499872"/>
                  </a:lnTo>
                  <a:lnTo>
                    <a:pt x="1476755" y="493776"/>
                  </a:lnTo>
                  <a:lnTo>
                    <a:pt x="1441703" y="493776"/>
                  </a:lnTo>
                  <a:lnTo>
                    <a:pt x="1444752" y="490728"/>
                  </a:lnTo>
                  <a:close/>
                </a:path>
                <a:path w="1499870" h="530859">
                  <a:moveTo>
                    <a:pt x="54864" y="490728"/>
                  </a:moveTo>
                  <a:lnTo>
                    <a:pt x="57912" y="493776"/>
                  </a:lnTo>
                  <a:lnTo>
                    <a:pt x="59944" y="493776"/>
                  </a:lnTo>
                  <a:lnTo>
                    <a:pt x="54864" y="490728"/>
                  </a:lnTo>
                  <a:close/>
                </a:path>
                <a:path w="1499870" h="530859">
                  <a:moveTo>
                    <a:pt x="1490472" y="472440"/>
                  </a:moveTo>
                  <a:lnTo>
                    <a:pt x="1463039" y="472440"/>
                  </a:lnTo>
                  <a:lnTo>
                    <a:pt x="1450848" y="484632"/>
                  </a:lnTo>
                  <a:lnTo>
                    <a:pt x="1453896" y="484632"/>
                  </a:lnTo>
                  <a:lnTo>
                    <a:pt x="1441703" y="493776"/>
                  </a:lnTo>
                  <a:lnTo>
                    <a:pt x="1476755" y="493776"/>
                  </a:lnTo>
                  <a:lnTo>
                    <a:pt x="1481327" y="487680"/>
                  </a:lnTo>
                  <a:lnTo>
                    <a:pt x="1484376" y="487680"/>
                  </a:lnTo>
                  <a:lnTo>
                    <a:pt x="1490472" y="472440"/>
                  </a:lnTo>
                  <a:close/>
                </a:path>
                <a:path w="1499870" h="530859">
                  <a:moveTo>
                    <a:pt x="36575" y="472440"/>
                  </a:moveTo>
                  <a:lnTo>
                    <a:pt x="36575" y="475488"/>
                  </a:lnTo>
                  <a:lnTo>
                    <a:pt x="38862" y="475488"/>
                  </a:lnTo>
                  <a:lnTo>
                    <a:pt x="36575" y="472440"/>
                  </a:lnTo>
                  <a:close/>
                </a:path>
                <a:path w="1499870" h="530859">
                  <a:moveTo>
                    <a:pt x="1469136" y="460248"/>
                  </a:moveTo>
                  <a:lnTo>
                    <a:pt x="1459992" y="475488"/>
                  </a:lnTo>
                  <a:lnTo>
                    <a:pt x="1463039" y="472440"/>
                  </a:lnTo>
                  <a:lnTo>
                    <a:pt x="1490472" y="472440"/>
                  </a:lnTo>
                  <a:lnTo>
                    <a:pt x="1490472" y="469392"/>
                  </a:lnTo>
                  <a:lnTo>
                    <a:pt x="1493520" y="469392"/>
                  </a:lnTo>
                  <a:lnTo>
                    <a:pt x="1494739" y="463296"/>
                  </a:lnTo>
                  <a:lnTo>
                    <a:pt x="1469136" y="463296"/>
                  </a:lnTo>
                  <a:lnTo>
                    <a:pt x="1469136" y="460248"/>
                  </a:lnTo>
                  <a:close/>
                </a:path>
                <a:path w="1499870" h="530859">
                  <a:moveTo>
                    <a:pt x="30480" y="460248"/>
                  </a:moveTo>
                  <a:lnTo>
                    <a:pt x="30480" y="463296"/>
                  </a:lnTo>
                  <a:lnTo>
                    <a:pt x="31699" y="463296"/>
                  </a:lnTo>
                  <a:lnTo>
                    <a:pt x="30480" y="460248"/>
                  </a:lnTo>
                  <a:close/>
                </a:path>
                <a:path w="1499870" h="530859">
                  <a:moveTo>
                    <a:pt x="1494739" y="67057"/>
                  </a:moveTo>
                  <a:lnTo>
                    <a:pt x="1469136" y="67057"/>
                  </a:lnTo>
                  <a:lnTo>
                    <a:pt x="1475232" y="97536"/>
                  </a:lnTo>
                  <a:lnTo>
                    <a:pt x="1475232" y="432817"/>
                  </a:lnTo>
                  <a:lnTo>
                    <a:pt x="1469136" y="463296"/>
                  </a:lnTo>
                  <a:lnTo>
                    <a:pt x="1494739" y="463296"/>
                  </a:lnTo>
                  <a:lnTo>
                    <a:pt x="1496568" y="454153"/>
                  </a:lnTo>
                  <a:lnTo>
                    <a:pt x="1496568" y="451104"/>
                  </a:lnTo>
                  <a:lnTo>
                    <a:pt x="1499615" y="432817"/>
                  </a:lnTo>
                  <a:lnTo>
                    <a:pt x="1499615" y="94488"/>
                  </a:lnTo>
                  <a:lnTo>
                    <a:pt x="1496568" y="79248"/>
                  </a:lnTo>
                  <a:lnTo>
                    <a:pt x="1496568" y="76200"/>
                  </a:lnTo>
                  <a:lnTo>
                    <a:pt x="1494739" y="67057"/>
                  </a:lnTo>
                  <a:close/>
                </a:path>
                <a:path w="1499870" h="530859">
                  <a:moveTo>
                    <a:pt x="31698" y="67057"/>
                  </a:moveTo>
                  <a:lnTo>
                    <a:pt x="30480" y="67057"/>
                  </a:lnTo>
                  <a:lnTo>
                    <a:pt x="30480" y="70104"/>
                  </a:lnTo>
                  <a:lnTo>
                    <a:pt x="31698" y="67057"/>
                  </a:lnTo>
                  <a:close/>
                </a:path>
                <a:path w="1499870" h="530859">
                  <a:moveTo>
                    <a:pt x="1459992" y="54864"/>
                  </a:moveTo>
                  <a:lnTo>
                    <a:pt x="1469136" y="70104"/>
                  </a:lnTo>
                  <a:lnTo>
                    <a:pt x="1469136" y="67057"/>
                  </a:lnTo>
                  <a:lnTo>
                    <a:pt x="1494739" y="67057"/>
                  </a:lnTo>
                  <a:lnTo>
                    <a:pt x="1493520" y="60960"/>
                  </a:lnTo>
                  <a:lnTo>
                    <a:pt x="1490472" y="60960"/>
                  </a:lnTo>
                  <a:lnTo>
                    <a:pt x="1490472" y="57912"/>
                  </a:lnTo>
                  <a:lnTo>
                    <a:pt x="1463039" y="57912"/>
                  </a:lnTo>
                  <a:lnTo>
                    <a:pt x="1459992" y="54864"/>
                  </a:lnTo>
                  <a:close/>
                </a:path>
                <a:path w="1499870" h="530859">
                  <a:moveTo>
                    <a:pt x="38861" y="54864"/>
                  </a:moveTo>
                  <a:lnTo>
                    <a:pt x="36575" y="54864"/>
                  </a:lnTo>
                  <a:lnTo>
                    <a:pt x="36575" y="57912"/>
                  </a:lnTo>
                  <a:lnTo>
                    <a:pt x="38861" y="54864"/>
                  </a:lnTo>
                  <a:close/>
                </a:path>
                <a:path w="1499870" h="530859">
                  <a:moveTo>
                    <a:pt x="1476755" y="36576"/>
                  </a:moveTo>
                  <a:lnTo>
                    <a:pt x="1441703" y="36576"/>
                  </a:lnTo>
                  <a:lnTo>
                    <a:pt x="1463039" y="57912"/>
                  </a:lnTo>
                  <a:lnTo>
                    <a:pt x="1490472" y="57912"/>
                  </a:lnTo>
                  <a:lnTo>
                    <a:pt x="1484376" y="42672"/>
                  </a:lnTo>
                  <a:lnTo>
                    <a:pt x="1481327" y="42672"/>
                  </a:lnTo>
                  <a:lnTo>
                    <a:pt x="1476755" y="36576"/>
                  </a:lnTo>
                  <a:close/>
                </a:path>
                <a:path w="1499870" h="530859">
                  <a:moveTo>
                    <a:pt x="59943" y="36576"/>
                  </a:moveTo>
                  <a:lnTo>
                    <a:pt x="57912" y="36576"/>
                  </a:lnTo>
                  <a:lnTo>
                    <a:pt x="54864" y="39624"/>
                  </a:lnTo>
                  <a:lnTo>
                    <a:pt x="59943" y="36576"/>
                  </a:lnTo>
                  <a:close/>
                </a:path>
                <a:path w="1499870" h="530859">
                  <a:moveTo>
                    <a:pt x="1472184" y="27432"/>
                  </a:moveTo>
                  <a:lnTo>
                    <a:pt x="1414272" y="27432"/>
                  </a:lnTo>
                  <a:lnTo>
                    <a:pt x="1432560" y="30480"/>
                  </a:lnTo>
                  <a:lnTo>
                    <a:pt x="1429512" y="30480"/>
                  </a:lnTo>
                  <a:lnTo>
                    <a:pt x="1444752" y="39624"/>
                  </a:lnTo>
                  <a:lnTo>
                    <a:pt x="1441703" y="36576"/>
                  </a:lnTo>
                  <a:lnTo>
                    <a:pt x="1476755" y="36576"/>
                  </a:lnTo>
                  <a:lnTo>
                    <a:pt x="1472184" y="30480"/>
                  </a:lnTo>
                  <a:lnTo>
                    <a:pt x="1472184" y="27432"/>
                  </a:lnTo>
                  <a:close/>
                </a:path>
                <a:path w="1499870" h="530859">
                  <a:moveTo>
                    <a:pt x="1465073" y="24385"/>
                  </a:moveTo>
                  <a:lnTo>
                    <a:pt x="1402080" y="24385"/>
                  </a:lnTo>
                  <a:lnTo>
                    <a:pt x="1417320" y="27432"/>
                  </a:lnTo>
                  <a:lnTo>
                    <a:pt x="1469136" y="27432"/>
                  </a:lnTo>
                  <a:lnTo>
                    <a:pt x="1465073" y="24385"/>
                  </a:lnTo>
                  <a:close/>
                </a:path>
                <a:path w="1499870" h="530859">
                  <a:moveTo>
                    <a:pt x="1402080" y="0"/>
                  </a:moveTo>
                  <a:lnTo>
                    <a:pt x="94487" y="0"/>
                  </a:lnTo>
                  <a:lnTo>
                    <a:pt x="79248" y="3048"/>
                  </a:lnTo>
                  <a:lnTo>
                    <a:pt x="1420368" y="3048"/>
                  </a:lnTo>
                  <a:lnTo>
                    <a:pt x="1402080" y="0"/>
                  </a:lnTo>
                  <a:close/>
                </a:path>
              </a:pathLst>
            </a:custGeom>
            <a:solidFill>
              <a:srgbClr val="BF4F4C"/>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57" name="object 83"/>
          <p:cNvSpPr txBox="1"/>
          <p:nvPr/>
        </p:nvSpPr>
        <p:spPr>
          <a:xfrm>
            <a:off x="4752987" y="5827756"/>
            <a:ext cx="1008881" cy="378304"/>
          </a:xfrm>
          <a:prstGeom prst="rect">
            <a:avLst/>
          </a:prstGeom>
        </p:spPr>
        <p:txBody>
          <a:bodyPr vert="horz" wrap="square" lIns="0" tIns="9774" rIns="0" bIns="0" rtlCol="0">
            <a:spAutoFit/>
          </a:bodyPr>
          <a:lstStyle/>
          <a:p>
            <a:pPr marL="224155" marR="4445" indent="-213995">
              <a:spcBef>
                <a:spcPts val="75"/>
              </a:spcBef>
            </a:pPr>
            <a:r>
              <a:rPr sz="1195" b="1" spc="-13" dirty="0">
                <a:latin typeface="Calibri" panose="020F0502020204030204" pitchFamily="34" charset="0"/>
                <a:ea typeface="Calibri" panose="020F0502020204030204" pitchFamily="34" charset="0"/>
                <a:cs typeface="Calibri" panose="020F0502020204030204" pitchFamily="34" charset="0"/>
              </a:rPr>
              <a:t>RLDC</a:t>
            </a:r>
            <a:r>
              <a:rPr sz="1195" b="1" spc="-60" dirty="0">
                <a:latin typeface="Calibri" panose="020F0502020204030204" pitchFamily="34" charset="0"/>
                <a:ea typeface="Calibri" panose="020F0502020204030204" pitchFamily="34" charset="0"/>
                <a:cs typeface="Calibri" panose="020F0502020204030204" pitchFamily="34" charset="0"/>
              </a:rPr>
              <a:t> </a:t>
            </a:r>
            <a:r>
              <a:rPr sz="1195" b="1" spc="-13" dirty="0">
                <a:latin typeface="Calibri" panose="020F0502020204030204" pitchFamily="34" charset="0"/>
                <a:ea typeface="Calibri" panose="020F0502020204030204" pitchFamily="34" charset="0"/>
                <a:cs typeface="Calibri" panose="020F0502020204030204" pitchFamily="34" charset="0"/>
              </a:rPr>
              <a:t>REMC </a:t>
            </a:r>
            <a:r>
              <a:rPr sz="1195" b="1" spc="-291" dirty="0">
                <a:latin typeface="Calibri" panose="020F0502020204030204" pitchFamily="34" charset="0"/>
                <a:ea typeface="Calibri" panose="020F0502020204030204" pitchFamily="34" charset="0"/>
                <a:cs typeface="Calibri" panose="020F0502020204030204" pitchFamily="34" charset="0"/>
              </a:rPr>
              <a:t> </a:t>
            </a:r>
            <a:r>
              <a:rPr sz="1195" b="1" spc="-13" dirty="0">
                <a:latin typeface="Calibri" panose="020F0502020204030204" pitchFamily="34" charset="0"/>
                <a:ea typeface="Calibri" panose="020F0502020204030204" pitchFamily="34" charset="0"/>
                <a:cs typeface="Calibri" panose="020F0502020204030204" pitchFamily="34" charset="0"/>
              </a:rPr>
              <a:t>SCADA</a:t>
            </a:r>
            <a:endParaRPr sz="1195">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3212148" y="260350"/>
            <a:ext cx="605377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Features of RE Forecasting Tool </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2" name="object 2"/>
          <p:cNvSpPr txBox="1"/>
          <p:nvPr/>
        </p:nvSpPr>
        <p:spPr>
          <a:xfrm>
            <a:off x="472714" y="1066356"/>
            <a:ext cx="11311299" cy="4072520"/>
          </a:xfrm>
          <a:prstGeom prst="rect">
            <a:avLst/>
          </a:prstGeom>
        </p:spPr>
        <p:txBody>
          <a:bodyPr vert="horz" wrap="square" lIns="0" tIns="9774" rIns="0" bIns="0" rtlCol="0">
            <a:spAutoFit/>
          </a:bodyPr>
          <a:lstStyle/>
          <a:p>
            <a:pPr marL="10795" algn="just">
              <a:spcBef>
                <a:spcPts val="75"/>
              </a:spcBef>
              <a:tabLst>
                <a:tab pos="400685" algn="l"/>
                <a:tab pos="401320" algn="l"/>
              </a:tabLst>
            </a:pPr>
            <a:r>
              <a:rPr sz="2400" b="1" spc="-4" dirty="0">
                <a:latin typeface="Calibri" panose="020F0502020204030204" pitchFamily="34" charset="0"/>
                <a:ea typeface="Calibri" panose="020F0502020204030204" pitchFamily="34" charset="0"/>
                <a:cs typeface="Calibri" panose="020F0502020204030204" pitchFamily="34" charset="0"/>
              </a:rPr>
              <a:t>Data</a:t>
            </a:r>
            <a:r>
              <a:rPr sz="2400" b="1" spc="-26" dirty="0">
                <a:latin typeface="Calibri" panose="020F0502020204030204" pitchFamily="34" charset="0"/>
                <a:ea typeface="Calibri" panose="020F0502020204030204" pitchFamily="34" charset="0"/>
                <a:cs typeface="Calibri" panose="020F0502020204030204" pitchFamily="34" charset="0"/>
              </a:rPr>
              <a:t> </a:t>
            </a:r>
            <a:r>
              <a:rPr sz="2400" b="1" spc="-9" dirty="0">
                <a:latin typeface="Calibri" panose="020F0502020204030204" pitchFamily="34" charset="0"/>
                <a:ea typeface="Calibri" panose="020F0502020204030204" pitchFamily="34" charset="0"/>
                <a:cs typeface="Calibri" panose="020F0502020204030204" pitchFamily="34" charset="0"/>
              </a:rPr>
              <a:t>Exchange</a:t>
            </a:r>
            <a:endParaRPr sz="2400" b="1" dirty="0">
              <a:latin typeface="Calibri" panose="020F0502020204030204" pitchFamily="34" charset="0"/>
              <a:ea typeface="Calibri" panose="020F0502020204030204" pitchFamily="34" charset="0"/>
              <a:cs typeface="Calibri" panose="020F0502020204030204" pitchFamily="34" charset="0"/>
            </a:endParaRPr>
          </a:p>
          <a:p>
            <a:pPr marL="792480" marR="5715" lvl="1" indent="-391160" algn="just">
              <a:buFont typeface="Arial MT"/>
              <a:buChar char="•"/>
              <a:tabLst>
                <a:tab pos="791845" algn="l"/>
                <a:tab pos="792480" algn="l"/>
              </a:tabLst>
            </a:pPr>
            <a:r>
              <a:rPr sz="2400" spc="-4" dirty="0">
                <a:latin typeface="Calibri" panose="020F0502020204030204" pitchFamily="34" charset="0"/>
                <a:ea typeface="Calibri" panose="020F0502020204030204" pitchFamily="34" charset="0"/>
                <a:cs typeface="Calibri" panose="020F0502020204030204" pitchFamily="34" charset="0"/>
              </a:rPr>
              <a:t>Share</a:t>
            </a:r>
            <a:r>
              <a:rPr sz="2400" spc="77"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Static,</a:t>
            </a:r>
            <a:r>
              <a:rPr sz="2400" spc="77"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Historical</a:t>
            </a:r>
            <a:r>
              <a:rPr sz="2400" spc="9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and</a:t>
            </a:r>
            <a:r>
              <a:rPr sz="2400" spc="90"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Real</a:t>
            </a:r>
            <a:r>
              <a:rPr sz="2400" spc="86"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Time</a:t>
            </a:r>
            <a:r>
              <a:rPr sz="2400" spc="6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SCADA</a:t>
            </a:r>
            <a:r>
              <a:rPr sz="2400" spc="68"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data</a:t>
            </a:r>
            <a:r>
              <a:rPr sz="2400" spc="86"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with</a:t>
            </a:r>
            <a:r>
              <a:rPr sz="2400" spc="56"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Forecast </a:t>
            </a:r>
            <a:r>
              <a:rPr sz="2400" spc="-402"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Service</a:t>
            </a:r>
            <a:r>
              <a:rPr sz="2400" spc="-4"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Providers</a:t>
            </a:r>
            <a:r>
              <a:rPr sz="2400" spc="34"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(FSPs)</a:t>
            </a:r>
            <a:endParaRPr sz="2400" dirty="0">
              <a:latin typeface="Calibri" panose="020F0502020204030204" pitchFamily="34" charset="0"/>
              <a:ea typeface="Calibri" panose="020F0502020204030204" pitchFamily="34" charset="0"/>
              <a:cs typeface="Calibri" panose="020F0502020204030204" pitchFamily="34" charset="0"/>
            </a:endParaRPr>
          </a:p>
          <a:p>
            <a:pPr marL="792480" marR="4445" lvl="1" indent="-391160" algn="just">
              <a:spcBef>
                <a:spcPts val="5"/>
              </a:spcBef>
              <a:buFont typeface="Arial MT"/>
              <a:buChar char="•"/>
              <a:tabLst>
                <a:tab pos="791845" algn="l"/>
                <a:tab pos="792480" algn="l"/>
                <a:tab pos="5039995" algn="l"/>
              </a:tabLst>
            </a:pPr>
            <a:r>
              <a:rPr sz="2400" spc="-4" dirty="0">
                <a:latin typeface="Calibri" panose="020F0502020204030204" pitchFamily="34" charset="0"/>
                <a:ea typeface="Calibri" panose="020F0502020204030204" pitchFamily="34" charset="0"/>
                <a:cs typeface="Calibri" panose="020F0502020204030204" pitchFamily="34" charset="0"/>
              </a:rPr>
              <a:t>Collect</a:t>
            </a:r>
            <a:r>
              <a:rPr sz="2400" spc="94"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Power</a:t>
            </a:r>
            <a:r>
              <a:rPr sz="2400" spc="111"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forecast</a:t>
            </a:r>
            <a:r>
              <a:rPr sz="2400" spc="103"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from</a:t>
            </a:r>
            <a:r>
              <a:rPr sz="2400" spc="9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different</a:t>
            </a:r>
            <a:r>
              <a:rPr sz="2400" spc="97"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FSPs	</a:t>
            </a:r>
            <a:r>
              <a:rPr sz="2400" spc="-4" dirty="0">
                <a:latin typeface="Calibri" panose="020F0502020204030204" pitchFamily="34" charset="0"/>
                <a:ea typeface="Calibri" panose="020F0502020204030204" pitchFamily="34" charset="0"/>
                <a:cs typeface="Calibri" panose="020F0502020204030204" pitchFamily="34" charset="0"/>
              </a:rPr>
              <a:t>as</a:t>
            </a:r>
            <a:r>
              <a:rPr sz="2400" spc="94"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well</a:t>
            </a:r>
            <a:r>
              <a:rPr sz="2400" spc="9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as</a:t>
            </a:r>
            <a:r>
              <a:rPr sz="2400" spc="73"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Internal</a:t>
            </a:r>
            <a:r>
              <a:rPr sz="2400" spc="94"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Fx </a:t>
            </a:r>
            <a:r>
              <a:rPr sz="2400" spc="-402"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tool</a:t>
            </a:r>
            <a:endParaRPr sz="2400" dirty="0">
              <a:latin typeface="Calibri" panose="020F0502020204030204" pitchFamily="34" charset="0"/>
              <a:ea typeface="Calibri" panose="020F0502020204030204" pitchFamily="34" charset="0"/>
              <a:cs typeface="Calibri" panose="020F0502020204030204" pitchFamily="34" charset="0"/>
            </a:endParaRPr>
          </a:p>
          <a:p>
            <a:pPr marL="792480" lvl="1" indent="-391160" algn="just">
              <a:buFont typeface="Arial MT"/>
              <a:buChar char="•"/>
              <a:tabLst>
                <a:tab pos="791845" algn="l"/>
                <a:tab pos="792480" algn="l"/>
              </a:tabLst>
            </a:pPr>
            <a:r>
              <a:rPr sz="2400" spc="-9" dirty="0">
                <a:latin typeface="Calibri" panose="020F0502020204030204" pitchFamily="34" charset="0"/>
                <a:ea typeface="Calibri" panose="020F0502020204030204" pitchFamily="34" charset="0"/>
                <a:cs typeface="Calibri" panose="020F0502020204030204" pitchFamily="34" charset="0"/>
              </a:rPr>
              <a:t>Transfer</a:t>
            </a:r>
            <a:r>
              <a:rPr sz="2400" spc="13"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of</a:t>
            </a:r>
            <a:r>
              <a:rPr sz="2400" spc="26"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power</a:t>
            </a:r>
            <a:r>
              <a:rPr sz="2400" spc="17"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forecasts</a:t>
            </a:r>
            <a:r>
              <a:rPr sz="2400" spc="432"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to</a:t>
            </a:r>
            <a:r>
              <a:rPr sz="240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scheduling</a:t>
            </a:r>
            <a:r>
              <a:rPr sz="2400" spc="3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Tool</a:t>
            </a:r>
            <a:endParaRPr sz="2400" dirty="0">
              <a:latin typeface="Calibri" panose="020F0502020204030204" pitchFamily="34" charset="0"/>
              <a:ea typeface="Calibri" panose="020F0502020204030204" pitchFamily="34" charset="0"/>
              <a:cs typeface="Calibri" panose="020F0502020204030204" pitchFamily="34" charset="0"/>
            </a:endParaRPr>
          </a:p>
          <a:p>
            <a:pPr marL="792480" lvl="1" indent="-391160" algn="just">
              <a:buFont typeface="Arial MT"/>
              <a:buChar char="•"/>
              <a:tabLst>
                <a:tab pos="791845" algn="l"/>
                <a:tab pos="792480" algn="l"/>
              </a:tabLst>
            </a:pPr>
            <a:r>
              <a:rPr sz="2400" spc="-4" dirty="0">
                <a:latin typeface="Calibri" panose="020F0502020204030204" pitchFamily="34" charset="0"/>
                <a:ea typeface="Calibri" panose="020F0502020204030204" pitchFamily="34" charset="0"/>
                <a:cs typeface="Calibri" panose="020F0502020204030204" pitchFamily="34" charset="0"/>
              </a:rPr>
              <a:t>Historical</a:t>
            </a:r>
            <a:r>
              <a:rPr sz="2400" spc="-9"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data from</a:t>
            </a:r>
            <a:r>
              <a:rPr sz="2400" spc="9" dirty="0">
                <a:latin typeface="Calibri" panose="020F0502020204030204" pitchFamily="34" charset="0"/>
                <a:ea typeface="Calibri" panose="020F0502020204030204" pitchFamily="34" charset="0"/>
                <a:cs typeface="Calibri" panose="020F0502020204030204" pitchFamily="34" charset="0"/>
              </a:rPr>
              <a:t> </a:t>
            </a:r>
            <a:r>
              <a:rPr lang="en-US" sz="2400" spc="9" dirty="0">
                <a:latin typeface="Calibri" panose="020F0502020204030204" pitchFamily="34" charset="0"/>
                <a:ea typeface="Calibri" panose="020F0502020204030204" pitchFamily="34" charset="0"/>
                <a:cs typeface="Calibri" panose="020F0502020204030204" pitchFamily="34" charset="0"/>
              </a:rPr>
              <a:t>r</a:t>
            </a:r>
            <a:r>
              <a:rPr sz="2400" spc="-9" dirty="0">
                <a:latin typeface="Calibri" panose="020F0502020204030204" pitchFamily="34" charset="0"/>
                <a:ea typeface="Calibri" panose="020F0502020204030204" pitchFamily="34" charset="0"/>
                <a:cs typeface="Calibri" panose="020F0502020204030204" pitchFamily="34" charset="0"/>
              </a:rPr>
              <a:t>epository</a:t>
            </a:r>
            <a:endParaRPr sz="2400" dirty="0">
              <a:latin typeface="Calibri" panose="020F0502020204030204" pitchFamily="34" charset="0"/>
              <a:ea typeface="Calibri" panose="020F0502020204030204" pitchFamily="34" charset="0"/>
              <a:cs typeface="Calibri" panose="020F0502020204030204" pitchFamily="34" charset="0"/>
            </a:endParaRPr>
          </a:p>
          <a:p>
            <a:pPr lvl="1" algn="just">
              <a:spcBef>
                <a:spcPts val="45"/>
              </a:spcBef>
              <a:buFont typeface="Arial MT"/>
              <a:buChar char="•"/>
            </a:pPr>
            <a:endParaRPr sz="2400" dirty="0">
              <a:latin typeface="Calibri" panose="020F0502020204030204" pitchFamily="34" charset="0"/>
              <a:ea typeface="Calibri" panose="020F0502020204030204" pitchFamily="34" charset="0"/>
              <a:cs typeface="Calibri" panose="020F0502020204030204" pitchFamily="34" charset="0"/>
            </a:endParaRPr>
          </a:p>
          <a:p>
            <a:pPr marL="10795" algn="just">
              <a:spcBef>
                <a:spcPts val="5"/>
              </a:spcBef>
              <a:tabLst>
                <a:tab pos="400685" algn="l"/>
                <a:tab pos="401320" algn="l"/>
              </a:tabLst>
            </a:pPr>
            <a:r>
              <a:rPr sz="2400" b="1" spc="-4" dirty="0">
                <a:latin typeface="Calibri" panose="020F0502020204030204" pitchFamily="34" charset="0"/>
                <a:ea typeface="Calibri" panose="020F0502020204030204" pitchFamily="34" charset="0"/>
                <a:cs typeface="Calibri" panose="020F0502020204030204" pitchFamily="34" charset="0"/>
              </a:rPr>
              <a:t>Analy</a:t>
            </a:r>
            <a:r>
              <a:rPr lang="en-US" sz="2400" b="1" spc="-4" dirty="0">
                <a:latin typeface="Calibri" panose="020F0502020204030204" pitchFamily="34" charset="0"/>
                <a:ea typeface="Calibri" panose="020F0502020204030204" pitchFamily="34" charset="0"/>
                <a:cs typeface="Calibri" panose="020F0502020204030204" pitchFamily="34" charset="0"/>
              </a:rPr>
              <a:t>tics M</a:t>
            </a:r>
            <a:r>
              <a:rPr sz="2400" b="1" spc="-4" dirty="0">
                <a:latin typeface="Calibri" panose="020F0502020204030204" pitchFamily="34" charset="0"/>
                <a:ea typeface="Calibri" panose="020F0502020204030204" pitchFamily="34" charset="0"/>
                <a:cs typeface="Calibri" panose="020F0502020204030204" pitchFamily="34" charset="0"/>
              </a:rPr>
              <a:t>odule</a:t>
            </a:r>
            <a:endParaRPr sz="2400" b="1" dirty="0">
              <a:latin typeface="Calibri" panose="020F0502020204030204" pitchFamily="34" charset="0"/>
              <a:ea typeface="Calibri" panose="020F0502020204030204" pitchFamily="34" charset="0"/>
              <a:cs typeface="Calibri" panose="020F0502020204030204" pitchFamily="34" charset="0"/>
            </a:endParaRPr>
          </a:p>
          <a:p>
            <a:pPr marL="792480" marR="4445" lvl="1" indent="-391160" algn="just">
              <a:buFont typeface="Arial MT"/>
              <a:buChar char="•"/>
              <a:tabLst>
                <a:tab pos="791845" algn="l"/>
                <a:tab pos="792480" algn="l"/>
              </a:tabLst>
            </a:pPr>
            <a:r>
              <a:rPr sz="2400" spc="-4" dirty="0">
                <a:latin typeface="Calibri" panose="020F0502020204030204" pitchFamily="34" charset="0"/>
                <a:ea typeface="Calibri" panose="020F0502020204030204" pitchFamily="34" charset="0"/>
                <a:cs typeface="Calibri" panose="020F0502020204030204" pitchFamily="34" charset="0"/>
              </a:rPr>
              <a:t>Accuracy</a:t>
            </a:r>
            <a:r>
              <a:rPr sz="2400" spc="333"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Analysis</a:t>
            </a:r>
            <a:r>
              <a:rPr sz="2400" spc="338"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of</a:t>
            </a:r>
            <a:r>
              <a:rPr sz="2400" spc="3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power</a:t>
            </a:r>
            <a:r>
              <a:rPr sz="2400" spc="329"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forecasts</a:t>
            </a:r>
            <a:r>
              <a:rPr sz="2400" spc="338"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which</a:t>
            </a:r>
            <a:r>
              <a:rPr sz="2400" spc="342"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has</a:t>
            </a:r>
            <a:r>
              <a:rPr sz="2400" spc="355"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implication</a:t>
            </a:r>
            <a:r>
              <a:rPr sz="2400" spc="35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on </a:t>
            </a:r>
            <a:r>
              <a:rPr sz="2400" spc="-398"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payments</a:t>
            </a:r>
            <a:r>
              <a:rPr sz="2400" spc="17"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terms</a:t>
            </a:r>
            <a:r>
              <a:rPr sz="2400"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a:t>
            </a:r>
            <a:r>
              <a:rPr sz="2400" spc="9"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performance</a:t>
            </a:r>
            <a:r>
              <a:rPr sz="2400" spc="56"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based</a:t>
            </a:r>
            <a:r>
              <a:rPr sz="2400" spc="26"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payments</a:t>
            </a:r>
            <a:endParaRPr sz="2400" dirty="0">
              <a:latin typeface="Calibri" panose="020F0502020204030204" pitchFamily="34" charset="0"/>
              <a:ea typeface="Calibri" panose="020F0502020204030204" pitchFamily="34" charset="0"/>
              <a:cs typeface="Calibri" panose="020F0502020204030204" pitchFamily="34" charset="0"/>
            </a:endParaRPr>
          </a:p>
          <a:p>
            <a:pPr marL="792480" lvl="1" indent="-391160" algn="just">
              <a:buFont typeface="Arial MT"/>
              <a:buChar char="•"/>
              <a:tabLst>
                <a:tab pos="791845" algn="l"/>
                <a:tab pos="792480" algn="l"/>
              </a:tabLst>
            </a:pPr>
            <a:r>
              <a:rPr sz="2400" spc="-4" dirty="0">
                <a:latin typeface="Calibri" panose="020F0502020204030204" pitchFamily="34" charset="0"/>
                <a:ea typeface="Calibri" panose="020F0502020204030204" pitchFamily="34" charset="0"/>
                <a:cs typeface="Calibri" panose="020F0502020204030204" pitchFamily="34" charset="0"/>
              </a:rPr>
              <a:t>Performance</a:t>
            </a:r>
            <a:r>
              <a:rPr sz="2400" spc="9"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based</a:t>
            </a:r>
            <a:r>
              <a:rPr sz="2400" spc="38"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retentions</a:t>
            </a:r>
            <a:r>
              <a:rPr sz="2400" spc="17" dirty="0">
                <a:latin typeface="Calibri" panose="020F0502020204030204" pitchFamily="34" charset="0"/>
                <a:ea typeface="Calibri" panose="020F0502020204030204" pitchFamily="34" charset="0"/>
                <a:cs typeface="Calibri" panose="020F0502020204030204" pitchFamily="34" charset="0"/>
              </a:rPr>
              <a:t> </a:t>
            </a:r>
            <a:r>
              <a:rPr sz="2400" spc="-9" dirty="0">
                <a:latin typeface="Calibri" panose="020F0502020204030204" pitchFamily="34" charset="0"/>
                <a:ea typeface="Calibri" panose="020F0502020204030204" pitchFamily="34" charset="0"/>
                <a:cs typeface="Calibri" panose="020F0502020204030204" pitchFamily="34" charset="0"/>
              </a:rPr>
              <a:t>terms</a:t>
            </a:r>
            <a:r>
              <a:rPr sz="2400" spc="13"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for </a:t>
            </a:r>
            <a:r>
              <a:rPr sz="2400" dirty="0">
                <a:latin typeface="Calibri" panose="020F0502020204030204" pitchFamily="34" charset="0"/>
                <a:ea typeface="Calibri" panose="020F0502020204030204" pitchFamily="34" charset="0"/>
                <a:cs typeface="Calibri" panose="020F0502020204030204" pitchFamily="34" charset="0"/>
              </a:rPr>
              <a:t>FSPs</a:t>
            </a:r>
            <a:r>
              <a:rPr sz="2400" spc="17"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(after</a:t>
            </a:r>
            <a:r>
              <a:rPr sz="2400" spc="13"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two</a:t>
            </a:r>
            <a:r>
              <a:rPr sz="2400" dirty="0">
                <a:latin typeface="Calibri" panose="020F0502020204030204" pitchFamily="34" charset="0"/>
                <a:ea typeface="Calibri" panose="020F0502020204030204" pitchFamily="34" charset="0"/>
                <a:cs typeface="Calibri" panose="020F0502020204030204" pitchFamily="34" charset="0"/>
              </a:rPr>
              <a:t> </a:t>
            </a:r>
            <a:r>
              <a:rPr sz="2400" spc="-4" dirty="0">
                <a:latin typeface="Calibri" panose="020F0502020204030204" pitchFamily="34" charset="0"/>
                <a:ea typeface="Calibri" panose="020F0502020204030204" pitchFamily="34" charset="0"/>
                <a:cs typeface="Calibri" panose="020F0502020204030204" pitchFamily="34" charset="0"/>
              </a:rPr>
              <a:t>years)</a:t>
            </a:r>
            <a:endParaRP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4004628" y="260350"/>
            <a:ext cx="407910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RE Forecasting Tool</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grpSp>
        <p:nvGrpSpPr>
          <p:cNvPr id="2" name="object 7"/>
          <p:cNvGrpSpPr/>
          <p:nvPr/>
        </p:nvGrpSpPr>
        <p:grpSpPr>
          <a:xfrm>
            <a:off x="5694614" y="1428591"/>
            <a:ext cx="1733233" cy="630958"/>
            <a:chOff x="4879847" y="1530540"/>
            <a:chExt cx="2026920" cy="737870"/>
          </a:xfrm>
        </p:grpSpPr>
        <p:sp>
          <p:nvSpPr>
            <p:cNvPr id="3" name="object 8"/>
            <p:cNvSpPr/>
            <p:nvPr/>
          </p:nvSpPr>
          <p:spPr>
            <a:xfrm>
              <a:off x="4998719" y="1532127"/>
              <a:ext cx="1874520" cy="0"/>
            </a:xfrm>
            <a:custGeom>
              <a:avLst/>
              <a:gdLst/>
              <a:ahLst/>
              <a:cxnLst/>
              <a:rect l="l" t="t" r="r" b="b"/>
              <a:pathLst>
                <a:path w="1874520">
                  <a:moveTo>
                    <a:pt x="0" y="0"/>
                  </a:moveTo>
                  <a:lnTo>
                    <a:pt x="1874520"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5" name="object 9"/>
            <p:cNvPicPr/>
            <p:nvPr/>
          </p:nvPicPr>
          <p:blipFill>
            <a:blip r:embed="rId1" cstate="print"/>
            <a:stretch>
              <a:fillRect/>
            </a:stretch>
          </p:blipFill>
          <p:spPr>
            <a:xfrm>
              <a:off x="4879847" y="1533651"/>
              <a:ext cx="2026920" cy="731520"/>
            </a:xfrm>
            <a:prstGeom prst="rect">
              <a:avLst/>
            </a:prstGeom>
          </p:spPr>
        </p:pic>
        <p:sp>
          <p:nvSpPr>
            <p:cNvPr id="6" name="object 10"/>
            <p:cNvSpPr/>
            <p:nvPr/>
          </p:nvSpPr>
          <p:spPr>
            <a:xfrm>
              <a:off x="4916423" y="2266695"/>
              <a:ext cx="1874520" cy="0"/>
            </a:xfrm>
            <a:custGeom>
              <a:avLst/>
              <a:gdLst/>
              <a:ahLst/>
              <a:cxnLst/>
              <a:rect l="l" t="t" r="r" b="b"/>
              <a:pathLst>
                <a:path w="1874520">
                  <a:moveTo>
                    <a:pt x="0" y="0"/>
                  </a:moveTo>
                  <a:lnTo>
                    <a:pt x="1874520"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7" name="object 11"/>
          <p:cNvSpPr txBox="1"/>
          <p:nvPr/>
        </p:nvSpPr>
        <p:spPr>
          <a:xfrm>
            <a:off x="5827105" y="1529859"/>
            <a:ext cx="1468252" cy="194087"/>
          </a:xfrm>
          <a:prstGeom prst="rect">
            <a:avLst/>
          </a:prstGeom>
        </p:spPr>
        <p:txBody>
          <a:bodyPr vert="horz" wrap="square" lIns="0" tIns="9774" rIns="0" bIns="0" rtlCol="0">
            <a:spAutoFit/>
          </a:bodyPr>
          <a:lstStyle/>
          <a:p>
            <a:pPr marL="563245" marR="4445" indent="-552450">
              <a:spcBef>
                <a:spcPts val="75"/>
              </a:spcBef>
            </a:pPr>
            <a:r>
              <a:rPr sz="1195" b="1" spc="-13" dirty="0">
                <a:latin typeface="Calibri" panose="020F0502020204030204" pitchFamily="34" charset="0"/>
                <a:ea typeface="Calibri" panose="020F0502020204030204" pitchFamily="34" charset="0"/>
                <a:cs typeface="Calibri" panose="020F0502020204030204" pitchFamily="34" charset="0"/>
              </a:rPr>
              <a:t>SCADA </a:t>
            </a:r>
            <a:r>
              <a:rPr sz="1195" b="1" spc="-9" dirty="0">
                <a:latin typeface="Calibri" panose="020F0502020204030204" pitchFamily="34" charset="0"/>
                <a:ea typeface="Calibri" panose="020F0502020204030204" pitchFamily="34" charset="0"/>
                <a:cs typeface="Calibri" panose="020F0502020204030204" pitchFamily="34" charset="0"/>
              </a:rPr>
              <a:t>generation </a:t>
            </a:r>
            <a:r>
              <a:rPr sz="1195" b="1" spc="-295" dirty="0">
                <a:latin typeface="Calibri" panose="020F0502020204030204" pitchFamily="34" charset="0"/>
                <a:ea typeface="Calibri" panose="020F0502020204030204" pitchFamily="34" charset="0"/>
                <a:cs typeface="Calibri" panose="020F0502020204030204" pitchFamily="34" charset="0"/>
              </a:rPr>
              <a:t> </a:t>
            </a:r>
            <a:r>
              <a:rPr sz="1195" b="1" spc="-4" dirty="0">
                <a:latin typeface="Calibri" panose="020F0502020204030204" pitchFamily="34" charset="0"/>
                <a:ea typeface="Calibri" panose="020F0502020204030204" pitchFamily="34" charset="0"/>
                <a:cs typeface="Calibri" panose="020F0502020204030204" pitchFamily="34" charset="0"/>
              </a:rPr>
              <a:t>data</a:t>
            </a:r>
            <a:endParaRPr sz="1195">
              <a:latin typeface="Calibri" panose="020F0502020204030204" pitchFamily="34" charset="0"/>
              <a:ea typeface="Calibri" panose="020F0502020204030204" pitchFamily="34" charset="0"/>
              <a:cs typeface="Calibri" panose="020F0502020204030204" pitchFamily="34" charset="0"/>
            </a:endParaRPr>
          </a:p>
        </p:txBody>
      </p:sp>
      <p:sp>
        <p:nvSpPr>
          <p:cNvPr id="9" name="object 12"/>
          <p:cNvSpPr/>
          <p:nvPr/>
        </p:nvSpPr>
        <p:spPr>
          <a:xfrm>
            <a:off x="6488579" y="2009864"/>
            <a:ext cx="1981924" cy="2293602"/>
          </a:xfrm>
          <a:custGeom>
            <a:avLst/>
            <a:gdLst/>
            <a:ahLst/>
            <a:cxnLst/>
            <a:rect l="l" t="t" r="r" b="b"/>
            <a:pathLst>
              <a:path w="2317750" h="2682240">
                <a:moveTo>
                  <a:pt x="171678" y="523074"/>
                </a:moveTo>
                <a:lnTo>
                  <a:pt x="171437" y="515493"/>
                </a:lnTo>
                <a:lnTo>
                  <a:pt x="168351" y="508495"/>
                </a:lnTo>
                <a:lnTo>
                  <a:pt x="162687" y="502920"/>
                </a:lnTo>
                <a:lnTo>
                  <a:pt x="155397" y="501777"/>
                </a:lnTo>
                <a:lnTo>
                  <a:pt x="147828" y="502920"/>
                </a:lnTo>
                <a:lnTo>
                  <a:pt x="140817" y="506349"/>
                </a:lnTo>
                <a:lnTo>
                  <a:pt x="135255" y="512064"/>
                </a:lnTo>
                <a:lnTo>
                  <a:pt x="104775" y="563333"/>
                </a:lnTo>
                <a:lnTo>
                  <a:pt x="84963" y="596658"/>
                </a:lnTo>
                <a:lnTo>
                  <a:pt x="104762" y="563333"/>
                </a:lnTo>
                <a:lnTo>
                  <a:pt x="104775" y="0"/>
                </a:lnTo>
                <a:lnTo>
                  <a:pt x="65151" y="0"/>
                </a:lnTo>
                <a:lnTo>
                  <a:pt x="65151" y="563333"/>
                </a:lnTo>
                <a:lnTo>
                  <a:pt x="34671" y="512064"/>
                </a:lnTo>
                <a:lnTo>
                  <a:pt x="29565" y="506349"/>
                </a:lnTo>
                <a:lnTo>
                  <a:pt x="23622" y="502920"/>
                </a:lnTo>
                <a:lnTo>
                  <a:pt x="17094" y="501777"/>
                </a:lnTo>
                <a:lnTo>
                  <a:pt x="10287" y="502920"/>
                </a:lnTo>
                <a:lnTo>
                  <a:pt x="4572" y="508495"/>
                </a:lnTo>
                <a:lnTo>
                  <a:pt x="1143" y="515493"/>
                </a:lnTo>
                <a:lnTo>
                  <a:pt x="0" y="523074"/>
                </a:lnTo>
                <a:lnTo>
                  <a:pt x="1143" y="530352"/>
                </a:lnTo>
                <a:lnTo>
                  <a:pt x="86487" y="673608"/>
                </a:lnTo>
                <a:lnTo>
                  <a:pt x="109245" y="633984"/>
                </a:lnTo>
                <a:lnTo>
                  <a:pt x="168783" y="530352"/>
                </a:lnTo>
                <a:lnTo>
                  <a:pt x="171678" y="523074"/>
                </a:lnTo>
                <a:close/>
              </a:path>
              <a:path w="2317750" h="2682240">
                <a:moveTo>
                  <a:pt x="2317623" y="2596896"/>
                </a:moveTo>
                <a:lnTo>
                  <a:pt x="2286457" y="2578608"/>
                </a:lnTo>
                <a:lnTo>
                  <a:pt x="2177415" y="2514600"/>
                </a:lnTo>
                <a:lnTo>
                  <a:pt x="2170125" y="2511704"/>
                </a:lnTo>
                <a:lnTo>
                  <a:pt x="2162556" y="2511933"/>
                </a:lnTo>
                <a:lnTo>
                  <a:pt x="2155545" y="2515031"/>
                </a:lnTo>
                <a:lnTo>
                  <a:pt x="2149983" y="2520696"/>
                </a:lnTo>
                <a:lnTo>
                  <a:pt x="2147074" y="2527935"/>
                </a:lnTo>
                <a:lnTo>
                  <a:pt x="2147316" y="2535174"/>
                </a:lnTo>
                <a:lnTo>
                  <a:pt x="2150402" y="2541270"/>
                </a:lnTo>
                <a:lnTo>
                  <a:pt x="2156079" y="2545080"/>
                </a:lnTo>
                <a:lnTo>
                  <a:pt x="2213965" y="2578608"/>
                </a:lnTo>
                <a:lnTo>
                  <a:pt x="1753743" y="2578608"/>
                </a:lnTo>
                <a:lnTo>
                  <a:pt x="1753743" y="2164080"/>
                </a:lnTo>
                <a:lnTo>
                  <a:pt x="1753743" y="2145792"/>
                </a:lnTo>
                <a:lnTo>
                  <a:pt x="1752117" y="2139086"/>
                </a:lnTo>
                <a:lnTo>
                  <a:pt x="1747647" y="2133219"/>
                </a:lnTo>
                <a:lnTo>
                  <a:pt x="1740877" y="2129078"/>
                </a:lnTo>
                <a:lnTo>
                  <a:pt x="1732407" y="2127504"/>
                </a:lnTo>
                <a:lnTo>
                  <a:pt x="1147191" y="2127504"/>
                </a:lnTo>
                <a:lnTo>
                  <a:pt x="1147191" y="2164080"/>
                </a:lnTo>
                <a:lnTo>
                  <a:pt x="1714119" y="2164080"/>
                </a:lnTo>
                <a:lnTo>
                  <a:pt x="1714119" y="2596896"/>
                </a:lnTo>
                <a:lnTo>
                  <a:pt x="1715681" y="2603614"/>
                </a:lnTo>
                <a:lnTo>
                  <a:pt x="1719834" y="2609481"/>
                </a:lnTo>
                <a:lnTo>
                  <a:pt x="1725688" y="2613622"/>
                </a:lnTo>
                <a:lnTo>
                  <a:pt x="1732407" y="2615184"/>
                </a:lnTo>
                <a:lnTo>
                  <a:pt x="2211222" y="2615184"/>
                </a:lnTo>
                <a:lnTo>
                  <a:pt x="2244318" y="2596896"/>
                </a:lnTo>
                <a:lnTo>
                  <a:pt x="2244966" y="2596553"/>
                </a:lnTo>
                <a:lnTo>
                  <a:pt x="2156079" y="2645664"/>
                </a:lnTo>
                <a:lnTo>
                  <a:pt x="2150402" y="2651239"/>
                </a:lnTo>
                <a:lnTo>
                  <a:pt x="2147316" y="2658249"/>
                </a:lnTo>
                <a:lnTo>
                  <a:pt x="2147074" y="2665819"/>
                </a:lnTo>
                <a:lnTo>
                  <a:pt x="2149983" y="2673096"/>
                </a:lnTo>
                <a:lnTo>
                  <a:pt x="2155545" y="2678773"/>
                </a:lnTo>
                <a:lnTo>
                  <a:pt x="2162556" y="2681859"/>
                </a:lnTo>
                <a:lnTo>
                  <a:pt x="2170125" y="2682100"/>
                </a:lnTo>
                <a:lnTo>
                  <a:pt x="2177415" y="2679192"/>
                </a:lnTo>
                <a:lnTo>
                  <a:pt x="2286457" y="2615184"/>
                </a:lnTo>
                <a:lnTo>
                  <a:pt x="2317623" y="2596896"/>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0" name="object 13"/>
          <p:cNvSpPr txBox="1"/>
          <p:nvPr/>
        </p:nvSpPr>
        <p:spPr>
          <a:xfrm>
            <a:off x="4570837" y="4117981"/>
            <a:ext cx="1056664" cy="194087"/>
          </a:xfrm>
          <a:prstGeom prst="rect">
            <a:avLst/>
          </a:prstGeom>
        </p:spPr>
        <p:txBody>
          <a:bodyPr vert="horz" wrap="square" lIns="0" tIns="9774" rIns="0" bIns="0" rtlCol="0">
            <a:spAutoFit/>
          </a:bodyPr>
          <a:lstStyle/>
          <a:p>
            <a:pPr marL="10795">
              <a:spcBef>
                <a:spcPts val="75"/>
              </a:spcBef>
            </a:pPr>
            <a:r>
              <a:rPr sz="1195" b="1" i="1" spc="-9" dirty="0">
                <a:solidFill>
                  <a:srgbClr val="FF6600"/>
                </a:solidFill>
                <a:latin typeface="Calibri" panose="020F0502020204030204" pitchFamily="34" charset="0"/>
                <a:ea typeface="Calibri" panose="020F0502020204030204" pitchFamily="34" charset="0"/>
                <a:cs typeface="Calibri" panose="020F0502020204030204" pitchFamily="34" charset="0"/>
              </a:rPr>
              <a:t>Forecasting</a:t>
            </a:r>
            <a:r>
              <a:rPr sz="1195" b="1" i="1" spc="-38" dirty="0">
                <a:solidFill>
                  <a:srgbClr val="FF6600"/>
                </a:solidFill>
                <a:latin typeface="Calibri" panose="020F0502020204030204" pitchFamily="34" charset="0"/>
                <a:ea typeface="Calibri" panose="020F0502020204030204" pitchFamily="34" charset="0"/>
                <a:cs typeface="Calibri" panose="020F0502020204030204" pitchFamily="34" charset="0"/>
              </a:rPr>
              <a:t> </a:t>
            </a:r>
            <a:r>
              <a:rPr sz="1195" b="1" i="1" spc="-4" dirty="0">
                <a:solidFill>
                  <a:srgbClr val="FF6600"/>
                </a:solidFill>
                <a:latin typeface="Calibri" panose="020F0502020204030204" pitchFamily="34" charset="0"/>
                <a:ea typeface="Calibri" panose="020F0502020204030204" pitchFamily="34" charset="0"/>
                <a:cs typeface="Calibri" panose="020F0502020204030204" pitchFamily="34" charset="0"/>
              </a:rPr>
              <a:t>Tool</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11" name="object 14"/>
          <p:cNvGrpSpPr/>
          <p:nvPr/>
        </p:nvGrpSpPr>
        <p:grpSpPr>
          <a:xfrm>
            <a:off x="5699828" y="2679646"/>
            <a:ext cx="3930725" cy="805801"/>
            <a:chOff x="4885944" y="2993580"/>
            <a:chExt cx="4596765" cy="942340"/>
          </a:xfrm>
        </p:grpSpPr>
        <p:sp>
          <p:nvSpPr>
            <p:cNvPr id="12" name="object 15"/>
            <p:cNvSpPr/>
            <p:nvPr/>
          </p:nvSpPr>
          <p:spPr>
            <a:xfrm>
              <a:off x="4885944" y="3380892"/>
              <a:ext cx="487680" cy="172085"/>
            </a:xfrm>
            <a:custGeom>
              <a:avLst/>
              <a:gdLst/>
              <a:ahLst/>
              <a:cxnLst/>
              <a:rect l="l" t="t" r="r" b="b"/>
              <a:pathLst>
                <a:path w="487679" h="172085">
                  <a:moveTo>
                    <a:pt x="487680" y="85191"/>
                  </a:moveTo>
                  <a:lnTo>
                    <a:pt x="455841" y="66903"/>
                  </a:lnTo>
                  <a:lnTo>
                    <a:pt x="344424" y="2895"/>
                  </a:lnTo>
                  <a:lnTo>
                    <a:pt x="337185" y="0"/>
                  </a:lnTo>
                  <a:lnTo>
                    <a:pt x="329946" y="228"/>
                  </a:lnTo>
                  <a:lnTo>
                    <a:pt x="323850" y="3327"/>
                  </a:lnTo>
                  <a:lnTo>
                    <a:pt x="320040" y="8991"/>
                  </a:lnTo>
                  <a:lnTo>
                    <a:pt x="317131" y="16281"/>
                  </a:lnTo>
                  <a:lnTo>
                    <a:pt x="317373" y="23863"/>
                  </a:lnTo>
                  <a:lnTo>
                    <a:pt x="320459" y="30861"/>
                  </a:lnTo>
                  <a:lnTo>
                    <a:pt x="326136" y="36423"/>
                  </a:lnTo>
                  <a:lnTo>
                    <a:pt x="377393" y="66903"/>
                  </a:lnTo>
                  <a:lnTo>
                    <a:pt x="0" y="66903"/>
                  </a:lnTo>
                  <a:lnTo>
                    <a:pt x="0" y="106527"/>
                  </a:lnTo>
                  <a:lnTo>
                    <a:pt x="377393" y="106527"/>
                  </a:lnTo>
                  <a:lnTo>
                    <a:pt x="326136" y="137007"/>
                  </a:lnTo>
                  <a:lnTo>
                    <a:pt x="320459" y="142113"/>
                  </a:lnTo>
                  <a:lnTo>
                    <a:pt x="317373" y="148056"/>
                  </a:lnTo>
                  <a:lnTo>
                    <a:pt x="317131" y="154584"/>
                  </a:lnTo>
                  <a:lnTo>
                    <a:pt x="320040" y="161391"/>
                  </a:lnTo>
                  <a:lnTo>
                    <a:pt x="323837" y="167119"/>
                  </a:lnTo>
                  <a:lnTo>
                    <a:pt x="329946" y="170548"/>
                  </a:lnTo>
                  <a:lnTo>
                    <a:pt x="337185" y="171678"/>
                  </a:lnTo>
                  <a:lnTo>
                    <a:pt x="344411" y="170548"/>
                  </a:lnTo>
                  <a:lnTo>
                    <a:pt x="451853" y="106527"/>
                  </a:lnTo>
                  <a:lnTo>
                    <a:pt x="487680" y="85191"/>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13" name="object 16"/>
            <p:cNvSpPr/>
            <p:nvPr/>
          </p:nvSpPr>
          <p:spPr>
            <a:xfrm>
              <a:off x="8162544" y="2995167"/>
              <a:ext cx="1277620" cy="0"/>
            </a:xfrm>
            <a:custGeom>
              <a:avLst/>
              <a:gdLst/>
              <a:ahLst/>
              <a:cxnLst/>
              <a:rect l="l" t="t" r="r" b="b"/>
              <a:pathLst>
                <a:path w="1277620">
                  <a:moveTo>
                    <a:pt x="0" y="0"/>
                  </a:moveTo>
                  <a:lnTo>
                    <a:pt x="1277111"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4" name="object 17"/>
            <p:cNvPicPr/>
            <p:nvPr/>
          </p:nvPicPr>
          <p:blipFill>
            <a:blip r:embed="rId2" cstate="print"/>
            <a:stretch>
              <a:fillRect/>
            </a:stretch>
          </p:blipFill>
          <p:spPr>
            <a:xfrm>
              <a:off x="8004048" y="2996691"/>
              <a:ext cx="1478280" cy="935736"/>
            </a:xfrm>
            <a:prstGeom prst="rect">
              <a:avLst/>
            </a:prstGeom>
          </p:spPr>
        </p:pic>
        <p:sp>
          <p:nvSpPr>
            <p:cNvPr id="15" name="object 18"/>
            <p:cNvSpPr/>
            <p:nvPr/>
          </p:nvSpPr>
          <p:spPr>
            <a:xfrm>
              <a:off x="8043672" y="3933951"/>
              <a:ext cx="1280160" cy="0"/>
            </a:xfrm>
            <a:custGeom>
              <a:avLst/>
              <a:gdLst/>
              <a:ahLst/>
              <a:cxnLst/>
              <a:rect l="l" t="t" r="r" b="b"/>
              <a:pathLst>
                <a:path w="1280159">
                  <a:moveTo>
                    <a:pt x="0" y="0"/>
                  </a:moveTo>
                  <a:lnTo>
                    <a:pt x="1280159"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16" name="object 19"/>
          <p:cNvSpPr txBox="1"/>
          <p:nvPr/>
        </p:nvSpPr>
        <p:spPr>
          <a:xfrm>
            <a:off x="8548151" y="2812192"/>
            <a:ext cx="911685" cy="484557"/>
          </a:xfrm>
          <a:prstGeom prst="rect">
            <a:avLst/>
          </a:prstGeom>
        </p:spPr>
        <p:txBody>
          <a:bodyPr vert="horz" wrap="square" lIns="0" tIns="10860" rIns="0" bIns="0" rtlCol="0">
            <a:spAutoFit/>
          </a:bodyPr>
          <a:lstStyle/>
          <a:p>
            <a:pPr marL="10795" marR="4445" algn="ctr">
              <a:spcBef>
                <a:spcPts val="85"/>
              </a:spcBef>
            </a:pPr>
            <a:r>
              <a:rPr sz="1025" b="1" spc="-9" dirty="0">
                <a:latin typeface="Calibri" panose="020F0502020204030204" pitchFamily="34" charset="0"/>
                <a:ea typeface="Calibri" panose="020F0502020204030204" pitchFamily="34" charset="0"/>
                <a:cs typeface="Calibri" panose="020F0502020204030204" pitchFamily="34" charset="0"/>
              </a:rPr>
              <a:t>V</a:t>
            </a:r>
            <a:r>
              <a:rPr sz="1025" b="1" spc="4" dirty="0">
                <a:latin typeface="Calibri" panose="020F0502020204030204" pitchFamily="34" charset="0"/>
                <a:ea typeface="Calibri" panose="020F0502020204030204" pitchFamily="34" charset="0"/>
                <a:cs typeface="Calibri" panose="020F0502020204030204" pitchFamily="34" charset="0"/>
              </a:rPr>
              <a:t>is</a:t>
            </a:r>
            <a:r>
              <a:rPr sz="1025" b="1" dirty="0">
                <a:latin typeface="Calibri" panose="020F0502020204030204" pitchFamily="34" charset="0"/>
                <a:ea typeface="Calibri" panose="020F0502020204030204" pitchFamily="34" charset="0"/>
                <a:cs typeface="Calibri" panose="020F0502020204030204" pitchFamily="34" charset="0"/>
              </a:rPr>
              <a:t>ua</a:t>
            </a:r>
            <a:r>
              <a:rPr sz="1025" b="1" spc="-9" dirty="0">
                <a:latin typeface="Calibri" panose="020F0502020204030204" pitchFamily="34" charset="0"/>
                <a:ea typeface="Calibri" panose="020F0502020204030204" pitchFamily="34" charset="0"/>
                <a:cs typeface="Calibri" panose="020F0502020204030204" pitchFamily="34" charset="0"/>
              </a:rPr>
              <a:t>l</a:t>
            </a:r>
            <a:r>
              <a:rPr sz="1025" b="1" spc="4" dirty="0">
                <a:latin typeface="Calibri" panose="020F0502020204030204" pitchFamily="34" charset="0"/>
                <a:ea typeface="Calibri" panose="020F0502020204030204" pitchFamily="34" charset="0"/>
                <a:cs typeface="Calibri" panose="020F0502020204030204" pitchFamily="34" charset="0"/>
              </a:rPr>
              <a:t>isa</a:t>
            </a:r>
            <a:r>
              <a:rPr sz="1025" b="1" spc="-4" dirty="0">
                <a:latin typeface="Calibri" panose="020F0502020204030204" pitchFamily="34" charset="0"/>
                <a:ea typeface="Calibri" panose="020F0502020204030204" pitchFamily="34" charset="0"/>
                <a:cs typeface="Calibri" panose="020F0502020204030204" pitchFamily="34" charset="0"/>
              </a:rPr>
              <a:t>t</a:t>
            </a:r>
            <a:r>
              <a:rPr sz="1025" b="1" spc="4" dirty="0">
                <a:latin typeface="Calibri" panose="020F0502020204030204" pitchFamily="34" charset="0"/>
                <a:ea typeface="Calibri" panose="020F0502020204030204" pitchFamily="34" charset="0"/>
                <a:cs typeface="Calibri" panose="020F0502020204030204" pitchFamily="34" charset="0"/>
              </a:rPr>
              <a:t>i</a:t>
            </a:r>
            <a:r>
              <a:rPr sz="1025" b="1" dirty="0">
                <a:latin typeface="Calibri" panose="020F0502020204030204" pitchFamily="34" charset="0"/>
                <a:ea typeface="Calibri" panose="020F0502020204030204" pitchFamily="34" charset="0"/>
                <a:cs typeface="Calibri" panose="020F0502020204030204" pitchFamily="34" charset="0"/>
              </a:rPr>
              <a:t>on  </a:t>
            </a:r>
            <a:r>
              <a:rPr sz="1025" b="1" spc="-4" dirty="0">
                <a:latin typeface="Calibri" panose="020F0502020204030204" pitchFamily="34" charset="0"/>
                <a:ea typeface="Calibri" panose="020F0502020204030204" pitchFamily="34" charset="0"/>
                <a:cs typeface="Calibri" panose="020F0502020204030204" pitchFamily="34" charset="0"/>
              </a:rPr>
              <a:t>A</a:t>
            </a:r>
            <a:r>
              <a:rPr sz="1025" b="1" spc="9" dirty="0">
                <a:latin typeface="Calibri" panose="020F0502020204030204" pitchFamily="34" charset="0"/>
                <a:ea typeface="Calibri" panose="020F0502020204030204" pitchFamily="34" charset="0"/>
                <a:cs typeface="Calibri" panose="020F0502020204030204" pitchFamily="34" charset="0"/>
              </a:rPr>
              <a:t>n</a:t>
            </a:r>
            <a:r>
              <a:rPr sz="1025" b="1" spc="4" dirty="0">
                <a:latin typeface="Calibri" panose="020F0502020204030204" pitchFamily="34" charset="0"/>
                <a:ea typeface="Calibri" panose="020F0502020204030204" pitchFamily="34" charset="0"/>
                <a:cs typeface="Calibri" panose="020F0502020204030204" pitchFamily="34" charset="0"/>
              </a:rPr>
              <a:t>a</a:t>
            </a:r>
            <a:r>
              <a:rPr sz="1025" b="1" spc="-9" dirty="0">
                <a:latin typeface="Calibri" panose="020F0502020204030204" pitchFamily="34" charset="0"/>
                <a:ea typeface="Calibri" panose="020F0502020204030204" pitchFamily="34" charset="0"/>
                <a:cs typeface="Calibri" panose="020F0502020204030204" pitchFamily="34" charset="0"/>
              </a:rPr>
              <a:t>l</a:t>
            </a:r>
            <a:r>
              <a:rPr sz="1025" b="1" spc="-4" dirty="0">
                <a:latin typeface="Calibri" panose="020F0502020204030204" pitchFamily="34" charset="0"/>
                <a:ea typeface="Calibri" panose="020F0502020204030204" pitchFamily="34" charset="0"/>
                <a:cs typeface="Calibri" panose="020F0502020204030204" pitchFamily="34" charset="0"/>
              </a:rPr>
              <a:t>yt</a:t>
            </a:r>
            <a:r>
              <a:rPr sz="1025" b="1" spc="4" dirty="0">
                <a:latin typeface="Calibri" panose="020F0502020204030204" pitchFamily="34" charset="0"/>
                <a:ea typeface="Calibri" panose="020F0502020204030204" pitchFamily="34" charset="0"/>
                <a:cs typeface="Calibri" panose="020F0502020204030204" pitchFamily="34" charset="0"/>
              </a:rPr>
              <a:t>ic</a:t>
            </a:r>
            <a:r>
              <a:rPr sz="1025" b="1" dirty="0">
                <a:latin typeface="Calibri" panose="020F0502020204030204" pitchFamily="34" charset="0"/>
                <a:ea typeface="Calibri" panose="020F0502020204030204" pitchFamily="34" charset="0"/>
                <a:cs typeface="Calibri" panose="020F0502020204030204" pitchFamily="34" charset="0"/>
              </a:rPr>
              <a:t>s</a:t>
            </a:r>
            <a:r>
              <a:rPr sz="1025" b="1" spc="-73" dirty="0">
                <a:latin typeface="Calibri" panose="020F0502020204030204" pitchFamily="34" charset="0"/>
                <a:ea typeface="Calibri" panose="020F0502020204030204" pitchFamily="34" charset="0"/>
                <a:cs typeface="Calibri" panose="020F0502020204030204" pitchFamily="34" charset="0"/>
              </a:rPr>
              <a:t> </a:t>
            </a:r>
            <a:r>
              <a:rPr sz="1025" b="1" spc="-4" dirty="0">
                <a:latin typeface="Calibri" panose="020F0502020204030204" pitchFamily="34" charset="0"/>
                <a:ea typeface="Calibri" panose="020F0502020204030204" pitchFamily="34" charset="0"/>
                <a:cs typeface="Calibri" panose="020F0502020204030204" pitchFamily="34" charset="0"/>
              </a:rPr>
              <a:t>&amp;  </a:t>
            </a:r>
            <a:r>
              <a:rPr sz="1025" b="1" dirty="0">
                <a:latin typeface="Calibri" panose="020F0502020204030204" pitchFamily="34" charset="0"/>
                <a:ea typeface="Calibri" panose="020F0502020204030204" pitchFamily="34" charset="0"/>
                <a:cs typeface="Calibri" panose="020F0502020204030204" pitchFamily="34" charset="0"/>
              </a:rPr>
              <a:t>Reporting</a:t>
            </a:r>
            <a:endParaRPr sz="1025">
              <a:latin typeface="Calibri" panose="020F0502020204030204" pitchFamily="34" charset="0"/>
              <a:ea typeface="Calibri" panose="020F0502020204030204" pitchFamily="34" charset="0"/>
              <a:cs typeface="Calibri" panose="020F0502020204030204" pitchFamily="34" charset="0"/>
            </a:endParaRPr>
          </a:p>
        </p:txBody>
      </p:sp>
      <p:grpSp>
        <p:nvGrpSpPr>
          <p:cNvPr id="17" name="object 20"/>
          <p:cNvGrpSpPr/>
          <p:nvPr/>
        </p:nvGrpSpPr>
        <p:grpSpPr>
          <a:xfrm>
            <a:off x="6072538" y="2661402"/>
            <a:ext cx="2327810" cy="1592598"/>
            <a:chOff x="5321808" y="2972244"/>
            <a:chExt cx="2722245" cy="1862455"/>
          </a:xfrm>
        </p:grpSpPr>
        <p:sp>
          <p:nvSpPr>
            <p:cNvPr id="18" name="object 21"/>
            <p:cNvSpPr/>
            <p:nvPr/>
          </p:nvSpPr>
          <p:spPr>
            <a:xfrm>
              <a:off x="5556504" y="2973832"/>
              <a:ext cx="1191895" cy="0"/>
            </a:xfrm>
            <a:custGeom>
              <a:avLst/>
              <a:gdLst/>
              <a:ahLst/>
              <a:cxnLst/>
              <a:rect l="l" t="t" r="r" b="b"/>
              <a:pathLst>
                <a:path w="1191895">
                  <a:moveTo>
                    <a:pt x="0" y="0"/>
                  </a:moveTo>
                  <a:lnTo>
                    <a:pt x="1191768"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19" name="object 22"/>
            <p:cNvPicPr/>
            <p:nvPr/>
          </p:nvPicPr>
          <p:blipFill>
            <a:blip r:embed="rId3" cstate="print"/>
            <a:stretch>
              <a:fillRect/>
            </a:stretch>
          </p:blipFill>
          <p:spPr>
            <a:xfrm>
              <a:off x="5321808" y="2975356"/>
              <a:ext cx="1463039" cy="1856232"/>
            </a:xfrm>
            <a:prstGeom prst="rect">
              <a:avLst/>
            </a:prstGeom>
          </p:spPr>
        </p:pic>
        <p:sp>
          <p:nvSpPr>
            <p:cNvPr id="20" name="object 23"/>
            <p:cNvSpPr/>
            <p:nvPr/>
          </p:nvSpPr>
          <p:spPr>
            <a:xfrm>
              <a:off x="5361432" y="4833111"/>
              <a:ext cx="1186180" cy="0"/>
            </a:xfrm>
            <a:custGeom>
              <a:avLst/>
              <a:gdLst/>
              <a:ahLst/>
              <a:cxnLst/>
              <a:rect l="l" t="t" r="r" b="b"/>
              <a:pathLst>
                <a:path w="1186179">
                  <a:moveTo>
                    <a:pt x="0" y="0"/>
                  </a:moveTo>
                  <a:lnTo>
                    <a:pt x="1185671"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21" name="object 24"/>
            <p:cNvSpPr/>
            <p:nvPr/>
          </p:nvSpPr>
          <p:spPr>
            <a:xfrm>
              <a:off x="6955536" y="3358260"/>
              <a:ext cx="1088390" cy="553085"/>
            </a:xfrm>
            <a:custGeom>
              <a:avLst/>
              <a:gdLst/>
              <a:ahLst/>
              <a:cxnLst/>
              <a:rect l="l" t="t" r="r" b="b"/>
              <a:pathLst>
                <a:path w="1088390" h="553085">
                  <a:moveTo>
                    <a:pt x="1088136" y="86487"/>
                  </a:moveTo>
                  <a:lnTo>
                    <a:pt x="1052322" y="65151"/>
                  </a:lnTo>
                  <a:lnTo>
                    <a:pt x="944880" y="1143"/>
                  </a:lnTo>
                  <a:lnTo>
                    <a:pt x="937641" y="0"/>
                  </a:lnTo>
                  <a:lnTo>
                    <a:pt x="930402" y="1143"/>
                  </a:lnTo>
                  <a:lnTo>
                    <a:pt x="924306" y="4572"/>
                  </a:lnTo>
                  <a:lnTo>
                    <a:pt x="920496" y="10287"/>
                  </a:lnTo>
                  <a:lnTo>
                    <a:pt x="917587" y="17106"/>
                  </a:lnTo>
                  <a:lnTo>
                    <a:pt x="917829" y="23622"/>
                  </a:lnTo>
                  <a:lnTo>
                    <a:pt x="920915" y="29578"/>
                  </a:lnTo>
                  <a:lnTo>
                    <a:pt x="926592" y="34671"/>
                  </a:lnTo>
                  <a:lnTo>
                    <a:pt x="977849" y="65151"/>
                  </a:lnTo>
                  <a:lnTo>
                    <a:pt x="542544" y="65151"/>
                  </a:lnTo>
                  <a:lnTo>
                    <a:pt x="535825" y="66776"/>
                  </a:lnTo>
                  <a:lnTo>
                    <a:pt x="529971" y="71247"/>
                  </a:lnTo>
                  <a:lnTo>
                    <a:pt x="525818" y="78016"/>
                  </a:lnTo>
                  <a:lnTo>
                    <a:pt x="524256" y="86487"/>
                  </a:lnTo>
                  <a:lnTo>
                    <a:pt x="524256" y="516255"/>
                  </a:lnTo>
                  <a:lnTo>
                    <a:pt x="0" y="516255"/>
                  </a:lnTo>
                  <a:lnTo>
                    <a:pt x="0" y="552831"/>
                  </a:lnTo>
                  <a:lnTo>
                    <a:pt x="542544" y="552831"/>
                  </a:lnTo>
                  <a:lnTo>
                    <a:pt x="551014" y="551268"/>
                  </a:lnTo>
                  <a:lnTo>
                    <a:pt x="557784" y="547116"/>
                  </a:lnTo>
                  <a:lnTo>
                    <a:pt x="562254" y="541261"/>
                  </a:lnTo>
                  <a:lnTo>
                    <a:pt x="563880" y="534543"/>
                  </a:lnTo>
                  <a:lnTo>
                    <a:pt x="563880" y="516255"/>
                  </a:lnTo>
                  <a:lnTo>
                    <a:pt x="563880" y="104775"/>
                  </a:lnTo>
                  <a:lnTo>
                    <a:pt x="977849" y="104775"/>
                  </a:lnTo>
                  <a:lnTo>
                    <a:pt x="926592" y="135255"/>
                  </a:lnTo>
                  <a:lnTo>
                    <a:pt x="920915" y="140830"/>
                  </a:lnTo>
                  <a:lnTo>
                    <a:pt x="917816" y="147828"/>
                  </a:lnTo>
                  <a:lnTo>
                    <a:pt x="917587" y="155409"/>
                  </a:lnTo>
                  <a:lnTo>
                    <a:pt x="920496" y="162687"/>
                  </a:lnTo>
                  <a:lnTo>
                    <a:pt x="924293" y="168363"/>
                  </a:lnTo>
                  <a:lnTo>
                    <a:pt x="930389" y="171450"/>
                  </a:lnTo>
                  <a:lnTo>
                    <a:pt x="937641" y="171691"/>
                  </a:lnTo>
                  <a:lnTo>
                    <a:pt x="944880" y="168783"/>
                  </a:lnTo>
                  <a:lnTo>
                    <a:pt x="1056297" y="104775"/>
                  </a:lnTo>
                  <a:lnTo>
                    <a:pt x="1088136" y="86487"/>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22" name="object 25"/>
          <p:cNvSpPr txBox="1"/>
          <p:nvPr/>
        </p:nvSpPr>
        <p:spPr>
          <a:xfrm>
            <a:off x="6257156" y="3033733"/>
            <a:ext cx="880191" cy="642421"/>
          </a:xfrm>
          <a:prstGeom prst="rect">
            <a:avLst/>
          </a:prstGeom>
        </p:spPr>
        <p:txBody>
          <a:bodyPr vert="horz" wrap="square" lIns="0" tIns="10860" rIns="0" bIns="0" rtlCol="0">
            <a:spAutoFit/>
          </a:bodyPr>
          <a:lstStyle/>
          <a:p>
            <a:pPr marL="10795" marR="4445" indent="1270" algn="ctr">
              <a:spcBef>
                <a:spcPts val="85"/>
              </a:spcBef>
            </a:pPr>
            <a:r>
              <a:rPr sz="1025" b="1" dirty="0">
                <a:latin typeface="Calibri" panose="020F0502020204030204" pitchFamily="34" charset="0"/>
                <a:ea typeface="Calibri" panose="020F0502020204030204" pitchFamily="34" charset="0"/>
                <a:cs typeface="Calibri" panose="020F0502020204030204" pitchFamily="34" charset="0"/>
              </a:rPr>
              <a:t>Forecast </a:t>
            </a:r>
            <a:r>
              <a:rPr sz="1025" b="1" spc="4" dirty="0">
                <a:latin typeface="Calibri" panose="020F0502020204030204" pitchFamily="34" charset="0"/>
                <a:ea typeface="Calibri" panose="020F0502020204030204" pitchFamily="34" charset="0"/>
                <a:cs typeface="Calibri" panose="020F0502020204030204" pitchFamily="34" charset="0"/>
              </a:rPr>
              <a:t> </a:t>
            </a:r>
            <a:r>
              <a:rPr sz="1025" b="1" dirty="0">
                <a:latin typeface="Calibri" panose="020F0502020204030204" pitchFamily="34" charset="0"/>
                <a:ea typeface="Calibri" panose="020F0502020204030204" pitchFamily="34" charset="0"/>
                <a:cs typeface="Calibri" panose="020F0502020204030204" pitchFamily="34" charset="0"/>
              </a:rPr>
              <a:t>c</a:t>
            </a:r>
            <a:r>
              <a:rPr sz="1025" b="1" spc="4" dirty="0">
                <a:latin typeface="Calibri" panose="020F0502020204030204" pitchFamily="34" charset="0"/>
                <a:ea typeface="Calibri" panose="020F0502020204030204" pitchFamily="34" charset="0"/>
                <a:cs typeface="Calibri" panose="020F0502020204030204" pitchFamily="34" charset="0"/>
              </a:rPr>
              <a:t>om</a:t>
            </a:r>
            <a:r>
              <a:rPr sz="1025" b="1" spc="-9" dirty="0">
                <a:latin typeface="Calibri" panose="020F0502020204030204" pitchFamily="34" charset="0"/>
                <a:ea typeface="Calibri" panose="020F0502020204030204" pitchFamily="34" charset="0"/>
                <a:cs typeface="Calibri" panose="020F0502020204030204" pitchFamily="34" charset="0"/>
              </a:rPr>
              <a:t>b</a:t>
            </a:r>
            <a:r>
              <a:rPr sz="1025" b="1" spc="4" dirty="0">
                <a:latin typeface="Calibri" panose="020F0502020204030204" pitchFamily="34" charset="0"/>
                <a:ea typeface="Calibri" panose="020F0502020204030204" pitchFamily="34" charset="0"/>
                <a:cs typeface="Calibri" panose="020F0502020204030204" pitchFamily="34" charset="0"/>
              </a:rPr>
              <a:t>i</a:t>
            </a:r>
            <a:r>
              <a:rPr sz="1025" b="1" spc="9" dirty="0">
                <a:latin typeface="Calibri" panose="020F0502020204030204" pitchFamily="34" charset="0"/>
                <a:ea typeface="Calibri" panose="020F0502020204030204" pitchFamily="34" charset="0"/>
                <a:cs typeface="Calibri" panose="020F0502020204030204" pitchFamily="34" charset="0"/>
              </a:rPr>
              <a:t>n</a:t>
            </a:r>
            <a:r>
              <a:rPr sz="1025" b="1" spc="4" dirty="0">
                <a:latin typeface="Calibri" panose="020F0502020204030204" pitchFamily="34" charset="0"/>
                <a:ea typeface="Calibri" panose="020F0502020204030204" pitchFamily="34" charset="0"/>
                <a:cs typeface="Calibri" panose="020F0502020204030204" pitchFamily="34" charset="0"/>
              </a:rPr>
              <a:t>a</a:t>
            </a:r>
            <a:r>
              <a:rPr sz="1025" b="1" spc="-4" dirty="0">
                <a:latin typeface="Calibri" panose="020F0502020204030204" pitchFamily="34" charset="0"/>
                <a:ea typeface="Calibri" panose="020F0502020204030204" pitchFamily="34" charset="0"/>
                <a:cs typeface="Calibri" panose="020F0502020204030204" pitchFamily="34" charset="0"/>
              </a:rPr>
              <a:t>t</a:t>
            </a:r>
            <a:r>
              <a:rPr sz="1025" b="1" spc="4" dirty="0">
                <a:latin typeface="Calibri" panose="020F0502020204030204" pitchFamily="34" charset="0"/>
                <a:ea typeface="Calibri" panose="020F0502020204030204" pitchFamily="34" charset="0"/>
                <a:cs typeface="Calibri" panose="020F0502020204030204" pitchFamily="34" charset="0"/>
              </a:rPr>
              <a:t>i</a:t>
            </a:r>
            <a:r>
              <a:rPr sz="1025" b="1" dirty="0">
                <a:latin typeface="Calibri" panose="020F0502020204030204" pitchFamily="34" charset="0"/>
                <a:ea typeface="Calibri" panose="020F0502020204030204" pitchFamily="34" charset="0"/>
                <a:cs typeface="Calibri" panose="020F0502020204030204" pitchFamily="34" charset="0"/>
              </a:rPr>
              <a:t>on  </a:t>
            </a:r>
            <a:r>
              <a:rPr sz="1025" b="1" spc="-4" dirty="0">
                <a:latin typeface="Calibri" panose="020F0502020204030204" pitchFamily="34" charset="0"/>
                <a:ea typeface="Calibri" panose="020F0502020204030204" pitchFamily="34" charset="0"/>
                <a:cs typeface="Calibri" panose="020F0502020204030204" pitchFamily="34" charset="0"/>
              </a:rPr>
              <a:t>&amp; </a:t>
            </a:r>
            <a:r>
              <a:rPr sz="1025" b="1" dirty="0">
                <a:latin typeface="Calibri" panose="020F0502020204030204" pitchFamily="34" charset="0"/>
                <a:ea typeface="Calibri" panose="020F0502020204030204" pitchFamily="34" charset="0"/>
                <a:cs typeface="Calibri" panose="020F0502020204030204" pitchFamily="34" charset="0"/>
              </a:rPr>
              <a:t> Aggregation </a:t>
            </a:r>
            <a:r>
              <a:rPr sz="1025" b="1" spc="4" dirty="0">
                <a:latin typeface="Calibri" panose="020F0502020204030204" pitchFamily="34" charset="0"/>
                <a:ea typeface="Calibri" panose="020F0502020204030204" pitchFamily="34" charset="0"/>
                <a:cs typeface="Calibri" panose="020F0502020204030204" pitchFamily="34" charset="0"/>
              </a:rPr>
              <a:t> </a:t>
            </a:r>
            <a:r>
              <a:rPr sz="1025" b="1" spc="-4" dirty="0">
                <a:latin typeface="Calibri" panose="020F0502020204030204" pitchFamily="34" charset="0"/>
                <a:ea typeface="Calibri" panose="020F0502020204030204" pitchFamily="34" charset="0"/>
                <a:cs typeface="Calibri" panose="020F0502020204030204" pitchFamily="34" charset="0"/>
              </a:rPr>
              <a:t>module</a:t>
            </a:r>
            <a:endParaRPr sz="1025">
              <a:latin typeface="Calibri" panose="020F0502020204030204" pitchFamily="34" charset="0"/>
              <a:ea typeface="Calibri" panose="020F0502020204030204" pitchFamily="34" charset="0"/>
              <a:cs typeface="Calibri" panose="020F0502020204030204" pitchFamily="34" charset="0"/>
            </a:endParaRPr>
          </a:p>
        </p:txBody>
      </p:sp>
      <p:grpSp>
        <p:nvGrpSpPr>
          <p:cNvPr id="23" name="object 26"/>
          <p:cNvGrpSpPr/>
          <p:nvPr/>
        </p:nvGrpSpPr>
        <p:grpSpPr>
          <a:xfrm>
            <a:off x="4292389" y="2567626"/>
            <a:ext cx="3192798" cy="1759297"/>
            <a:chOff x="3240023" y="2862579"/>
            <a:chExt cx="3733800" cy="2057400"/>
          </a:xfrm>
        </p:grpSpPr>
        <p:sp>
          <p:nvSpPr>
            <p:cNvPr id="24" name="object 27"/>
            <p:cNvSpPr/>
            <p:nvPr/>
          </p:nvSpPr>
          <p:spPr>
            <a:xfrm>
              <a:off x="3240023" y="2862579"/>
              <a:ext cx="3733800" cy="2057400"/>
            </a:xfrm>
            <a:custGeom>
              <a:avLst/>
              <a:gdLst/>
              <a:ahLst/>
              <a:cxnLst/>
              <a:rect l="l" t="t" r="r" b="b"/>
              <a:pathLst>
                <a:path w="3733800" h="2057400">
                  <a:moveTo>
                    <a:pt x="39624" y="1399032"/>
                  </a:moveTo>
                  <a:lnTo>
                    <a:pt x="0" y="1399032"/>
                  </a:lnTo>
                  <a:lnTo>
                    <a:pt x="0" y="1703832"/>
                  </a:lnTo>
                  <a:lnTo>
                    <a:pt x="39624" y="1703832"/>
                  </a:lnTo>
                  <a:lnTo>
                    <a:pt x="39624" y="1399032"/>
                  </a:lnTo>
                  <a:close/>
                </a:path>
                <a:path w="3733800" h="2057400">
                  <a:moveTo>
                    <a:pt x="39624" y="978408"/>
                  </a:moveTo>
                  <a:lnTo>
                    <a:pt x="0" y="978408"/>
                  </a:lnTo>
                  <a:lnTo>
                    <a:pt x="0" y="1283208"/>
                  </a:lnTo>
                  <a:lnTo>
                    <a:pt x="39624" y="1283208"/>
                  </a:lnTo>
                  <a:lnTo>
                    <a:pt x="39624" y="978408"/>
                  </a:lnTo>
                  <a:close/>
                </a:path>
                <a:path w="3733800" h="2057400">
                  <a:moveTo>
                    <a:pt x="39624" y="560832"/>
                  </a:moveTo>
                  <a:lnTo>
                    <a:pt x="0" y="560832"/>
                  </a:lnTo>
                  <a:lnTo>
                    <a:pt x="0" y="865632"/>
                  </a:lnTo>
                  <a:lnTo>
                    <a:pt x="39624" y="865632"/>
                  </a:lnTo>
                  <a:lnTo>
                    <a:pt x="39624" y="560832"/>
                  </a:lnTo>
                  <a:close/>
                </a:path>
                <a:path w="3733800" h="2057400">
                  <a:moveTo>
                    <a:pt x="73151" y="143256"/>
                  </a:moveTo>
                  <a:lnTo>
                    <a:pt x="42672" y="188975"/>
                  </a:lnTo>
                  <a:lnTo>
                    <a:pt x="15239" y="252984"/>
                  </a:lnTo>
                  <a:lnTo>
                    <a:pt x="3048" y="323088"/>
                  </a:lnTo>
                  <a:lnTo>
                    <a:pt x="0" y="356616"/>
                  </a:lnTo>
                  <a:lnTo>
                    <a:pt x="0" y="445008"/>
                  </a:lnTo>
                  <a:lnTo>
                    <a:pt x="39624" y="445008"/>
                  </a:lnTo>
                  <a:lnTo>
                    <a:pt x="39624" y="323088"/>
                  </a:lnTo>
                  <a:lnTo>
                    <a:pt x="45720" y="292608"/>
                  </a:lnTo>
                  <a:lnTo>
                    <a:pt x="64008" y="231648"/>
                  </a:lnTo>
                  <a:lnTo>
                    <a:pt x="79248" y="204216"/>
                  </a:lnTo>
                  <a:lnTo>
                    <a:pt x="94487" y="179832"/>
                  </a:lnTo>
                  <a:lnTo>
                    <a:pt x="103631" y="167640"/>
                  </a:lnTo>
                  <a:lnTo>
                    <a:pt x="73151" y="143256"/>
                  </a:lnTo>
                  <a:close/>
                </a:path>
                <a:path w="3733800" h="2057400">
                  <a:moveTo>
                    <a:pt x="356615" y="0"/>
                  </a:moveTo>
                  <a:lnTo>
                    <a:pt x="283463" y="9144"/>
                  </a:lnTo>
                  <a:lnTo>
                    <a:pt x="216408" y="30480"/>
                  </a:lnTo>
                  <a:lnTo>
                    <a:pt x="158496" y="60960"/>
                  </a:lnTo>
                  <a:lnTo>
                    <a:pt x="179831" y="94487"/>
                  </a:lnTo>
                  <a:lnTo>
                    <a:pt x="207263" y="76200"/>
                  </a:lnTo>
                  <a:lnTo>
                    <a:pt x="234696" y="64008"/>
                  </a:lnTo>
                  <a:lnTo>
                    <a:pt x="262127" y="54864"/>
                  </a:lnTo>
                  <a:lnTo>
                    <a:pt x="292608" y="45720"/>
                  </a:lnTo>
                  <a:lnTo>
                    <a:pt x="326136" y="39624"/>
                  </a:lnTo>
                  <a:lnTo>
                    <a:pt x="356615" y="39624"/>
                  </a:lnTo>
                  <a:lnTo>
                    <a:pt x="356615" y="0"/>
                  </a:lnTo>
                  <a:close/>
                </a:path>
                <a:path w="3733800" h="2057400">
                  <a:moveTo>
                    <a:pt x="463296" y="0"/>
                  </a:moveTo>
                  <a:lnTo>
                    <a:pt x="356615" y="0"/>
                  </a:lnTo>
                  <a:lnTo>
                    <a:pt x="356615" y="39624"/>
                  </a:lnTo>
                  <a:lnTo>
                    <a:pt x="463296" y="39624"/>
                  </a:lnTo>
                  <a:lnTo>
                    <a:pt x="463296" y="0"/>
                  </a:lnTo>
                  <a:close/>
                </a:path>
                <a:path w="3733800" h="2057400">
                  <a:moveTo>
                    <a:pt x="880872" y="0"/>
                  </a:moveTo>
                  <a:lnTo>
                    <a:pt x="576072" y="0"/>
                  </a:lnTo>
                  <a:lnTo>
                    <a:pt x="576072" y="39624"/>
                  </a:lnTo>
                  <a:lnTo>
                    <a:pt x="880872" y="39624"/>
                  </a:lnTo>
                  <a:lnTo>
                    <a:pt x="880872" y="0"/>
                  </a:lnTo>
                  <a:close/>
                </a:path>
                <a:path w="3733800" h="2057400">
                  <a:moveTo>
                    <a:pt x="1301496" y="0"/>
                  </a:moveTo>
                  <a:lnTo>
                    <a:pt x="996696" y="0"/>
                  </a:lnTo>
                  <a:lnTo>
                    <a:pt x="996696" y="39624"/>
                  </a:lnTo>
                  <a:lnTo>
                    <a:pt x="1301496" y="39624"/>
                  </a:lnTo>
                  <a:lnTo>
                    <a:pt x="1301496" y="0"/>
                  </a:lnTo>
                  <a:close/>
                </a:path>
                <a:path w="3733800" h="2057400">
                  <a:moveTo>
                    <a:pt x="1719072" y="0"/>
                  </a:moveTo>
                  <a:lnTo>
                    <a:pt x="1414272" y="0"/>
                  </a:lnTo>
                  <a:lnTo>
                    <a:pt x="1414272" y="39624"/>
                  </a:lnTo>
                  <a:lnTo>
                    <a:pt x="1719072" y="39624"/>
                  </a:lnTo>
                  <a:lnTo>
                    <a:pt x="1719072" y="0"/>
                  </a:lnTo>
                  <a:close/>
                </a:path>
                <a:path w="3733800" h="2057400">
                  <a:moveTo>
                    <a:pt x="2139696" y="0"/>
                  </a:moveTo>
                  <a:lnTo>
                    <a:pt x="1834896" y="0"/>
                  </a:lnTo>
                  <a:lnTo>
                    <a:pt x="1834896" y="39624"/>
                  </a:lnTo>
                  <a:lnTo>
                    <a:pt x="2139696" y="39624"/>
                  </a:lnTo>
                  <a:lnTo>
                    <a:pt x="2139696" y="0"/>
                  </a:lnTo>
                  <a:close/>
                </a:path>
                <a:path w="3733800" h="2057400">
                  <a:moveTo>
                    <a:pt x="2557272" y="0"/>
                  </a:moveTo>
                  <a:lnTo>
                    <a:pt x="2252472" y="0"/>
                  </a:lnTo>
                  <a:lnTo>
                    <a:pt x="2252472" y="39624"/>
                  </a:lnTo>
                  <a:lnTo>
                    <a:pt x="2557272" y="39624"/>
                  </a:lnTo>
                  <a:lnTo>
                    <a:pt x="2557272" y="0"/>
                  </a:lnTo>
                  <a:close/>
                </a:path>
                <a:path w="3733800" h="2057400">
                  <a:moveTo>
                    <a:pt x="2977896" y="0"/>
                  </a:moveTo>
                  <a:lnTo>
                    <a:pt x="2673096" y="0"/>
                  </a:lnTo>
                  <a:lnTo>
                    <a:pt x="2673096" y="39624"/>
                  </a:lnTo>
                  <a:lnTo>
                    <a:pt x="2977896" y="39624"/>
                  </a:lnTo>
                  <a:lnTo>
                    <a:pt x="2977896" y="0"/>
                  </a:lnTo>
                  <a:close/>
                </a:path>
                <a:path w="3733800" h="2057400">
                  <a:moveTo>
                    <a:pt x="3380231" y="0"/>
                  </a:moveTo>
                  <a:lnTo>
                    <a:pt x="3090672" y="0"/>
                  </a:lnTo>
                  <a:lnTo>
                    <a:pt x="3090672" y="39624"/>
                  </a:lnTo>
                  <a:lnTo>
                    <a:pt x="3377183" y="39624"/>
                  </a:lnTo>
                  <a:lnTo>
                    <a:pt x="3380231" y="0"/>
                  </a:lnTo>
                  <a:close/>
                </a:path>
                <a:path w="3733800" h="2057400">
                  <a:moveTo>
                    <a:pt x="3380231" y="0"/>
                  </a:moveTo>
                  <a:lnTo>
                    <a:pt x="3377183" y="39624"/>
                  </a:lnTo>
                  <a:lnTo>
                    <a:pt x="3380231" y="39624"/>
                  </a:lnTo>
                  <a:lnTo>
                    <a:pt x="3380231" y="0"/>
                  </a:lnTo>
                  <a:close/>
                </a:path>
                <a:path w="3733800" h="2057400">
                  <a:moveTo>
                    <a:pt x="3380231" y="0"/>
                  </a:moveTo>
                  <a:lnTo>
                    <a:pt x="3380231" y="39624"/>
                  </a:lnTo>
                  <a:lnTo>
                    <a:pt x="3395472" y="39624"/>
                  </a:lnTo>
                  <a:lnTo>
                    <a:pt x="3398520" y="3048"/>
                  </a:lnTo>
                  <a:lnTo>
                    <a:pt x="3380231" y="0"/>
                  </a:lnTo>
                  <a:close/>
                </a:path>
                <a:path w="3733800" h="2057400">
                  <a:moveTo>
                    <a:pt x="3514344" y="27432"/>
                  </a:moveTo>
                  <a:lnTo>
                    <a:pt x="3502152" y="64008"/>
                  </a:lnTo>
                  <a:lnTo>
                    <a:pt x="3532631" y="79248"/>
                  </a:lnTo>
                  <a:lnTo>
                    <a:pt x="3557016" y="94487"/>
                  </a:lnTo>
                  <a:lnTo>
                    <a:pt x="3605783" y="134112"/>
                  </a:lnTo>
                  <a:lnTo>
                    <a:pt x="3642359" y="179832"/>
                  </a:lnTo>
                  <a:lnTo>
                    <a:pt x="3672840" y="234696"/>
                  </a:lnTo>
                  <a:lnTo>
                    <a:pt x="3681983" y="265175"/>
                  </a:lnTo>
                  <a:lnTo>
                    <a:pt x="3685031" y="271272"/>
                  </a:lnTo>
                  <a:lnTo>
                    <a:pt x="3721607" y="262128"/>
                  </a:lnTo>
                  <a:lnTo>
                    <a:pt x="3718559" y="249936"/>
                  </a:lnTo>
                  <a:lnTo>
                    <a:pt x="3706368" y="216408"/>
                  </a:lnTo>
                  <a:lnTo>
                    <a:pt x="3654552" y="131064"/>
                  </a:lnTo>
                  <a:lnTo>
                    <a:pt x="3605783" y="82296"/>
                  </a:lnTo>
                  <a:lnTo>
                    <a:pt x="3547872" y="42672"/>
                  </a:lnTo>
                  <a:lnTo>
                    <a:pt x="3517392" y="30480"/>
                  </a:lnTo>
                  <a:lnTo>
                    <a:pt x="3514344" y="27432"/>
                  </a:lnTo>
                  <a:close/>
                </a:path>
                <a:path w="3733800" h="2057400">
                  <a:moveTo>
                    <a:pt x="3733800" y="377952"/>
                  </a:moveTo>
                  <a:lnTo>
                    <a:pt x="3697224" y="377952"/>
                  </a:lnTo>
                  <a:lnTo>
                    <a:pt x="3697224" y="682752"/>
                  </a:lnTo>
                  <a:lnTo>
                    <a:pt x="3733800" y="682752"/>
                  </a:lnTo>
                  <a:lnTo>
                    <a:pt x="3733800" y="377952"/>
                  </a:lnTo>
                  <a:close/>
                </a:path>
                <a:path w="3733800" h="2057400">
                  <a:moveTo>
                    <a:pt x="3733800" y="798576"/>
                  </a:moveTo>
                  <a:lnTo>
                    <a:pt x="3697224" y="798576"/>
                  </a:lnTo>
                  <a:lnTo>
                    <a:pt x="3697224" y="1103376"/>
                  </a:lnTo>
                  <a:lnTo>
                    <a:pt x="3733800" y="1103376"/>
                  </a:lnTo>
                  <a:lnTo>
                    <a:pt x="3733800" y="798576"/>
                  </a:lnTo>
                  <a:close/>
                </a:path>
                <a:path w="3733800" h="2057400">
                  <a:moveTo>
                    <a:pt x="3733800" y="1216152"/>
                  </a:moveTo>
                  <a:lnTo>
                    <a:pt x="3697224" y="1216152"/>
                  </a:lnTo>
                  <a:lnTo>
                    <a:pt x="3697224" y="1520952"/>
                  </a:lnTo>
                  <a:lnTo>
                    <a:pt x="3733800" y="1520952"/>
                  </a:lnTo>
                  <a:lnTo>
                    <a:pt x="3733800" y="1216152"/>
                  </a:lnTo>
                  <a:close/>
                </a:path>
                <a:path w="3733800" h="2057400">
                  <a:moveTo>
                    <a:pt x="3733800" y="1636776"/>
                  </a:moveTo>
                  <a:lnTo>
                    <a:pt x="3697224" y="1636776"/>
                  </a:lnTo>
                  <a:lnTo>
                    <a:pt x="3697224" y="1703832"/>
                  </a:lnTo>
                  <a:lnTo>
                    <a:pt x="3694176" y="1737360"/>
                  </a:lnTo>
                  <a:lnTo>
                    <a:pt x="3672840" y="1828800"/>
                  </a:lnTo>
                  <a:lnTo>
                    <a:pt x="3642359" y="1880616"/>
                  </a:lnTo>
                  <a:lnTo>
                    <a:pt x="3621024" y="1908048"/>
                  </a:lnTo>
                  <a:lnTo>
                    <a:pt x="3648455" y="1935480"/>
                  </a:lnTo>
                  <a:lnTo>
                    <a:pt x="3675887" y="1901952"/>
                  </a:lnTo>
                  <a:lnTo>
                    <a:pt x="3706368" y="1840992"/>
                  </a:lnTo>
                  <a:lnTo>
                    <a:pt x="3727704" y="1773936"/>
                  </a:lnTo>
                  <a:lnTo>
                    <a:pt x="3733800" y="1737360"/>
                  </a:lnTo>
                  <a:lnTo>
                    <a:pt x="3733800" y="1636776"/>
                  </a:lnTo>
                  <a:close/>
                </a:path>
                <a:path w="3733800" h="2057400">
                  <a:moveTo>
                    <a:pt x="3377183" y="2020824"/>
                  </a:moveTo>
                  <a:lnTo>
                    <a:pt x="3249167" y="2020824"/>
                  </a:lnTo>
                  <a:lnTo>
                    <a:pt x="3249167" y="2057400"/>
                  </a:lnTo>
                  <a:lnTo>
                    <a:pt x="3380231" y="2057400"/>
                  </a:lnTo>
                  <a:lnTo>
                    <a:pt x="3377183" y="2020824"/>
                  </a:lnTo>
                  <a:close/>
                </a:path>
                <a:path w="3733800" h="2057400">
                  <a:moveTo>
                    <a:pt x="3538728" y="1978152"/>
                  </a:moveTo>
                  <a:lnTo>
                    <a:pt x="3529583" y="1984248"/>
                  </a:lnTo>
                  <a:lnTo>
                    <a:pt x="3502152" y="1996440"/>
                  </a:lnTo>
                  <a:lnTo>
                    <a:pt x="3441192" y="2014728"/>
                  </a:lnTo>
                  <a:lnTo>
                    <a:pt x="3377183" y="2020824"/>
                  </a:lnTo>
                  <a:lnTo>
                    <a:pt x="3380231" y="2057400"/>
                  </a:lnTo>
                  <a:lnTo>
                    <a:pt x="3380231" y="2020824"/>
                  </a:lnTo>
                  <a:lnTo>
                    <a:pt x="3537508" y="2020824"/>
                  </a:lnTo>
                  <a:lnTo>
                    <a:pt x="3550920" y="2014728"/>
                  </a:lnTo>
                  <a:lnTo>
                    <a:pt x="3557016" y="2011680"/>
                  </a:lnTo>
                  <a:lnTo>
                    <a:pt x="3538728" y="1978152"/>
                  </a:lnTo>
                  <a:close/>
                </a:path>
                <a:path w="3733800" h="2057400">
                  <a:moveTo>
                    <a:pt x="3537508" y="2020824"/>
                  </a:moveTo>
                  <a:lnTo>
                    <a:pt x="3380231" y="2020824"/>
                  </a:lnTo>
                  <a:lnTo>
                    <a:pt x="3380231" y="2057400"/>
                  </a:lnTo>
                  <a:lnTo>
                    <a:pt x="3416807" y="2057400"/>
                  </a:lnTo>
                  <a:lnTo>
                    <a:pt x="3450335" y="2051304"/>
                  </a:lnTo>
                  <a:lnTo>
                    <a:pt x="3486911" y="2042160"/>
                  </a:lnTo>
                  <a:lnTo>
                    <a:pt x="3517392" y="2029968"/>
                  </a:lnTo>
                  <a:lnTo>
                    <a:pt x="3537508" y="2020824"/>
                  </a:lnTo>
                  <a:close/>
                </a:path>
                <a:path w="3733800" h="2057400">
                  <a:moveTo>
                    <a:pt x="3136391" y="2020824"/>
                  </a:moveTo>
                  <a:lnTo>
                    <a:pt x="2831591" y="2020824"/>
                  </a:lnTo>
                  <a:lnTo>
                    <a:pt x="2831591" y="2057400"/>
                  </a:lnTo>
                  <a:lnTo>
                    <a:pt x="3136391" y="2057400"/>
                  </a:lnTo>
                  <a:lnTo>
                    <a:pt x="3136391" y="2020824"/>
                  </a:lnTo>
                  <a:close/>
                </a:path>
                <a:path w="3733800" h="2057400">
                  <a:moveTo>
                    <a:pt x="2715767" y="2020824"/>
                  </a:moveTo>
                  <a:lnTo>
                    <a:pt x="2410967" y="2020824"/>
                  </a:lnTo>
                  <a:lnTo>
                    <a:pt x="2410967" y="2057400"/>
                  </a:lnTo>
                  <a:lnTo>
                    <a:pt x="2715767" y="2057400"/>
                  </a:lnTo>
                  <a:lnTo>
                    <a:pt x="2715767" y="2020824"/>
                  </a:lnTo>
                  <a:close/>
                </a:path>
                <a:path w="3733800" h="2057400">
                  <a:moveTo>
                    <a:pt x="2298191" y="2020824"/>
                  </a:moveTo>
                  <a:lnTo>
                    <a:pt x="1993391" y="2020824"/>
                  </a:lnTo>
                  <a:lnTo>
                    <a:pt x="1993391" y="2057400"/>
                  </a:lnTo>
                  <a:lnTo>
                    <a:pt x="2298191" y="2057400"/>
                  </a:lnTo>
                  <a:lnTo>
                    <a:pt x="2298191" y="2020824"/>
                  </a:lnTo>
                  <a:close/>
                </a:path>
                <a:path w="3733800" h="2057400">
                  <a:moveTo>
                    <a:pt x="1877567" y="2020824"/>
                  </a:moveTo>
                  <a:lnTo>
                    <a:pt x="1572767" y="2020824"/>
                  </a:lnTo>
                  <a:lnTo>
                    <a:pt x="1572767" y="2057400"/>
                  </a:lnTo>
                  <a:lnTo>
                    <a:pt x="1877567" y="2057400"/>
                  </a:lnTo>
                  <a:lnTo>
                    <a:pt x="1877567" y="2020824"/>
                  </a:lnTo>
                  <a:close/>
                </a:path>
                <a:path w="3733800" h="2057400">
                  <a:moveTo>
                    <a:pt x="1459991" y="2020824"/>
                  </a:moveTo>
                  <a:lnTo>
                    <a:pt x="1155191" y="2020824"/>
                  </a:lnTo>
                  <a:lnTo>
                    <a:pt x="1155191" y="2057400"/>
                  </a:lnTo>
                  <a:lnTo>
                    <a:pt x="1459991" y="2057400"/>
                  </a:lnTo>
                  <a:lnTo>
                    <a:pt x="1459991" y="2020824"/>
                  </a:lnTo>
                  <a:close/>
                </a:path>
                <a:path w="3733800" h="2057400">
                  <a:moveTo>
                    <a:pt x="1039367" y="2020824"/>
                  </a:moveTo>
                  <a:lnTo>
                    <a:pt x="734567" y="2020824"/>
                  </a:lnTo>
                  <a:lnTo>
                    <a:pt x="734567" y="2057400"/>
                  </a:lnTo>
                  <a:lnTo>
                    <a:pt x="1039367" y="2057400"/>
                  </a:lnTo>
                  <a:lnTo>
                    <a:pt x="1039367" y="2020824"/>
                  </a:lnTo>
                  <a:close/>
                </a:path>
                <a:path w="3733800" h="2057400">
                  <a:moveTo>
                    <a:pt x="323088" y="2017776"/>
                  </a:moveTo>
                  <a:lnTo>
                    <a:pt x="320039" y="2017776"/>
                  </a:lnTo>
                  <a:lnTo>
                    <a:pt x="313943" y="2057400"/>
                  </a:lnTo>
                  <a:lnTo>
                    <a:pt x="356615" y="2057400"/>
                  </a:lnTo>
                  <a:lnTo>
                    <a:pt x="356615" y="2020824"/>
                  </a:lnTo>
                  <a:lnTo>
                    <a:pt x="323088" y="2017776"/>
                  </a:lnTo>
                  <a:close/>
                </a:path>
                <a:path w="3733800" h="2057400">
                  <a:moveTo>
                    <a:pt x="621791" y="2020824"/>
                  </a:moveTo>
                  <a:lnTo>
                    <a:pt x="356615" y="2020824"/>
                  </a:lnTo>
                  <a:lnTo>
                    <a:pt x="356615" y="2057400"/>
                  </a:lnTo>
                  <a:lnTo>
                    <a:pt x="621791" y="2057400"/>
                  </a:lnTo>
                  <a:lnTo>
                    <a:pt x="621791" y="2020824"/>
                  </a:lnTo>
                  <a:close/>
                </a:path>
                <a:path w="3733800" h="2057400">
                  <a:moveTo>
                    <a:pt x="45720" y="1767840"/>
                  </a:moveTo>
                  <a:lnTo>
                    <a:pt x="9143" y="1776984"/>
                  </a:lnTo>
                  <a:lnTo>
                    <a:pt x="18287" y="1810512"/>
                  </a:lnTo>
                  <a:lnTo>
                    <a:pt x="30479" y="1840992"/>
                  </a:lnTo>
                  <a:lnTo>
                    <a:pt x="60960" y="1901952"/>
                  </a:lnTo>
                  <a:lnTo>
                    <a:pt x="106679" y="1956816"/>
                  </a:lnTo>
                  <a:lnTo>
                    <a:pt x="158496" y="1999488"/>
                  </a:lnTo>
                  <a:lnTo>
                    <a:pt x="198120" y="2020824"/>
                  </a:lnTo>
                  <a:lnTo>
                    <a:pt x="216408" y="1987296"/>
                  </a:lnTo>
                  <a:lnTo>
                    <a:pt x="204215" y="1981200"/>
                  </a:lnTo>
                  <a:lnTo>
                    <a:pt x="179831" y="1965960"/>
                  </a:lnTo>
                  <a:lnTo>
                    <a:pt x="131063" y="1926336"/>
                  </a:lnTo>
                  <a:lnTo>
                    <a:pt x="91439" y="1880616"/>
                  </a:lnTo>
                  <a:lnTo>
                    <a:pt x="64008" y="1825752"/>
                  </a:lnTo>
                  <a:lnTo>
                    <a:pt x="51815" y="1795272"/>
                  </a:lnTo>
                  <a:lnTo>
                    <a:pt x="45720" y="1767840"/>
                  </a:lnTo>
                  <a:close/>
                </a:path>
              </a:pathLst>
            </a:custGeom>
            <a:solidFill>
              <a:srgbClr val="FF9900"/>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25" name="object 28"/>
            <p:cNvSpPr/>
            <p:nvPr/>
          </p:nvSpPr>
          <p:spPr>
            <a:xfrm>
              <a:off x="3685031" y="3062223"/>
              <a:ext cx="1213485" cy="0"/>
            </a:xfrm>
            <a:custGeom>
              <a:avLst/>
              <a:gdLst/>
              <a:ahLst/>
              <a:cxnLst/>
              <a:rect l="l" t="t" r="r" b="b"/>
              <a:pathLst>
                <a:path w="1213485">
                  <a:moveTo>
                    <a:pt x="0" y="0"/>
                  </a:moveTo>
                  <a:lnTo>
                    <a:pt x="1213103"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26" name="object 29"/>
            <p:cNvPicPr/>
            <p:nvPr/>
          </p:nvPicPr>
          <p:blipFill>
            <a:blip r:embed="rId4" cstate="print"/>
            <a:stretch>
              <a:fillRect/>
            </a:stretch>
          </p:blipFill>
          <p:spPr>
            <a:xfrm>
              <a:off x="3557015" y="3063747"/>
              <a:ext cx="1371600" cy="841248"/>
            </a:xfrm>
            <a:prstGeom prst="rect">
              <a:avLst/>
            </a:prstGeom>
          </p:spPr>
        </p:pic>
        <p:sp>
          <p:nvSpPr>
            <p:cNvPr id="27" name="object 30"/>
            <p:cNvSpPr/>
            <p:nvPr/>
          </p:nvSpPr>
          <p:spPr>
            <a:xfrm>
              <a:off x="3584447" y="3906519"/>
              <a:ext cx="1216660" cy="0"/>
            </a:xfrm>
            <a:custGeom>
              <a:avLst/>
              <a:gdLst/>
              <a:ahLst/>
              <a:cxnLst/>
              <a:rect l="l" t="t" r="r" b="b"/>
              <a:pathLst>
                <a:path w="1216660">
                  <a:moveTo>
                    <a:pt x="0" y="0"/>
                  </a:moveTo>
                  <a:lnTo>
                    <a:pt x="1216152"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28" name="object 31"/>
          <p:cNvSpPr txBox="1"/>
          <p:nvPr/>
        </p:nvSpPr>
        <p:spPr>
          <a:xfrm>
            <a:off x="4849718" y="2830436"/>
            <a:ext cx="604894" cy="484557"/>
          </a:xfrm>
          <a:prstGeom prst="rect">
            <a:avLst/>
          </a:prstGeom>
        </p:spPr>
        <p:txBody>
          <a:bodyPr vert="horz" wrap="square" lIns="0" tIns="10860" rIns="0" bIns="0" rtlCol="0">
            <a:spAutoFit/>
          </a:bodyPr>
          <a:lstStyle/>
          <a:p>
            <a:pPr marL="10795" marR="4445" indent="13335" algn="just">
              <a:spcBef>
                <a:spcPts val="85"/>
              </a:spcBef>
            </a:pPr>
            <a:r>
              <a:rPr sz="1025" b="1" dirty="0">
                <a:latin typeface="Calibri" panose="020F0502020204030204" pitchFamily="34" charset="0"/>
                <a:ea typeface="Calibri" panose="020F0502020204030204" pitchFamily="34" charset="0"/>
                <a:cs typeface="Calibri" panose="020F0502020204030204" pitchFamily="34" charset="0"/>
              </a:rPr>
              <a:t>Internal </a:t>
            </a:r>
            <a:r>
              <a:rPr sz="1025" b="1" spc="-252" dirty="0">
                <a:latin typeface="Calibri" panose="020F0502020204030204" pitchFamily="34" charset="0"/>
                <a:ea typeface="Calibri" panose="020F0502020204030204" pitchFamily="34" charset="0"/>
                <a:cs typeface="Calibri" panose="020F0502020204030204" pitchFamily="34" charset="0"/>
              </a:rPr>
              <a:t> </a:t>
            </a:r>
            <a:r>
              <a:rPr sz="1025" b="1" spc="4" dirty="0">
                <a:latin typeface="Calibri" panose="020F0502020204030204" pitchFamily="34" charset="0"/>
                <a:ea typeface="Calibri" panose="020F0502020204030204" pitchFamily="34" charset="0"/>
                <a:cs typeface="Calibri" panose="020F0502020204030204" pitchFamily="34" charset="0"/>
              </a:rPr>
              <a:t>F</a:t>
            </a:r>
            <a:r>
              <a:rPr sz="1025" b="1" dirty="0">
                <a:latin typeface="Calibri" panose="020F0502020204030204" pitchFamily="34" charset="0"/>
                <a:ea typeface="Calibri" panose="020F0502020204030204" pitchFamily="34" charset="0"/>
                <a:cs typeface="Calibri" panose="020F0502020204030204" pitchFamily="34" charset="0"/>
              </a:rPr>
              <a:t>or</a:t>
            </a:r>
            <a:r>
              <a:rPr sz="1025" b="1" spc="4" dirty="0">
                <a:latin typeface="Calibri" panose="020F0502020204030204" pitchFamily="34" charset="0"/>
                <a:ea typeface="Calibri" panose="020F0502020204030204" pitchFamily="34" charset="0"/>
                <a:cs typeface="Calibri" panose="020F0502020204030204" pitchFamily="34" charset="0"/>
              </a:rPr>
              <a:t>e</a:t>
            </a:r>
            <a:r>
              <a:rPr sz="1025" b="1" dirty="0">
                <a:latin typeface="Calibri" panose="020F0502020204030204" pitchFamily="34" charset="0"/>
                <a:ea typeface="Calibri" panose="020F0502020204030204" pitchFamily="34" charset="0"/>
                <a:cs typeface="Calibri" panose="020F0502020204030204" pitchFamily="34" charset="0"/>
              </a:rPr>
              <a:t>c</a:t>
            </a:r>
            <a:r>
              <a:rPr sz="1025" b="1" spc="4" dirty="0">
                <a:latin typeface="Calibri" panose="020F0502020204030204" pitchFamily="34" charset="0"/>
                <a:ea typeface="Calibri" panose="020F0502020204030204" pitchFamily="34" charset="0"/>
                <a:cs typeface="Calibri" panose="020F0502020204030204" pitchFamily="34" charset="0"/>
              </a:rPr>
              <a:t>as</a:t>
            </a:r>
            <a:r>
              <a:rPr sz="1025" b="1" spc="-4" dirty="0">
                <a:latin typeface="Calibri" panose="020F0502020204030204" pitchFamily="34" charset="0"/>
                <a:ea typeface="Calibri" panose="020F0502020204030204" pitchFamily="34" charset="0"/>
                <a:cs typeface="Calibri" panose="020F0502020204030204" pitchFamily="34" charset="0"/>
              </a:rPr>
              <a:t>t  module</a:t>
            </a:r>
            <a:endParaRPr sz="1025">
              <a:latin typeface="Calibri" panose="020F0502020204030204" pitchFamily="34" charset="0"/>
              <a:ea typeface="Calibri" panose="020F0502020204030204" pitchFamily="34" charset="0"/>
              <a:cs typeface="Calibri" panose="020F0502020204030204" pitchFamily="34" charset="0"/>
            </a:endParaRPr>
          </a:p>
        </p:txBody>
      </p:sp>
      <p:pic>
        <p:nvPicPr>
          <p:cNvPr id="29" name="object 32"/>
          <p:cNvPicPr/>
          <p:nvPr/>
        </p:nvPicPr>
        <p:blipFill>
          <a:blip r:embed="rId5" cstate="print"/>
          <a:stretch>
            <a:fillRect/>
          </a:stretch>
        </p:blipFill>
        <p:spPr>
          <a:xfrm>
            <a:off x="4886640" y="4845591"/>
            <a:ext cx="1993870" cy="708931"/>
          </a:xfrm>
          <a:prstGeom prst="rect">
            <a:avLst/>
          </a:prstGeom>
        </p:spPr>
      </p:pic>
      <p:sp>
        <p:nvSpPr>
          <p:cNvPr id="30" name="object 33"/>
          <p:cNvSpPr txBox="1"/>
          <p:nvPr/>
        </p:nvSpPr>
        <p:spPr>
          <a:xfrm>
            <a:off x="5446575" y="5074516"/>
            <a:ext cx="875848"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Repository</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31" name="object 34"/>
          <p:cNvGrpSpPr/>
          <p:nvPr/>
        </p:nvGrpSpPr>
        <p:grpSpPr>
          <a:xfrm>
            <a:off x="8441724" y="3730012"/>
            <a:ext cx="1183724" cy="1034944"/>
            <a:chOff x="8092440" y="4221924"/>
            <a:chExt cx="1384300" cy="1210310"/>
          </a:xfrm>
        </p:grpSpPr>
        <p:sp>
          <p:nvSpPr>
            <p:cNvPr id="32" name="object 35"/>
            <p:cNvSpPr/>
            <p:nvPr/>
          </p:nvSpPr>
          <p:spPr>
            <a:xfrm>
              <a:off x="8308848" y="4223511"/>
              <a:ext cx="1134110" cy="3175"/>
            </a:xfrm>
            <a:custGeom>
              <a:avLst/>
              <a:gdLst/>
              <a:ahLst/>
              <a:cxnLst/>
              <a:rect l="l" t="t" r="r" b="b"/>
              <a:pathLst>
                <a:path w="1134109" h="3175">
                  <a:moveTo>
                    <a:pt x="0" y="0"/>
                  </a:moveTo>
                  <a:lnTo>
                    <a:pt x="1133855" y="0"/>
                  </a:lnTo>
                </a:path>
                <a:path w="1134109" h="3175">
                  <a:moveTo>
                    <a:pt x="0" y="3048"/>
                  </a:moveTo>
                  <a:lnTo>
                    <a:pt x="1133855" y="3048"/>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33" name="object 36"/>
            <p:cNvPicPr/>
            <p:nvPr/>
          </p:nvPicPr>
          <p:blipFill>
            <a:blip r:embed="rId6" cstate="print"/>
            <a:stretch>
              <a:fillRect/>
            </a:stretch>
          </p:blipFill>
          <p:spPr>
            <a:xfrm>
              <a:off x="8092440" y="4228083"/>
              <a:ext cx="1383792" cy="1200911"/>
            </a:xfrm>
            <a:prstGeom prst="rect">
              <a:avLst/>
            </a:prstGeom>
          </p:spPr>
        </p:pic>
        <p:sp>
          <p:nvSpPr>
            <p:cNvPr id="34" name="object 37"/>
            <p:cNvSpPr/>
            <p:nvPr/>
          </p:nvSpPr>
          <p:spPr>
            <a:xfrm>
              <a:off x="8129016" y="5430519"/>
              <a:ext cx="1134110" cy="0"/>
            </a:xfrm>
            <a:custGeom>
              <a:avLst/>
              <a:gdLst/>
              <a:ahLst/>
              <a:cxnLst/>
              <a:rect l="l" t="t" r="r" b="b"/>
              <a:pathLst>
                <a:path w="1134109">
                  <a:moveTo>
                    <a:pt x="0" y="0"/>
                  </a:moveTo>
                  <a:lnTo>
                    <a:pt x="1133855"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35" name="object 38"/>
          <p:cNvSpPr txBox="1"/>
          <p:nvPr/>
        </p:nvSpPr>
        <p:spPr>
          <a:xfrm>
            <a:off x="8589853" y="3943354"/>
            <a:ext cx="888336" cy="562521"/>
          </a:xfrm>
          <a:prstGeom prst="rect">
            <a:avLst/>
          </a:prstGeom>
        </p:spPr>
        <p:txBody>
          <a:bodyPr vert="horz" wrap="square" lIns="0" tIns="9774" rIns="0" bIns="0" rtlCol="0">
            <a:spAutoFit/>
          </a:bodyPr>
          <a:lstStyle/>
          <a:p>
            <a:pPr algn="ctr">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RE</a:t>
            </a:r>
            <a:endParaRPr sz="1195" dirty="0">
              <a:latin typeface="Calibri" panose="020F0502020204030204" pitchFamily="34" charset="0"/>
              <a:ea typeface="Calibri" panose="020F0502020204030204" pitchFamily="34" charset="0"/>
              <a:cs typeface="Calibri" panose="020F0502020204030204" pitchFamily="34" charset="0"/>
            </a:endParaRPr>
          </a:p>
          <a:p>
            <a:pPr marL="10160" marR="4445" algn="ctr"/>
            <a:r>
              <a:rPr sz="1195" b="1" spc="-4" dirty="0">
                <a:latin typeface="Calibri" panose="020F0502020204030204" pitchFamily="34" charset="0"/>
                <a:ea typeface="Calibri" panose="020F0502020204030204" pitchFamily="34" charset="0"/>
                <a:cs typeface="Calibri" panose="020F0502020204030204" pitchFamily="34" charset="0"/>
              </a:rPr>
              <a:t>Sc</a:t>
            </a:r>
            <a:r>
              <a:rPr sz="1195" b="1" spc="-17" dirty="0">
                <a:latin typeface="Calibri" panose="020F0502020204030204" pitchFamily="34" charset="0"/>
                <a:ea typeface="Calibri" panose="020F0502020204030204" pitchFamily="34" charset="0"/>
                <a:cs typeface="Calibri" panose="020F0502020204030204" pitchFamily="34" charset="0"/>
              </a:rPr>
              <a:t>h</a:t>
            </a:r>
            <a:r>
              <a:rPr sz="1195" b="1" spc="-9" dirty="0">
                <a:latin typeface="Calibri" panose="020F0502020204030204" pitchFamily="34" charset="0"/>
                <a:ea typeface="Calibri" panose="020F0502020204030204" pitchFamily="34" charset="0"/>
                <a:cs typeface="Calibri" panose="020F0502020204030204" pitchFamily="34" charset="0"/>
              </a:rPr>
              <a:t>e</a:t>
            </a:r>
            <a:r>
              <a:rPr sz="1195" b="1" spc="-17" dirty="0">
                <a:latin typeface="Calibri" panose="020F0502020204030204" pitchFamily="34" charset="0"/>
                <a:ea typeface="Calibri" panose="020F0502020204030204" pitchFamily="34" charset="0"/>
                <a:cs typeface="Calibri" panose="020F0502020204030204" pitchFamily="34" charset="0"/>
              </a:rPr>
              <a:t>du</a:t>
            </a:r>
            <a:r>
              <a:rPr sz="1195" b="1" spc="-4" dirty="0">
                <a:latin typeface="Calibri" panose="020F0502020204030204" pitchFamily="34" charset="0"/>
                <a:ea typeface="Calibri" panose="020F0502020204030204" pitchFamily="34" charset="0"/>
                <a:cs typeface="Calibri" panose="020F0502020204030204" pitchFamily="34" charset="0"/>
              </a:rPr>
              <a:t>l</a:t>
            </a:r>
            <a:r>
              <a:rPr sz="1195" b="1" spc="4" dirty="0">
                <a:latin typeface="Calibri" panose="020F0502020204030204" pitchFamily="34" charset="0"/>
                <a:ea typeface="Calibri" panose="020F0502020204030204" pitchFamily="34" charset="0"/>
                <a:cs typeface="Calibri" panose="020F0502020204030204" pitchFamily="34" charset="0"/>
              </a:rPr>
              <a:t>i</a:t>
            </a:r>
            <a:r>
              <a:rPr sz="1195" b="1" spc="-4" dirty="0">
                <a:latin typeface="Calibri" panose="020F0502020204030204" pitchFamily="34" charset="0"/>
                <a:ea typeface="Calibri" panose="020F0502020204030204" pitchFamily="34" charset="0"/>
                <a:cs typeface="Calibri" panose="020F0502020204030204" pitchFamily="34" charset="0"/>
              </a:rPr>
              <a:t>ng  </a:t>
            </a:r>
            <a:r>
              <a:rPr lang="en-US" sz="1195" b="1" spc="-4" dirty="0">
                <a:latin typeface="Calibri" panose="020F0502020204030204" pitchFamily="34" charset="0"/>
                <a:ea typeface="Calibri" panose="020F0502020204030204" pitchFamily="34" charset="0"/>
                <a:cs typeface="Calibri" panose="020F0502020204030204" pitchFamily="34" charset="0"/>
              </a:rPr>
              <a:t>T</a:t>
            </a:r>
            <a:r>
              <a:rPr sz="1195" b="1" spc="-4" dirty="0">
                <a:latin typeface="Calibri" panose="020F0502020204030204" pitchFamily="34" charset="0"/>
                <a:ea typeface="Calibri" panose="020F0502020204030204" pitchFamily="34" charset="0"/>
                <a:cs typeface="Calibri" panose="020F0502020204030204" pitchFamily="34" charset="0"/>
              </a:rPr>
              <a:t>ool</a:t>
            </a:r>
            <a:endParaRPr sz="1195" dirty="0">
              <a:latin typeface="Calibri" panose="020F0502020204030204" pitchFamily="34" charset="0"/>
              <a:ea typeface="Calibri" panose="020F0502020204030204" pitchFamily="34" charset="0"/>
              <a:cs typeface="Calibri" panose="020F0502020204030204" pitchFamily="34" charset="0"/>
            </a:endParaRPr>
          </a:p>
        </p:txBody>
      </p:sp>
      <p:grpSp>
        <p:nvGrpSpPr>
          <p:cNvPr id="36" name="object 39"/>
          <p:cNvGrpSpPr/>
          <p:nvPr/>
        </p:nvGrpSpPr>
        <p:grpSpPr>
          <a:xfrm>
            <a:off x="8366139" y="1746568"/>
            <a:ext cx="1264087" cy="691230"/>
            <a:chOff x="8004047" y="1902396"/>
            <a:chExt cx="1478280" cy="808355"/>
          </a:xfrm>
        </p:grpSpPr>
        <p:sp>
          <p:nvSpPr>
            <p:cNvPr id="37" name="object 40"/>
            <p:cNvSpPr/>
            <p:nvPr/>
          </p:nvSpPr>
          <p:spPr>
            <a:xfrm>
              <a:off x="8129015" y="1903983"/>
              <a:ext cx="1316990" cy="0"/>
            </a:xfrm>
            <a:custGeom>
              <a:avLst/>
              <a:gdLst/>
              <a:ahLst/>
              <a:cxnLst/>
              <a:rect l="l" t="t" r="r" b="b"/>
              <a:pathLst>
                <a:path w="1316990">
                  <a:moveTo>
                    <a:pt x="0" y="0"/>
                  </a:moveTo>
                  <a:lnTo>
                    <a:pt x="1316735"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38" name="object 41"/>
            <p:cNvPicPr/>
            <p:nvPr/>
          </p:nvPicPr>
          <p:blipFill>
            <a:blip r:embed="rId7" cstate="print"/>
            <a:stretch>
              <a:fillRect/>
            </a:stretch>
          </p:blipFill>
          <p:spPr>
            <a:xfrm>
              <a:off x="8004047" y="1905507"/>
              <a:ext cx="1478280" cy="801624"/>
            </a:xfrm>
            <a:prstGeom prst="rect">
              <a:avLst/>
            </a:prstGeom>
          </p:spPr>
        </p:pic>
        <p:sp>
          <p:nvSpPr>
            <p:cNvPr id="39" name="object 42"/>
            <p:cNvSpPr/>
            <p:nvPr/>
          </p:nvSpPr>
          <p:spPr>
            <a:xfrm>
              <a:off x="8040623" y="2708655"/>
              <a:ext cx="1313815" cy="0"/>
            </a:xfrm>
            <a:custGeom>
              <a:avLst/>
              <a:gdLst/>
              <a:ahLst/>
              <a:cxnLst/>
              <a:rect l="l" t="t" r="r" b="b"/>
              <a:pathLst>
                <a:path w="1313815">
                  <a:moveTo>
                    <a:pt x="0" y="0"/>
                  </a:moveTo>
                  <a:lnTo>
                    <a:pt x="1313687" y="0"/>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40" name="object 43"/>
          <p:cNvSpPr txBox="1"/>
          <p:nvPr/>
        </p:nvSpPr>
        <p:spPr>
          <a:xfrm>
            <a:off x="8545544" y="1967728"/>
            <a:ext cx="910056"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Public</a:t>
            </a:r>
            <a:r>
              <a:rPr sz="1195" b="1" spc="-43" dirty="0">
                <a:latin typeface="Calibri" panose="020F0502020204030204" pitchFamily="34" charset="0"/>
                <a:ea typeface="Calibri" panose="020F0502020204030204" pitchFamily="34" charset="0"/>
                <a:cs typeface="Calibri" panose="020F0502020204030204" pitchFamily="34" charset="0"/>
              </a:rPr>
              <a:t> </a:t>
            </a:r>
            <a:r>
              <a:rPr sz="1195" b="1" spc="-4" dirty="0">
                <a:latin typeface="Calibri" panose="020F0502020204030204" pitchFamily="34" charset="0"/>
                <a:ea typeface="Calibri" panose="020F0502020204030204" pitchFamily="34" charset="0"/>
                <a:cs typeface="Calibri" panose="020F0502020204030204" pitchFamily="34" charset="0"/>
              </a:rPr>
              <a:t>view</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41" name="object 44"/>
          <p:cNvGrpSpPr/>
          <p:nvPr/>
        </p:nvGrpSpPr>
        <p:grpSpPr>
          <a:xfrm>
            <a:off x="4427921" y="1577154"/>
            <a:ext cx="3972536" cy="1298296"/>
            <a:chOff x="3398520" y="1704276"/>
            <a:chExt cx="4645660" cy="1518285"/>
          </a:xfrm>
        </p:grpSpPr>
        <p:sp>
          <p:nvSpPr>
            <p:cNvPr id="42" name="object 45"/>
            <p:cNvSpPr/>
            <p:nvPr/>
          </p:nvSpPr>
          <p:spPr>
            <a:xfrm>
              <a:off x="6955536" y="2201316"/>
              <a:ext cx="1088390" cy="1021080"/>
            </a:xfrm>
            <a:custGeom>
              <a:avLst/>
              <a:gdLst/>
              <a:ahLst/>
              <a:cxnLst/>
              <a:rect l="l" t="t" r="r" b="b"/>
              <a:pathLst>
                <a:path w="1088390" h="1021080">
                  <a:moveTo>
                    <a:pt x="1088136" y="85191"/>
                  </a:moveTo>
                  <a:lnTo>
                    <a:pt x="1056297" y="66903"/>
                  </a:lnTo>
                  <a:lnTo>
                    <a:pt x="944880" y="2895"/>
                  </a:lnTo>
                  <a:lnTo>
                    <a:pt x="937641" y="0"/>
                  </a:lnTo>
                  <a:lnTo>
                    <a:pt x="930402" y="228"/>
                  </a:lnTo>
                  <a:lnTo>
                    <a:pt x="924306" y="3327"/>
                  </a:lnTo>
                  <a:lnTo>
                    <a:pt x="920496" y="8991"/>
                  </a:lnTo>
                  <a:lnTo>
                    <a:pt x="917587" y="16230"/>
                  </a:lnTo>
                  <a:lnTo>
                    <a:pt x="917829" y="23469"/>
                  </a:lnTo>
                  <a:lnTo>
                    <a:pt x="920915" y="29565"/>
                  </a:lnTo>
                  <a:lnTo>
                    <a:pt x="926592" y="33375"/>
                  </a:lnTo>
                  <a:lnTo>
                    <a:pt x="982980" y="66903"/>
                  </a:lnTo>
                  <a:lnTo>
                    <a:pt x="542544" y="66903"/>
                  </a:lnTo>
                  <a:lnTo>
                    <a:pt x="535825" y="68059"/>
                  </a:lnTo>
                  <a:lnTo>
                    <a:pt x="529971" y="71488"/>
                  </a:lnTo>
                  <a:lnTo>
                    <a:pt x="525818" y="77190"/>
                  </a:lnTo>
                  <a:lnTo>
                    <a:pt x="524256" y="85191"/>
                  </a:lnTo>
                  <a:lnTo>
                    <a:pt x="524256" y="981303"/>
                  </a:lnTo>
                  <a:lnTo>
                    <a:pt x="0" y="981303"/>
                  </a:lnTo>
                  <a:lnTo>
                    <a:pt x="0" y="1020927"/>
                  </a:lnTo>
                  <a:lnTo>
                    <a:pt x="542544" y="1020927"/>
                  </a:lnTo>
                  <a:lnTo>
                    <a:pt x="551014" y="1019314"/>
                  </a:lnTo>
                  <a:lnTo>
                    <a:pt x="557784" y="1014844"/>
                  </a:lnTo>
                  <a:lnTo>
                    <a:pt x="562254" y="1008075"/>
                  </a:lnTo>
                  <a:lnTo>
                    <a:pt x="563880" y="999591"/>
                  </a:lnTo>
                  <a:lnTo>
                    <a:pt x="563880" y="981303"/>
                  </a:lnTo>
                  <a:lnTo>
                    <a:pt x="563880" y="103479"/>
                  </a:lnTo>
                  <a:lnTo>
                    <a:pt x="977849" y="103479"/>
                  </a:lnTo>
                  <a:lnTo>
                    <a:pt x="926592" y="133959"/>
                  </a:lnTo>
                  <a:lnTo>
                    <a:pt x="920915" y="139534"/>
                  </a:lnTo>
                  <a:lnTo>
                    <a:pt x="917816" y="146532"/>
                  </a:lnTo>
                  <a:lnTo>
                    <a:pt x="917587" y="154114"/>
                  </a:lnTo>
                  <a:lnTo>
                    <a:pt x="920496" y="161391"/>
                  </a:lnTo>
                  <a:lnTo>
                    <a:pt x="924293" y="167068"/>
                  </a:lnTo>
                  <a:lnTo>
                    <a:pt x="930389" y="170154"/>
                  </a:lnTo>
                  <a:lnTo>
                    <a:pt x="937641" y="170395"/>
                  </a:lnTo>
                  <a:lnTo>
                    <a:pt x="944880" y="167487"/>
                  </a:lnTo>
                  <a:lnTo>
                    <a:pt x="1056297" y="103479"/>
                  </a:lnTo>
                  <a:lnTo>
                    <a:pt x="1088136" y="85191"/>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43" name="object 46"/>
            <p:cNvSpPr/>
            <p:nvPr/>
          </p:nvSpPr>
          <p:spPr>
            <a:xfrm>
              <a:off x="3672840" y="1705864"/>
              <a:ext cx="783590" cy="6350"/>
            </a:xfrm>
            <a:custGeom>
              <a:avLst/>
              <a:gdLst/>
              <a:ahLst/>
              <a:cxnLst/>
              <a:rect l="l" t="t" r="r" b="b"/>
              <a:pathLst>
                <a:path w="783589" h="6350">
                  <a:moveTo>
                    <a:pt x="21336" y="0"/>
                  </a:moveTo>
                  <a:lnTo>
                    <a:pt x="758951" y="0"/>
                  </a:lnTo>
                </a:path>
                <a:path w="783589" h="6350">
                  <a:moveTo>
                    <a:pt x="21336" y="3048"/>
                  </a:moveTo>
                  <a:lnTo>
                    <a:pt x="758951" y="3048"/>
                  </a:lnTo>
                </a:path>
                <a:path w="783589" h="6350">
                  <a:moveTo>
                    <a:pt x="0" y="6096"/>
                  </a:moveTo>
                  <a:lnTo>
                    <a:pt x="783336" y="6096"/>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44" name="object 47"/>
            <p:cNvPicPr/>
            <p:nvPr/>
          </p:nvPicPr>
          <p:blipFill>
            <a:blip r:embed="rId8" cstate="print"/>
            <a:stretch>
              <a:fillRect/>
            </a:stretch>
          </p:blipFill>
          <p:spPr>
            <a:xfrm>
              <a:off x="3398520" y="1713484"/>
              <a:ext cx="1328927" cy="530351"/>
            </a:xfrm>
            <a:prstGeom prst="rect">
              <a:avLst/>
            </a:prstGeom>
          </p:spPr>
        </p:pic>
        <p:sp>
          <p:nvSpPr>
            <p:cNvPr id="45" name="object 48"/>
            <p:cNvSpPr/>
            <p:nvPr/>
          </p:nvSpPr>
          <p:spPr>
            <a:xfrm>
              <a:off x="3672840" y="2245360"/>
              <a:ext cx="783590" cy="3175"/>
            </a:xfrm>
            <a:custGeom>
              <a:avLst/>
              <a:gdLst/>
              <a:ahLst/>
              <a:cxnLst/>
              <a:rect l="l" t="t" r="r" b="b"/>
              <a:pathLst>
                <a:path w="783589" h="3175">
                  <a:moveTo>
                    <a:pt x="0" y="0"/>
                  </a:moveTo>
                  <a:lnTo>
                    <a:pt x="783336" y="0"/>
                  </a:lnTo>
                </a:path>
                <a:path w="783589" h="3175">
                  <a:moveTo>
                    <a:pt x="21336" y="3048"/>
                  </a:moveTo>
                  <a:lnTo>
                    <a:pt x="758951" y="3048"/>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46" name="object 49"/>
          <p:cNvSpPr txBox="1"/>
          <p:nvPr/>
        </p:nvSpPr>
        <p:spPr>
          <a:xfrm>
            <a:off x="4800197" y="1688847"/>
            <a:ext cx="396385" cy="194087"/>
          </a:xfrm>
          <a:prstGeom prst="rect">
            <a:avLst/>
          </a:prstGeom>
        </p:spPr>
        <p:txBody>
          <a:bodyPr vert="horz" wrap="square" lIns="0" tIns="9774" rIns="0" bIns="0" rtlCol="0">
            <a:spAutoFit/>
          </a:bodyPr>
          <a:lstStyle/>
          <a:p>
            <a:pPr marL="10795">
              <a:spcBef>
                <a:spcPts val="75"/>
              </a:spcBef>
            </a:pPr>
            <a:r>
              <a:rPr sz="1195" b="1" spc="-17" dirty="0">
                <a:latin typeface="Calibri" panose="020F0502020204030204" pitchFamily="34" charset="0"/>
                <a:ea typeface="Calibri" panose="020F0502020204030204" pitchFamily="34" charset="0"/>
                <a:cs typeface="Calibri" panose="020F0502020204030204" pitchFamily="34" charset="0"/>
              </a:rPr>
              <a:t>W</a:t>
            </a:r>
            <a:r>
              <a:rPr sz="1195" b="1" spc="-4" dirty="0">
                <a:latin typeface="Calibri" panose="020F0502020204030204" pitchFamily="34" charset="0"/>
                <a:ea typeface="Calibri" panose="020F0502020204030204" pitchFamily="34" charset="0"/>
                <a:cs typeface="Calibri" panose="020F0502020204030204" pitchFamily="34" charset="0"/>
              </a:rPr>
              <a:t>S</a:t>
            </a:r>
            <a:r>
              <a:rPr sz="1195" b="1" spc="-9" dirty="0">
                <a:latin typeface="Calibri" panose="020F0502020204030204" pitchFamily="34" charset="0"/>
                <a:ea typeface="Calibri" panose="020F0502020204030204" pitchFamily="34" charset="0"/>
                <a:cs typeface="Calibri" panose="020F0502020204030204" pitchFamily="34" charset="0"/>
              </a:rPr>
              <a:t>P</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47" name="object 50"/>
          <p:cNvGrpSpPr/>
          <p:nvPr/>
        </p:nvGrpSpPr>
        <p:grpSpPr>
          <a:xfrm>
            <a:off x="2434051" y="1996833"/>
            <a:ext cx="2628629" cy="2020476"/>
            <a:chOff x="1066800" y="2195067"/>
            <a:chExt cx="3074035" cy="2362835"/>
          </a:xfrm>
        </p:grpSpPr>
        <p:sp>
          <p:nvSpPr>
            <p:cNvPr id="48" name="object 51"/>
            <p:cNvSpPr/>
            <p:nvPr/>
          </p:nvSpPr>
          <p:spPr>
            <a:xfrm>
              <a:off x="3968635" y="2195067"/>
              <a:ext cx="172085" cy="719455"/>
            </a:xfrm>
            <a:custGeom>
              <a:avLst/>
              <a:gdLst/>
              <a:ahLst/>
              <a:cxnLst/>
              <a:rect l="l" t="t" r="r" b="b"/>
              <a:pathLst>
                <a:path w="172085" h="719455">
                  <a:moveTo>
                    <a:pt x="171691" y="571842"/>
                  </a:moveTo>
                  <a:lnTo>
                    <a:pt x="170535" y="564273"/>
                  </a:lnTo>
                  <a:lnTo>
                    <a:pt x="167119" y="557263"/>
                  </a:lnTo>
                  <a:lnTo>
                    <a:pt x="161404" y="551688"/>
                  </a:lnTo>
                  <a:lnTo>
                    <a:pt x="155879" y="550075"/>
                  </a:lnTo>
                  <a:lnTo>
                    <a:pt x="149212" y="550164"/>
                  </a:lnTo>
                  <a:lnTo>
                    <a:pt x="142544" y="552551"/>
                  </a:lnTo>
                  <a:lnTo>
                    <a:pt x="137020" y="557784"/>
                  </a:lnTo>
                  <a:lnTo>
                    <a:pt x="104762" y="611073"/>
                  </a:lnTo>
                  <a:lnTo>
                    <a:pt x="115684" y="0"/>
                  </a:lnTo>
                  <a:lnTo>
                    <a:pt x="84442" y="0"/>
                  </a:lnTo>
                  <a:lnTo>
                    <a:pt x="84442" y="644652"/>
                  </a:lnTo>
                  <a:lnTo>
                    <a:pt x="66916" y="673608"/>
                  </a:lnTo>
                  <a:lnTo>
                    <a:pt x="84429" y="644652"/>
                  </a:lnTo>
                  <a:lnTo>
                    <a:pt x="84442" y="0"/>
                  </a:lnTo>
                  <a:lnTo>
                    <a:pt x="76060" y="0"/>
                  </a:lnTo>
                  <a:lnTo>
                    <a:pt x="65163" y="609790"/>
                  </a:lnTo>
                  <a:lnTo>
                    <a:pt x="36436" y="557784"/>
                  </a:lnTo>
                  <a:lnTo>
                    <a:pt x="30861" y="552069"/>
                  </a:lnTo>
                  <a:lnTo>
                    <a:pt x="23863" y="548640"/>
                  </a:lnTo>
                  <a:lnTo>
                    <a:pt x="16281" y="547497"/>
                  </a:lnTo>
                  <a:lnTo>
                    <a:pt x="9004" y="548640"/>
                  </a:lnTo>
                  <a:lnTo>
                    <a:pt x="3327" y="554215"/>
                  </a:lnTo>
                  <a:lnTo>
                    <a:pt x="241" y="561225"/>
                  </a:lnTo>
                  <a:lnTo>
                    <a:pt x="0" y="568794"/>
                  </a:lnTo>
                  <a:lnTo>
                    <a:pt x="2908" y="576072"/>
                  </a:lnTo>
                  <a:lnTo>
                    <a:pt x="82156" y="719328"/>
                  </a:lnTo>
                  <a:lnTo>
                    <a:pt x="105206" y="682752"/>
                  </a:lnTo>
                  <a:lnTo>
                    <a:pt x="170548" y="579120"/>
                  </a:lnTo>
                  <a:lnTo>
                    <a:pt x="171691" y="571842"/>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49" name="object 52"/>
            <p:cNvSpPr/>
            <p:nvPr/>
          </p:nvSpPr>
          <p:spPr>
            <a:xfrm>
              <a:off x="1322831" y="4007103"/>
              <a:ext cx="737870" cy="6350"/>
            </a:xfrm>
            <a:custGeom>
              <a:avLst/>
              <a:gdLst/>
              <a:ahLst/>
              <a:cxnLst/>
              <a:rect l="l" t="t" r="r" b="b"/>
              <a:pathLst>
                <a:path w="737869" h="6350">
                  <a:moveTo>
                    <a:pt x="24384" y="0"/>
                  </a:moveTo>
                  <a:lnTo>
                    <a:pt x="713232" y="0"/>
                  </a:lnTo>
                </a:path>
                <a:path w="737869" h="6350">
                  <a:moveTo>
                    <a:pt x="24384" y="3048"/>
                  </a:moveTo>
                  <a:lnTo>
                    <a:pt x="713232" y="3048"/>
                  </a:lnTo>
                </a:path>
                <a:path w="737869" h="6350">
                  <a:moveTo>
                    <a:pt x="0" y="6096"/>
                  </a:moveTo>
                  <a:lnTo>
                    <a:pt x="737616" y="6096"/>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50" name="object 53"/>
            <p:cNvPicPr/>
            <p:nvPr/>
          </p:nvPicPr>
          <p:blipFill>
            <a:blip r:embed="rId9" cstate="print"/>
            <a:stretch>
              <a:fillRect/>
            </a:stretch>
          </p:blipFill>
          <p:spPr>
            <a:xfrm>
              <a:off x="1066800" y="4014723"/>
              <a:ext cx="1255776" cy="536448"/>
            </a:xfrm>
            <a:prstGeom prst="rect">
              <a:avLst/>
            </a:prstGeom>
          </p:spPr>
        </p:pic>
        <p:sp>
          <p:nvSpPr>
            <p:cNvPr id="51" name="object 54"/>
            <p:cNvSpPr/>
            <p:nvPr/>
          </p:nvSpPr>
          <p:spPr>
            <a:xfrm>
              <a:off x="1322831" y="4552695"/>
              <a:ext cx="737870" cy="3175"/>
            </a:xfrm>
            <a:custGeom>
              <a:avLst/>
              <a:gdLst/>
              <a:ahLst/>
              <a:cxnLst/>
              <a:rect l="l" t="t" r="r" b="b"/>
              <a:pathLst>
                <a:path w="737869" h="3175">
                  <a:moveTo>
                    <a:pt x="0" y="0"/>
                  </a:moveTo>
                  <a:lnTo>
                    <a:pt x="737616" y="0"/>
                  </a:lnTo>
                </a:path>
                <a:path w="737869" h="3175">
                  <a:moveTo>
                    <a:pt x="24384" y="3047"/>
                  </a:moveTo>
                  <a:lnTo>
                    <a:pt x="713232" y="3047"/>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52" name="object 55"/>
          <p:cNvSpPr txBox="1"/>
          <p:nvPr/>
        </p:nvSpPr>
        <p:spPr>
          <a:xfrm>
            <a:off x="2759411" y="3659260"/>
            <a:ext cx="424077"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F</a:t>
            </a:r>
            <a:r>
              <a:rPr sz="1195" b="1" spc="-4" dirty="0">
                <a:latin typeface="Calibri" panose="020F0502020204030204" pitchFamily="34" charset="0"/>
                <a:ea typeface="Calibri" panose="020F0502020204030204" pitchFamily="34" charset="0"/>
                <a:cs typeface="Calibri" panose="020F0502020204030204" pitchFamily="34" charset="0"/>
              </a:rPr>
              <a:t>SP</a:t>
            </a:r>
            <a:r>
              <a:rPr sz="1195" b="1" spc="-9" dirty="0">
                <a:latin typeface="Calibri" panose="020F0502020204030204" pitchFamily="34" charset="0"/>
                <a:ea typeface="Calibri" panose="020F0502020204030204" pitchFamily="34" charset="0"/>
                <a:cs typeface="Calibri" panose="020F0502020204030204" pitchFamily="34" charset="0"/>
              </a:rPr>
              <a:t>2</a:t>
            </a:r>
            <a:endParaRPr sz="1195">
              <a:latin typeface="Calibri" panose="020F0502020204030204" pitchFamily="34" charset="0"/>
              <a:ea typeface="Calibri" panose="020F0502020204030204" pitchFamily="34" charset="0"/>
              <a:cs typeface="Calibri" panose="020F0502020204030204" pitchFamily="34" charset="0"/>
            </a:endParaRPr>
          </a:p>
        </p:txBody>
      </p:sp>
      <p:grpSp>
        <p:nvGrpSpPr>
          <p:cNvPr id="53" name="object 56"/>
          <p:cNvGrpSpPr/>
          <p:nvPr/>
        </p:nvGrpSpPr>
        <p:grpSpPr>
          <a:xfrm>
            <a:off x="2434051" y="3219218"/>
            <a:ext cx="3683121" cy="1287979"/>
            <a:chOff x="1066800" y="3624579"/>
            <a:chExt cx="4307205" cy="1506220"/>
          </a:xfrm>
        </p:grpSpPr>
        <p:sp>
          <p:nvSpPr>
            <p:cNvPr id="54" name="object 57"/>
            <p:cNvSpPr/>
            <p:nvPr/>
          </p:nvSpPr>
          <p:spPr>
            <a:xfrm>
              <a:off x="2295144" y="3624579"/>
              <a:ext cx="3078480" cy="475615"/>
            </a:xfrm>
            <a:custGeom>
              <a:avLst/>
              <a:gdLst/>
              <a:ahLst/>
              <a:cxnLst/>
              <a:rect l="l" t="t" r="r" b="b"/>
              <a:pathLst>
                <a:path w="3078479" h="475614">
                  <a:moveTo>
                    <a:pt x="3078480" y="402336"/>
                  </a:moveTo>
                  <a:lnTo>
                    <a:pt x="3051454" y="387096"/>
                  </a:lnTo>
                  <a:lnTo>
                    <a:pt x="2959608" y="335280"/>
                  </a:lnTo>
                  <a:lnTo>
                    <a:pt x="2952839" y="332333"/>
                  </a:lnTo>
                  <a:lnTo>
                    <a:pt x="2946654" y="332232"/>
                  </a:lnTo>
                  <a:lnTo>
                    <a:pt x="2941599" y="334429"/>
                  </a:lnTo>
                  <a:lnTo>
                    <a:pt x="2938272" y="338328"/>
                  </a:lnTo>
                  <a:lnTo>
                    <a:pt x="2935363" y="345147"/>
                  </a:lnTo>
                  <a:lnTo>
                    <a:pt x="2935605" y="351663"/>
                  </a:lnTo>
                  <a:lnTo>
                    <a:pt x="2938691" y="357619"/>
                  </a:lnTo>
                  <a:lnTo>
                    <a:pt x="2944368" y="362712"/>
                  </a:lnTo>
                  <a:lnTo>
                    <a:pt x="2986354" y="387096"/>
                  </a:lnTo>
                  <a:lnTo>
                    <a:pt x="762000" y="387096"/>
                  </a:lnTo>
                  <a:lnTo>
                    <a:pt x="762000" y="33528"/>
                  </a:lnTo>
                  <a:lnTo>
                    <a:pt x="762000" y="18288"/>
                  </a:lnTo>
                  <a:lnTo>
                    <a:pt x="762000" y="9144"/>
                  </a:lnTo>
                  <a:lnTo>
                    <a:pt x="755904" y="0"/>
                  </a:lnTo>
                  <a:lnTo>
                    <a:pt x="0" y="0"/>
                  </a:lnTo>
                  <a:lnTo>
                    <a:pt x="0" y="33528"/>
                  </a:lnTo>
                  <a:lnTo>
                    <a:pt x="731520" y="33528"/>
                  </a:lnTo>
                  <a:lnTo>
                    <a:pt x="731520" y="411480"/>
                  </a:lnTo>
                  <a:lnTo>
                    <a:pt x="737616" y="417576"/>
                  </a:lnTo>
                  <a:lnTo>
                    <a:pt x="2991612" y="417576"/>
                  </a:lnTo>
                  <a:lnTo>
                    <a:pt x="2944368" y="445008"/>
                  </a:lnTo>
                  <a:lnTo>
                    <a:pt x="2938691" y="448779"/>
                  </a:lnTo>
                  <a:lnTo>
                    <a:pt x="2935605" y="454533"/>
                  </a:lnTo>
                  <a:lnTo>
                    <a:pt x="2935363" y="460870"/>
                  </a:lnTo>
                  <a:lnTo>
                    <a:pt x="2938272" y="466344"/>
                  </a:lnTo>
                  <a:lnTo>
                    <a:pt x="2941320" y="475488"/>
                  </a:lnTo>
                  <a:lnTo>
                    <a:pt x="2950464" y="475488"/>
                  </a:lnTo>
                  <a:lnTo>
                    <a:pt x="2959608" y="472440"/>
                  </a:lnTo>
                  <a:lnTo>
                    <a:pt x="3052635" y="417576"/>
                  </a:lnTo>
                  <a:lnTo>
                    <a:pt x="3078480" y="402336"/>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55" name="object 58"/>
            <p:cNvSpPr/>
            <p:nvPr/>
          </p:nvSpPr>
          <p:spPr>
            <a:xfrm>
              <a:off x="1322831" y="4586223"/>
              <a:ext cx="737870" cy="6350"/>
            </a:xfrm>
            <a:custGeom>
              <a:avLst/>
              <a:gdLst/>
              <a:ahLst/>
              <a:cxnLst/>
              <a:rect l="l" t="t" r="r" b="b"/>
              <a:pathLst>
                <a:path w="737869" h="6350">
                  <a:moveTo>
                    <a:pt x="24384" y="0"/>
                  </a:moveTo>
                  <a:lnTo>
                    <a:pt x="713232" y="0"/>
                  </a:lnTo>
                </a:path>
                <a:path w="737869" h="6350">
                  <a:moveTo>
                    <a:pt x="24384" y="3047"/>
                  </a:moveTo>
                  <a:lnTo>
                    <a:pt x="713232" y="3047"/>
                  </a:lnTo>
                </a:path>
                <a:path w="737869" h="6350">
                  <a:moveTo>
                    <a:pt x="0" y="6095"/>
                  </a:moveTo>
                  <a:lnTo>
                    <a:pt x="737616" y="6095"/>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56" name="object 59"/>
            <p:cNvPicPr/>
            <p:nvPr/>
          </p:nvPicPr>
          <p:blipFill>
            <a:blip r:embed="rId10" cstate="print"/>
            <a:stretch>
              <a:fillRect/>
            </a:stretch>
          </p:blipFill>
          <p:spPr>
            <a:xfrm>
              <a:off x="1066800" y="4593843"/>
              <a:ext cx="1255776" cy="530351"/>
            </a:xfrm>
            <a:prstGeom prst="rect">
              <a:avLst/>
            </a:prstGeom>
          </p:spPr>
        </p:pic>
        <p:sp>
          <p:nvSpPr>
            <p:cNvPr id="57" name="object 60"/>
            <p:cNvSpPr/>
            <p:nvPr/>
          </p:nvSpPr>
          <p:spPr>
            <a:xfrm>
              <a:off x="1322831" y="5125719"/>
              <a:ext cx="737870" cy="3175"/>
            </a:xfrm>
            <a:custGeom>
              <a:avLst/>
              <a:gdLst/>
              <a:ahLst/>
              <a:cxnLst/>
              <a:rect l="l" t="t" r="r" b="b"/>
              <a:pathLst>
                <a:path w="737869" h="3175">
                  <a:moveTo>
                    <a:pt x="0" y="0"/>
                  </a:moveTo>
                  <a:lnTo>
                    <a:pt x="737616" y="0"/>
                  </a:lnTo>
                </a:path>
                <a:path w="737869" h="3175">
                  <a:moveTo>
                    <a:pt x="24384" y="3047"/>
                  </a:moveTo>
                  <a:lnTo>
                    <a:pt x="713232" y="3047"/>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58" name="object 61"/>
          <p:cNvSpPr txBox="1"/>
          <p:nvPr/>
        </p:nvSpPr>
        <p:spPr>
          <a:xfrm>
            <a:off x="2764625" y="4151863"/>
            <a:ext cx="411046"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F</a:t>
            </a:r>
            <a:r>
              <a:rPr sz="1195" b="1" spc="-4" dirty="0">
                <a:latin typeface="Calibri" panose="020F0502020204030204" pitchFamily="34" charset="0"/>
                <a:ea typeface="Calibri" panose="020F0502020204030204" pitchFamily="34" charset="0"/>
                <a:cs typeface="Calibri" panose="020F0502020204030204" pitchFamily="34" charset="0"/>
              </a:rPr>
              <a:t>SP</a:t>
            </a:r>
            <a:r>
              <a:rPr sz="1025" b="1" dirty="0">
                <a:latin typeface="Calibri" panose="020F0502020204030204" pitchFamily="34" charset="0"/>
                <a:ea typeface="Calibri" panose="020F0502020204030204" pitchFamily="34" charset="0"/>
                <a:cs typeface="Calibri" panose="020F0502020204030204" pitchFamily="34" charset="0"/>
              </a:rPr>
              <a:t>3</a:t>
            </a:r>
            <a:endParaRPr sz="1025">
              <a:latin typeface="Calibri" panose="020F0502020204030204" pitchFamily="34" charset="0"/>
              <a:ea typeface="Calibri" panose="020F0502020204030204" pitchFamily="34" charset="0"/>
              <a:cs typeface="Calibri" panose="020F0502020204030204" pitchFamily="34" charset="0"/>
            </a:endParaRPr>
          </a:p>
        </p:txBody>
      </p:sp>
      <p:grpSp>
        <p:nvGrpSpPr>
          <p:cNvPr id="59" name="object 62"/>
          <p:cNvGrpSpPr/>
          <p:nvPr/>
        </p:nvGrpSpPr>
        <p:grpSpPr>
          <a:xfrm>
            <a:off x="2441871" y="3015867"/>
            <a:ext cx="3644025" cy="1256486"/>
            <a:chOff x="1075944" y="3386772"/>
            <a:chExt cx="4261485" cy="1469390"/>
          </a:xfrm>
        </p:grpSpPr>
        <p:sp>
          <p:nvSpPr>
            <p:cNvPr id="60" name="object 63"/>
            <p:cNvSpPr/>
            <p:nvPr/>
          </p:nvSpPr>
          <p:spPr>
            <a:xfrm>
              <a:off x="2289048" y="4426356"/>
              <a:ext cx="3048000" cy="429895"/>
            </a:xfrm>
            <a:custGeom>
              <a:avLst/>
              <a:gdLst/>
              <a:ahLst/>
              <a:cxnLst/>
              <a:rect l="l" t="t" r="r" b="b"/>
              <a:pathLst>
                <a:path w="3048000" h="429895">
                  <a:moveTo>
                    <a:pt x="3048000" y="69951"/>
                  </a:moveTo>
                  <a:lnTo>
                    <a:pt x="3020974" y="54711"/>
                  </a:lnTo>
                  <a:lnTo>
                    <a:pt x="2929128" y="2895"/>
                  </a:lnTo>
                  <a:lnTo>
                    <a:pt x="2922359" y="0"/>
                  </a:lnTo>
                  <a:lnTo>
                    <a:pt x="2916174" y="228"/>
                  </a:lnTo>
                  <a:lnTo>
                    <a:pt x="2911119" y="3327"/>
                  </a:lnTo>
                  <a:lnTo>
                    <a:pt x="2907792" y="8991"/>
                  </a:lnTo>
                  <a:lnTo>
                    <a:pt x="2904883" y="14046"/>
                  </a:lnTo>
                  <a:lnTo>
                    <a:pt x="2905125" y="19659"/>
                  </a:lnTo>
                  <a:lnTo>
                    <a:pt x="2908211" y="25285"/>
                  </a:lnTo>
                  <a:lnTo>
                    <a:pt x="2913888" y="30327"/>
                  </a:lnTo>
                  <a:lnTo>
                    <a:pt x="2955874" y="54711"/>
                  </a:lnTo>
                  <a:lnTo>
                    <a:pt x="722376" y="54711"/>
                  </a:lnTo>
                  <a:lnTo>
                    <a:pt x="716280" y="63855"/>
                  </a:lnTo>
                  <a:lnTo>
                    <a:pt x="716280" y="396087"/>
                  </a:lnTo>
                  <a:lnTo>
                    <a:pt x="0" y="396087"/>
                  </a:lnTo>
                  <a:lnTo>
                    <a:pt x="0" y="429615"/>
                  </a:lnTo>
                  <a:lnTo>
                    <a:pt x="740664" y="429615"/>
                  </a:lnTo>
                  <a:lnTo>
                    <a:pt x="746760" y="420471"/>
                  </a:lnTo>
                  <a:lnTo>
                    <a:pt x="746760" y="411327"/>
                  </a:lnTo>
                  <a:lnTo>
                    <a:pt x="746760" y="396087"/>
                  </a:lnTo>
                  <a:lnTo>
                    <a:pt x="746760" y="88239"/>
                  </a:lnTo>
                  <a:lnTo>
                    <a:pt x="2955874" y="88239"/>
                  </a:lnTo>
                  <a:lnTo>
                    <a:pt x="2913888" y="112623"/>
                  </a:lnTo>
                  <a:lnTo>
                    <a:pt x="2908211" y="117678"/>
                  </a:lnTo>
                  <a:lnTo>
                    <a:pt x="2905125" y="123291"/>
                  </a:lnTo>
                  <a:lnTo>
                    <a:pt x="2904883" y="128917"/>
                  </a:lnTo>
                  <a:lnTo>
                    <a:pt x="2907792" y="133959"/>
                  </a:lnTo>
                  <a:lnTo>
                    <a:pt x="2911119" y="139636"/>
                  </a:lnTo>
                  <a:lnTo>
                    <a:pt x="2916174" y="142722"/>
                  </a:lnTo>
                  <a:lnTo>
                    <a:pt x="2922359" y="142963"/>
                  </a:lnTo>
                  <a:lnTo>
                    <a:pt x="2929128" y="140055"/>
                  </a:lnTo>
                  <a:lnTo>
                    <a:pt x="3016999" y="88239"/>
                  </a:lnTo>
                  <a:lnTo>
                    <a:pt x="3017520" y="88239"/>
                  </a:lnTo>
                  <a:lnTo>
                    <a:pt x="3017520" y="87934"/>
                  </a:lnTo>
                  <a:lnTo>
                    <a:pt x="3048000" y="69951"/>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
          <p:nvSpPr>
            <p:cNvPr id="61" name="object 64"/>
            <p:cNvSpPr/>
            <p:nvPr/>
          </p:nvSpPr>
          <p:spPr>
            <a:xfrm>
              <a:off x="1331976" y="3388359"/>
              <a:ext cx="734695" cy="6350"/>
            </a:xfrm>
            <a:custGeom>
              <a:avLst/>
              <a:gdLst/>
              <a:ahLst/>
              <a:cxnLst/>
              <a:rect l="l" t="t" r="r" b="b"/>
              <a:pathLst>
                <a:path w="734694" h="6350">
                  <a:moveTo>
                    <a:pt x="18287" y="0"/>
                  </a:moveTo>
                  <a:lnTo>
                    <a:pt x="710183" y="0"/>
                  </a:lnTo>
                </a:path>
                <a:path w="734694" h="6350">
                  <a:moveTo>
                    <a:pt x="18287" y="3048"/>
                  </a:moveTo>
                  <a:lnTo>
                    <a:pt x="710183" y="3048"/>
                  </a:lnTo>
                </a:path>
                <a:path w="734694" h="6350">
                  <a:moveTo>
                    <a:pt x="0" y="6095"/>
                  </a:moveTo>
                  <a:lnTo>
                    <a:pt x="734568" y="6095"/>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pic>
          <p:nvPicPr>
            <p:cNvPr id="62" name="object 65"/>
            <p:cNvPicPr/>
            <p:nvPr/>
          </p:nvPicPr>
          <p:blipFill>
            <a:blip r:embed="rId11" cstate="print"/>
            <a:stretch>
              <a:fillRect/>
            </a:stretch>
          </p:blipFill>
          <p:spPr>
            <a:xfrm>
              <a:off x="1075944" y="3395979"/>
              <a:ext cx="1249680" cy="533400"/>
            </a:xfrm>
            <a:prstGeom prst="rect">
              <a:avLst/>
            </a:prstGeom>
          </p:spPr>
        </p:pic>
        <p:sp>
          <p:nvSpPr>
            <p:cNvPr id="63" name="object 66"/>
            <p:cNvSpPr/>
            <p:nvPr/>
          </p:nvSpPr>
          <p:spPr>
            <a:xfrm>
              <a:off x="1331976" y="3930903"/>
              <a:ext cx="734695" cy="3175"/>
            </a:xfrm>
            <a:custGeom>
              <a:avLst/>
              <a:gdLst/>
              <a:ahLst/>
              <a:cxnLst/>
              <a:rect l="l" t="t" r="r" b="b"/>
              <a:pathLst>
                <a:path w="734694" h="3175">
                  <a:moveTo>
                    <a:pt x="0" y="0"/>
                  </a:moveTo>
                  <a:lnTo>
                    <a:pt x="734568" y="0"/>
                  </a:lnTo>
                </a:path>
                <a:path w="734694" h="3175">
                  <a:moveTo>
                    <a:pt x="18287" y="3048"/>
                  </a:moveTo>
                  <a:lnTo>
                    <a:pt x="710183" y="3048"/>
                  </a:lnTo>
                </a:path>
              </a:pathLst>
            </a:custGeom>
            <a:ln w="3175">
              <a:solidFill>
                <a:srgbClr val="FDFDFD"/>
              </a:solidFill>
            </a:ln>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grpSp>
      <p:sp>
        <p:nvSpPr>
          <p:cNvPr id="64" name="object 67"/>
          <p:cNvSpPr txBox="1"/>
          <p:nvPr/>
        </p:nvSpPr>
        <p:spPr>
          <a:xfrm>
            <a:off x="2775051" y="3127561"/>
            <a:ext cx="403444" cy="194087"/>
          </a:xfrm>
          <a:prstGeom prst="rect">
            <a:avLst/>
          </a:prstGeom>
        </p:spPr>
        <p:txBody>
          <a:bodyPr vert="horz" wrap="square" lIns="0" tIns="9774" rIns="0" bIns="0" rtlCol="0">
            <a:spAutoFit/>
          </a:bodyPr>
          <a:lstStyle/>
          <a:p>
            <a:pPr marL="10795">
              <a:spcBef>
                <a:spcPts val="75"/>
              </a:spcBef>
            </a:pPr>
            <a:r>
              <a:rPr sz="1195" b="1" spc="-9" dirty="0">
                <a:latin typeface="Calibri" panose="020F0502020204030204" pitchFamily="34" charset="0"/>
                <a:ea typeface="Calibri" panose="020F0502020204030204" pitchFamily="34" charset="0"/>
                <a:cs typeface="Calibri" panose="020F0502020204030204" pitchFamily="34" charset="0"/>
              </a:rPr>
              <a:t>F</a:t>
            </a:r>
            <a:r>
              <a:rPr sz="1195" b="1" spc="-4" dirty="0">
                <a:latin typeface="Calibri" panose="020F0502020204030204" pitchFamily="34" charset="0"/>
                <a:ea typeface="Calibri" panose="020F0502020204030204" pitchFamily="34" charset="0"/>
                <a:cs typeface="Calibri" panose="020F0502020204030204" pitchFamily="34" charset="0"/>
              </a:rPr>
              <a:t>SP1</a:t>
            </a:r>
            <a:endParaRPr sz="1195">
              <a:latin typeface="Calibri" panose="020F0502020204030204" pitchFamily="34" charset="0"/>
              <a:ea typeface="Calibri" panose="020F0502020204030204" pitchFamily="34" charset="0"/>
              <a:cs typeface="Calibri" panose="020F0502020204030204" pitchFamily="34" charset="0"/>
            </a:endParaRPr>
          </a:p>
        </p:txBody>
      </p:sp>
      <p:sp>
        <p:nvSpPr>
          <p:cNvPr id="65" name="object 68"/>
          <p:cNvSpPr/>
          <p:nvPr/>
        </p:nvSpPr>
        <p:spPr>
          <a:xfrm>
            <a:off x="3479204" y="3688364"/>
            <a:ext cx="2622113" cy="1167978"/>
          </a:xfrm>
          <a:custGeom>
            <a:avLst/>
            <a:gdLst/>
            <a:ahLst/>
            <a:cxnLst/>
            <a:rect l="l" t="t" r="r" b="b"/>
            <a:pathLst>
              <a:path w="3066415" h="1365885">
                <a:moveTo>
                  <a:pt x="2902839" y="879017"/>
                </a:moveTo>
                <a:lnTo>
                  <a:pt x="2901696" y="871728"/>
                </a:lnTo>
                <a:lnTo>
                  <a:pt x="2842158" y="768096"/>
                </a:lnTo>
                <a:lnTo>
                  <a:pt x="2819400" y="728472"/>
                </a:lnTo>
                <a:lnTo>
                  <a:pt x="2734056" y="871728"/>
                </a:lnTo>
                <a:lnTo>
                  <a:pt x="2731147" y="878547"/>
                </a:lnTo>
                <a:lnTo>
                  <a:pt x="2731389" y="885063"/>
                </a:lnTo>
                <a:lnTo>
                  <a:pt x="2734475" y="891019"/>
                </a:lnTo>
                <a:lnTo>
                  <a:pt x="2740152" y="896112"/>
                </a:lnTo>
                <a:lnTo>
                  <a:pt x="2747429" y="899020"/>
                </a:lnTo>
                <a:lnTo>
                  <a:pt x="2755011" y="898779"/>
                </a:lnTo>
                <a:lnTo>
                  <a:pt x="2762008" y="895692"/>
                </a:lnTo>
                <a:lnTo>
                  <a:pt x="2767584" y="890016"/>
                </a:lnTo>
                <a:lnTo>
                  <a:pt x="2797670" y="839406"/>
                </a:lnTo>
                <a:lnTo>
                  <a:pt x="2795384" y="1259801"/>
                </a:lnTo>
                <a:lnTo>
                  <a:pt x="2764536" y="1203960"/>
                </a:lnTo>
                <a:lnTo>
                  <a:pt x="2758960" y="1198295"/>
                </a:lnTo>
                <a:lnTo>
                  <a:pt x="2751963" y="1195197"/>
                </a:lnTo>
                <a:lnTo>
                  <a:pt x="2744381" y="1194968"/>
                </a:lnTo>
                <a:lnTo>
                  <a:pt x="2737104" y="1197864"/>
                </a:lnTo>
                <a:lnTo>
                  <a:pt x="2731427" y="1201674"/>
                </a:lnTo>
                <a:lnTo>
                  <a:pt x="2728341" y="1207782"/>
                </a:lnTo>
                <a:lnTo>
                  <a:pt x="2728099" y="1215009"/>
                </a:lnTo>
                <a:lnTo>
                  <a:pt x="2731008" y="1222248"/>
                </a:lnTo>
                <a:lnTo>
                  <a:pt x="2813304" y="1365504"/>
                </a:lnTo>
                <a:lnTo>
                  <a:pt x="2834767" y="1328928"/>
                </a:lnTo>
                <a:lnTo>
                  <a:pt x="2895600" y="1225296"/>
                </a:lnTo>
                <a:lnTo>
                  <a:pt x="2898495" y="1218018"/>
                </a:lnTo>
                <a:lnTo>
                  <a:pt x="2898267" y="1210437"/>
                </a:lnTo>
                <a:lnTo>
                  <a:pt x="2895168" y="1203439"/>
                </a:lnTo>
                <a:lnTo>
                  <a:pt x="2889504" y="1197864"/>
                </a:lnTo>
                <a:lnTo>
                  <a:pt x="2882684" y="1194968"/>
                </a:lnTo>
                <a:lnTo>
                  <a:pt x="2876169" y="1195197"/>
                </a:lnTo>
                <a:lnTo>
                  <a:pt x="2870212" y="1198295"/>
                </a:lnTo>
                <a:lnTo>
                  <a:pt x="2865120" y="1203960"/>
                </a:lnTo>
                <a:lnTo>
                  <a:pt x="2832366" y="1256639"/>
                </a:lnTo>
                <a:lnTo>
                  <a:pt x="2836926" y="837488"/>
                </a:lnTo>
                <a:lnTo>
                  <a:pt x="2868168" y="890016"/>
                </a:lnTo>
                <a:lnTo>
                  <a:pt x="2871978" y="895743"/>
                </a:lnTo>
                <a:lnTo>
                  <a:pt x="2878074" y="899160"/>
                </a:lnTo>
                <a:lnTo>
                  <a:pt x="2885313" y="900303"/>
                </a:lnTo>
                <a:lnTo>
                  <a:pt x="2892552" y="899160"/>
                </a:lnTo>
                <a:lnTo>
                  <a:pt x="2898267" y="893597"/>
                </a:lnTo>
                <a:lnTo>
                  <a:pt x="2901696" y="886587"/>
                </a:lnTo>
                <a:lnTo>
                  <a:pt x="2902839" y="879017"/>
                </a:lnTo>
                <a:close/>
              </a:path>
              <a:path w="3066415" h="1365885">
                <a:moveTo>
                  <a:pt x="3066288" y="73152"/>
                </a:moveTo>
                <a:lnTo>
                  <a:pt x="3035808" y="55181"/>
                </a:lnTo>
                <a:lnTo>
                  <a:pt x="3035808" y="54876"/>
                </a:lnTo>
                <a:lnTo>
                  <a:pt x="3035274" y="54876"/>
                </a:lnTo>
                <a:lnTo>
                  <a:pt x="2947416" y="3048"/>
                </a:lnTo>
                <a:lnTo>
                  <a:pt x="2941320" y="0"/>
                </a:lnTo>
                <a:lnTo>
                  <a:pt x="2929128" y="3048"/>
                </a:lnTo>
                <a:lnTo>
                  <a:pt x="2926080" y="9144"/>
                </a:lnTo>
                <a:lnTo>
                  <a:pt x="2923171" y="14630"/>
                </a:lnTo>
                <a:lnTo>
                  <a:pt x="2923413" y="20955"/>
                </a:lnTo>
                <a:lnTo>
                  <a:pt x="2926499" y="26720"/>
                </a:lnTo>
                <a:lnTo>
                  <a:pt x="2932176" y="30480"/>
                </a:lnTo>
                <a:lnTo>
                  <a:pt x="2974797" y="55232"/>
                </a:lnTo>
                <a:lnTo>
                  <a:pt x="0" y="73152"/>
                </a:lnTo>
                <a:lnTo>
                  <a:pt x="0" y="106680"/>
                </a:lnTo>
                <a:lnTo>
                  <a:pt x="2976346" y="88760"/>
                </a:lnTo>
                <a:lnTo>
                  <a:pt x="2932176" y="115836"/>
                </a:lnTo>
                <a:lnTo>
                  <a:pt x="2923032" y="118872"/>
                </a:lnTo>
                <a:lnTo>
                  <a:pt x="2923032" y="128016"/>
                </a:lnTo>
                <a:lnTo>
                  <a:pt x="2926080" y="137160"/>
                </a:lnTo>
                <a:lnTo>
                  <a:pt x="2932176" y="143256"/>
                </a:lnTo>
                <a:lnTo>
                  <a:pt x="2941320" y="146304"/>
                </a:lnTo>
                <a:lnTo>
                  <a:pt x="2947416" y="143256"/>
                </a:lnTo>
                <a:lnTo>
                  <a:pt x="3066288" y="73152"/>
                </a:lnTo>
                <a:close/>
              </a:path>
            </a:pathLst>
          </a:custGeom>
          <a:solidFill>
            <a:srgbClr val="4AABC5"/>
          </a:solidFill>
        </p:spPr>
        <p:txBody>
          <a:bodyPr wrap="square" lIns="0" tIns="0" rIns="0" bIns="0" rtlCol="0"/>
          <a:lstStyle/>
          <a:p>
            <a:endParaRPr sz="154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773681" y="103937"/>
            <a:ext cx="6167120" cy="581864"/>
          </a:xfrm>
        </p:spPr>
        <p:txBody>
          <a:bodyPr>
            <a:noAutofit/>
          </a:bodyPr>
          <a:lstStyle/>
          <a:p>
            <a:r>
              <a:rPr lang="en-IN" sz="3600" dirty="0">
                <a:solidFill>
                  <a:srgbClr val="0070C0"/>
                </a:solidFill>
                <a:latin typeface="Calibri" panose="020F0502020204030204" pitchFamily="34" charset="0"/>
                <a:cs typeface="Calibri" panose="020F0502020204030204" pitchFamily="34" charset="0"/>
              </a:rPr>
              <a:t>A: Round The Clock RE Power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836887" y="1459167"/>
            <a:ext cx="2901359" cy="275107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28600" indent="-228600">
              <a:buFont typeface="Arial" panose="020B0604020202020204" pitchFamily="34" charset="0"/>
              <a:buChar char="•"/>
            </a:pPr>
            <a:r>
              <a:rPr lang="en-US" sz="2400" b="1" dirty="0">
                <a:latin typeface="Calibri" panose="020F0502020204030204" pitchFamily="34" charset="0"/>
                <a:cs typeface="Calibri" panose="020F0502020204030204" pitchFamily="34" charset="0"/>
              </a:rPr>
              <a:t>Round The Clock (RTC) Power from RE Plants </a:t>
            </a:r>
            <a:endParaRPr lang="en-US" sz="2000" b="1" dirty="0">
              <a:latin typeface="Calibri" panose="020F0502020204030204" pitchFamily="34" charset="0"/>
              <a:cs typeface="Calibri" panose="020F0502020204030204" pitchFamily="34" charset="0"/>
            </a:endParaRPr>
          </a:p>
          <a:p>
            <a:pPr marL="609600" lvl="1" indent="-304800">
              <a:lnSpc>
                <a:spcPct val="150000"/>
              </a:lnSpc>
              <a:buFont typeface="+mj-lt"/>
              <a:buAutoNum type="arabicPeriod"/>
            </a:pPr>
            <a:endParaRPr lang="en-US" sz="1735" b="1" dirty="0"/>
          </a:p>
          <a:p>
            <a:pPr marL="609600" lvl="1" indent="-304800">
              <a:lnSpc>
                <a:spcPct val="150000"/>
              </a:lnSpc>
              <a:buFont typeface="+mj-lt"/>
              <a:buAutoNum type="arabicPeriod"/>
            </a:pPr>
            <a:endParaRPr lang="en-US" sz="1735" b="1" dirty="0"/>
          </a:p>
          <a:p>
            <a:pPr marL="609600" lvl="1" indent="-304800">
              <a:lnSpc>
                <a:spcPct val="150000"/>
              </a:lnSpc>
              <a:buFont typeface="+mj-lt"/>
              <a:buAutoNum type="arabicPeriod"/>
            </a:pPr>
            <a:endParaRPr lang="en-US" sz="1735" b="1" dirty="0"/>
          </a:p>
          <a:p>
            <a:pPr marL="609600" lvl="1" indent="-304800">
              <a:lnSpc>
                <a:spcPct val="150000"/>
              </a:lnSpc>
              <a:buFont typeface="+mj-lt"/>
              <a:buAutoNum type="arabicPeriod"/>
            </a:pPr>
            <a:endParaRPr lang="en-IN" sz="1735" b="1" dirty="0"/>
          </a:p>
        </p:txBody>
      </p:sp>
      <p:sp>
        <p:nvSpPr>
          <p:cNvPr id="12" name="TextBox 11"/>
          <p:cNvSpPr txBox="1"/>
          <p:nvPr/>
        </p:nvSpPr>
        <p:spPr>
          <a:xfrm>
            <a:off x="4686300" y="1185994"/>
            <a:ext cx="6489699" cy="3033395"/>
          </a:xfrm>
          <a:prstGeom prst="rect">
            <a:avLst/>
          </a:prstGeom>
          <a:noFill/>
        </p:spPr>
        <p:txBody>
          <a:bodyPr wrap="square">
            <a:spAutoFit/>
          </a:bodyPr>
          <a:lstStyle/>
          <a:p>
            <a:pPr marL="342900" indent="-342900" algn="just">
              <a:lnSpc>
                <a:spcPct val="107000"/>
              </a:lnSpc>
              <a:spcAft>
                <a:spcPts val="535"/>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RE Developers to Setup ESS to Supply 24x7 RE Power to Buyers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535"/>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Solar Energy Corporation of India awarded several such projects in last 2 years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535"/>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Project Developers are setting up pumped-hydro storage or BESS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535"/>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First project expected to be completed in 2024</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133601" y="101601"/>
            <a:ext cx="7538720" cy="497840"/>
          </a:xfrm>
        </p:spPr>
        <p:txBody>
          <a:bodyPr>
            <a:noAutofit/>
          </a:bodyPr>
          <a:lstStyle/>
          <a:p>
            <a:r>
              <a:rPr lang="en-IN" sz="3200" dirty="0">
                <a:solidFill>
                  <a:srgbClr val="0070C0"/>
                </a:solidFill>
                <a:latin typeface="Calibri" panose="020F0502020204030204" pitchFamily="34" charset="0"/>
                <a:cs typeface="Calibri" panose="020F0502020204030204" pitchFamily="34" charset="0"/>
              </a:rPr>
              <a:t>B: Distributed Energy Storage Systems</a:t>
            </a:r>
            <a:endParaRPr lang="en-IN" sz="32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725170" y="1148080"/>
            <a:ext cx="2615565" cy="5633085"/>
          </a:xfrm>
          <a:prstGeom prst="rect">
            <a:avLst/>
          </a:prstGeom>
        </p:spPr>
        <p:style>
          <a:lnRef idx="1">
            <a:schemeClr val="accent6"/>
          </a:lnRef>
          <a:fillRef idx="3">
            <a:schemeClr val="accent6"/>
          </a:fillRef>
          <a:effectRef idx="2">
            <a:schemeClr val="accent6"/>
          </a:effectRef>
          <a:fontRef idx="minor">
            <a:schemeClr val="lt1"/>
          </a:fontRef>
        </p:style>
        <p:txBody>
          <a:bodyPr wrap="square">
            <a:noAutofit/>
          </a:bodyPr>
          <a:lstStyle/>
          <a:p>
            <a:pPr marL="228600" indent="-228600">
              <a:buFont typeface="Arial" panose="020B0604020202020204" pitchFamily="34" charset="0"/>
              <a:buChar char="•"/>
            </a:pPr>
            <a:r>
              <a:rPr lang="en-US" sz="2400" b="1" dirty="0">
                <a:latin typeface="Calibri" panose="020F0502020204030204" pitchFamily="34" charset="0"/>
                <a:cs typeface="Calibri" panose="020F0502020204030204" pitchFamily="34" charset="0"/>
              </a:rPr>
              <a:t>Distributed Energy Storage Systems (ESS)</a:t>
            </a:r>
            <a:endParaRPr lang="en-US" sz="2400" b="1" dirty="0">
              <a:latin typeface="Calibri" panose="020F0502020204030204" pitchFamily="34" charset="0"/>
              <a:cs typeface="Calibri" panose="020F0502020204030204" pitchFamily="34" charset="0"/>
            </a:endParaRPr>
          </a:p>
          <a:p>
            <a:pPr marL="609600" lvl="1" indent="-304800">
              <a:lnSpc>
                <a:spcPct val="150000"/>
              </a:lnSpc>
              <a:buFont typeface="+mj-lt"/>
              <a:buAutoNum type="arabicPeriod"/>
            </a:pPr>
            <a:r>
              <a:rPr lang="en-US" sz="2000" b="1" dirty="0">
                <a:latin typeface="Calibri" panose="020F0502020204030204" pitchFamily="34" charset="0"/>
                <a:cs typeface="Calibri" panose="020F0502020204030204" pitchFamily="34" charset="0"/>
              </a:rPr>
              <a:t>Diesel Generator (DG) set replacement with BESS</a:t>
            </a:r>
            <a:endParaRPr lang="en-IN" sz="2000" b="1" dirty="0">
              <a:latin typeface="Calibri" panose="020F0502020204030204" pitchFamily="34" charset="0"/>
              <a:cs typeface="Calibri" panose="020F0502020204030204" pitchFamily="34" charset="0"/>
            </a:endParaRPr>
          </a:p>
          <a:p>
            <a:pPr marL="609600" lvl="1" indent="-304800">
              <a:lnSpc>
                <a:spcPct val="150000"/>
              </a:lnSpc>
              <a:buFont typeface="+mj-lt"/>
              <a:buAutoNum type="arabicPeriod"/>
            </a:pPr>
            <a:r>
              <a:rPr lang="en-US" sz="2000" b="1" dirty="0">
                <a:latin typeface="Calibri" panose="020F0502020204030204" pitchFamily="34" charset="0"/>
                <a:cs typeface="Calibri" panose="020F0502020204030204" pitchFamily="34" charset="0"/>
              </a:rPr>
              <a:t>District Cooling Systems (DCS) with Thermal Energy Storage</a:t>
            </a:r>
            <a:endParaRPr lang="en-US" sz="2000" b="1" dirty="0">
              <a:latin typeface="Calibri" panose="020F0502020204030204" pitchFamily="34" charset="0"/>
              <a:cs typeface="Calibri" panose="020F0502020204030204" pitchFamily="34" charset="0"/>
            </a:endParaRPr>
          </a:p>
          <a:p>
            <a:pPr marL="609600" lvl="1" indent="-304800">
              <a:lnSpc>
                <a:spcPct val="150000"/>
              </a:lnSpc>
              <a:buFont typeface="+mj-lt"/>
              <a:buAutoNum type="arabicPeriod"/>
            </a:pPr>
            <a:endParaRPr lang="en-US" sz="1735" b="1" dirty="0"/>
          </a:p>
          <a:p>
            <a:pPr marL="609600" lvl="1" indent="-304800">
              <a:lnSpc>
                <a:spcPct val="150000"/>
              </a:lnSpc>
              <a:buFont typeface="+mj-lt"/>
              <a:buAutoNum type="arabicPeriod"/>
            </a:pPr>
            <a:endParaRPr lang="en-US" sz="1735" b="1" dirty="0"/>
          </a:p>
          <a:p>
            <a:pPr marL="609600" lvl="1" indent="-304800">
              <a:lnSpc>
                <a:spcPct val="150000"/>
              </a:lnSpc>
              <a:buFont typeface="+mj-lt"/>
              <a:buAutoNum type="arabicPeriod"/>
            </a:pPr>
            <a:endParaRPr lang="en-US" sz="1735" b="1" dirty="0"/>
          </a:p>
          <a:p>
            <a:pPr marL="609600" lvl="1" indent="-304800">
              <a:lnSpc>
                <a:spcPct val="150000"/>
              </a:lnSpc>
              <a:buFont typeface="+mj-lt"/>
              <a:buAutoNum type="arabicPeriod"/>
            </a:pPr>
            <a:endParaRPr lang="en-IN" sz="1735" b="1" dirty="0"/>
          </a:p>
        </p:txBody>
      </p:sp>
      <p:sp>
        <p:nvSpPr>
          <p:cNvPr id="12" name="TextBox 11"/>
          <p:cNvSpPr txBox="1"/>
          <p:nvPr/>
        </p:nvSpPr>
        <p:spPr>
          <a:xfrm>
            <a:off x="3657600" y="833568"/>
            <a:ext cx="7914639" cy="6122895"/>
          </a:xfrm>
          <a:prstGeom prst="rect">
            <a:avLst/>
          </a:prstGeom>
          <a:noFill/>
        </p:spPr>
        <p:txBody>
          <a:bodyPr wrap="square">
            <a:spAutoFit/>
          </a:bodyPr>
          <a:lstStyle/>
          <a:p>
            <a:pPr marL="342900" indent="-342900" algn="just">
              <a:lnSpc>
                <a:spcPct val="107000"/>
              </a:lnSpc>
              <a:spcAft>
                <a:spcPts val="535"/>
              </a:spcAft>
              <a:buFont typeface="Wingdings" panose="05000000000000000000" pitchFamily="2" charset="2"/>
              <a:buChar char="§"/>
            </a:pPr>
            <a:r>
              <a:rPr lang="en-IN" sz="2000" b="1" dirty="0">
                <a:latin typeface="Calibri" panose="020F0502020204030204" pitchFamily="34" charset="0"/>
                <a:ea typeface="Calibri" panose="020F0502020204030204" pitchFamily="34" charset="0"/>
                <a:cs typeface="Calibri" panose="020F0502020204030204" pitchFamily="34" charset="0"/>
              </a:rPr>
              <a:t>Replacement of DG sets with BESS </a:t>
            </a:r>
            <a:r>
              <a:rPr lang="en-IN" sz="2000" dirty="0">
                <a:latin typeface="Calibri" panose="020F0502020204030204" pitchFamily="34" charset="0"/>
                <a:ea typeface="Calibri" panose="020F0502020204030204" pitchFamily="34" charset="0"/>
                <a:cs typeface="Calibri" panose="020F0502020204030204" pitchFamily="34" charset="0"/>
              </a:rPr>
              <a:t>is the fastest and cheapest route to build flexibility for the Indian grid</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Over 80 GW of large-size DG sets in India</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Diesel at INR 95/liter, DG set will cost &gt;INR 30/kWh</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Power from BESS will be INR 15.40/kWh</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Ban DG sets for standby power in new buildings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535"/>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Promote </a:t>
            </a:r>
            <a:r>
              <a:rPr lang="en-IN" sz="2000" b="1" dirty="0">
                <a:latin typeface="Calibri" panose="020F0502020204030204" pitchFamily="34" charset="0"/>
                <a:ea typeface="Calibri" panose="020F0502020204030204" pitchFamily="34" charset="0"/>
                <a:cs typeface="Calibri" panose="020F0502020204030204" pitchFamily="34" charset="0"/>
              </a:rPr>
              <a:t>District Cooling Systems (DCS)</a:t>
            </a:r>
            <a:r>
              <a:rPr lang="en-IN" sz="2000" dirty="0">
                <a:latin typeface="Calibri" panose="020F0502020204030204" pitchFamily="34" charset="0"/>
                <a:ea typeface="Calibri" panose="020F0502020204030204" pitchFamily="34" charset="0"/>
                <a:cs typeface="Calibri" panose="020F0502020204030204" pitchFamily="34" charset="0"/>
              </a:rPr>
              <a:t> - m</a:t>
            </a:r>
            <a:r>
              <a:rPr lang="en-US" sz="2000" dirty="0">
                <a:latin typeface="Calibri" panose="020F0502020204030204" pitchFamily="34" charset="0"/>
                <a:ea typeface="Calibri" panose="020F0502020204030204" pitchFamily="34" charset="0"/>
                <a:cs typeface="Calibri" panose="020F0502020204030204" pitchFamily="34" charset="0"/>
              </a:rPr>
              <a:t>ore than half the electricity consumption in a building is for space cooling</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Instead of each building having their centralized air-conditioning plant (or room-ACs)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IN" sz="2000" b="1" dirty="0">
                <a:latin typeface="Calibri" panose="020F0502020204030204" pitchFamily="34" charset="0"/>
                <a:ea typeface="Calibri" panose="020F0502020204030204" pitchFamily="34" charset="0"/>
                <a:cs typeface="Calibri" panose="020F0502020204030204" pitchFamily="34" charset="0"/>
              </a:rPr>
              <a:t>DCS </a:t>
            </a:r>
            <a:r>
              <a:rPr lang="en-IN" sz="2000" dirty="0">
                <a:latin typeface="Calibri" panose="020F0502020204030204" pitchFamily="34" charset="0"/>
                <a:ea typeface="Calibri" panose="020F0502020204030204" pitchFamily="34" charset="0"/>
                <a:cs typeface="Calibri" panose="020F0502020204030204" pitchFamily="34" charset="0"/>
              </a:rPr>
              <a:t>are successfully implemented around the world (including GIFT City in Gujarat, India); and </a:t>
            </a:r>
            <a:r>
              <a:rPr lang="en-IN" sz="2000" b="1" dirty="0">
                <a:latin typeface="Calibri" panose="020F0502020204030204" pitchFamily="34" charset="0"/>
                <a:ea typeface="Calibri" panose="020F0502020204030204" pitchFamily="34" charset="0"/>
                <a:cs typeface="Calibri" panose="020F0502020204030204" pitchFamily="34" charset="0"/>
              </a:rPr>
              <a:t>built with Thermal Energy Sto</a:t>
            </a:r>
            <a:r>
              <a:rPr lang="en-IN" sz="2000" dirty="0">
                <a:latin typeface="Calibri" panose="020F0502020204030204" pitchFamily="34" charset="0"/>
                <a:ea typeface="Calibri" panose="020F0502020204030204" pitchFamily="34" charset="0"/>
                <a:cs typeface="Calibri" panose="020F0502020204030204" pitchFamily="34" charset="0"/>
              </a:rPr>
              <a:t>rage that can add </a:t>
            </a:r>
            <a:r>
              <a:rPr lang="en-IN" sz="2000" b="1" dirty="0">
                <a:latin typeface="Calibri" panose="020F0502020204030204" pitchFamily="34" charset="0"/>
                <a:ea typeface="Calibri" panose="020F0502020204030204" pitchFamily="34" charset="0"/>
                <a:cs typeface="Calibri" panose="020F0502020204030204" pitchFamily="34" charset="0"/>
              </a:rPr>
              <a:t>Flexibility to the Distribution Grid  </a:t>
            </a:r>
            <a:endParaRPr lang="en-IN" sz="2000"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535"/>
              </a:spcAft>
              <a:buFont typeface="Wingdings" panose="05000000000000000000" pitchFamily="2" charset="2"/>
              <a:buChar char="§"/>
            </a:pPr>
            <a:r>
              <a:rPr lang="en-IN" i="1" dirty="0">
                <a:latin typeface="Calibri" panose="020F0502020204030204" pitchFamily="34" charset="0"/>
                <a:ea typeface="Calibri" panose="020F0502020204030204" pitchFamily="34" charset="0"/>
                <a:cs typeface="Calibri" panose="020F0502020204030204" pitchFamily="34" charset="0"/>
              </a:rPr>
              <a:t>ISGF White Paper on DG Replacement with Lithium-Ion Batteries in Commercial Buildings – www.indiasmartgrid.org</a:t>
            </a:r>
            <a:endParaRPr lang="en-IN" i="1"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535"/>
              </a:spcAft>
              <a:buFont typeface="Wingdings" panose="05000000000000000000" pitchFamily="2" charset="2"/>
              <a:buChar char="§"/>
            </a:pPr>
            <a:r>
              <a:rPr lang="en-US" i="1" dirty="0">
                <a:latin typeface="Calibri" panose="020F0502020204030204" pitchFamily="34" charset="0"/>
                <a:ea typeface="Calibri" panose="020F0502020204030204" pitchFamily="34" charset="0"/>
                <a:cs typeface="Calibri" panose="020F0502020204030204" pitchFamily="34" charset="0"/>
              </a:rPr>
              <a:t>ISGF White Paper on Sustainable Air Conditioning with District Cooling Systems - </a:t>
            </a:r>
            <a:r>
              <a:rPr lang="en-IN" i="1" dirty="0">
                <a:latin typeface="Calibri" panose="020F0502020204030204" pitchFamily="34" charset="0"/>
                <a:ea typeface="Calibri" panose="020F0502020204030204" pitchFamily="34" charset="0"/>
                <a:cs typeface="Calibri" panose="020F0502020204030204" pitchFamily="34" charset="0"/>
              </a:rPr>
              <a:t>– www.indiasmartgrid.org</a:t>
            </a:r>
            <a:endParaRPr lang="en-IN"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303" y="424936"/>
            <a:ext cx="7193437" cy="838986"/>
          </a:xfrm>
        </p:spPr>
        <p:txBody>
          <a:bodyPr/>
          <a:lstStyle/>
          <a:p>
            <a:r>
              <a:rPr lang="en-IN" sz="3600" dirty="0">
                <a:latin typeface="Calibri" panose="020F0502020204030204" pitchFamily="34" charset="0"/>
                <a:cs typeface="Calibri" panose="020F0502020204030204" pitchFamily="34" charset="0"/>
              </a:rPr>
              <a:t>GSEF INTRODUCTION</a:t>
            </a:r>
            <a:endParaRPr lang="en-IN" sz="3600"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nvPr>
        </p:nvGraphicFramePr>
        <p:xfrm>
          <a:off x="589280" y="1263922"/>
          <a:ext cx="10764520" cy="49130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032000" y="955040"/>
            <a:ext cx="9123680" cy="690880"/>
          </a:xfrm>
        </p:spPr>
        <p:txBody>
          <a:bodyPr>
            <a:noAutofit/>
          </a:bodyPr>
          <a:lstStyle/>
          <a:p>
            <a:r>
              <a:rPr lang="en-US" sz="3600" dirty="0">
                <a:solidFill>
                  <a:srgbClr val="0070C0"/>
                </a:solidFill>
                <a:latin typeface="Calibri" panose="020F0502020204030204" pitchFamily="34" charset="0"/>
                <a:cs typeface="Calibri" panose="020F0502020204030204" pitchFamily="34" charset="0"/>
              </a:rPr>
              <a:t>B: Ancillary Services and Demand Response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554311" y="2079927"/>
            <a:ext cx="3458757" cy="131818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en-US" sz="2800" b="1" dirty="0">
                <a:latin typeface="Calibri" panose="020F0502020204030204" pitchFamily="34" charset="0"/>
                <a:cs typeface="Calibri" panose="020F0502020204030204" pitchFamily="34" charset="0"/>
              </a:rPr>
              <a:t>Demand Response and Ancillary Services </a:t>
            </a:r>
            <a:endParaRPr lang="en-US" sz="2800" b="1" dirty="0">
              <a:latin typeface="Calibri" panose="020F0502020204030204" pitchFamily="34" charset="0"/>
              <a:cs typeface="Calibri" panose="020F0502020204030204" pitchFamily="34" charset="0"/>
            </a:endParaRPr>
          </a:p>
        </p:txBody>
      </p:sp>
      <p:sp>
        <p:nvSpPr>
          <p:cNvPr id="12" name="TextBox 11"/>
          <p:cNvSpPr txBox="1"/>
          <p:nvPr/>
        </p:nvSpPr>
        <p:spPr>
          <a:xfrm>
            <a:off x="5143797" y="2086992"/>
            <a:ext cx="5396613" cy="2865528"/>
          </a:xfrm>
          <a:prstGeom prst="rect">
            <a:avLst/>
          </a:prstGeom>
          <a:noFill/>
        </p:spPr>
        <p:txBody>
          <a:bodyPr wrap="square">
            <a:spAutoFit/>
          </a:bodyPr>
          <a:lstStyle/>
          <a:p>
            <a:pPr marL="342900" indent="-342900" algn="just">
              <a:lnSpc>
                <a:spcPct val="107000"/>
              </a:lnSpc>
              <a:spcAft>
                <a:spcPts val="535"/>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Ancillary Services Regulations at transmission levels is in place – need to bring it to distribution grid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535"/>
              </a:spcAft>
              <a:buFont typeface="Wingdings" panose="05000000000000000000" pitchFamily="2" charset="2"/>
              <a:buChar cha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535"/>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Business models for Demand Response need to be worked out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533400" lvl="1" indent="-228600" algn="just">
              <a:lnSpc>
                <a:spcPct val="107000"/>
              </a:lnSpc>
              <a:spcAft>
                <a:spcPts val="535"/>
              </a:spcAft>
              <a:buFont typeface="Courier New" panose="02070309020205020404" pitchFamily="49" charset="0"/>
              <a:buChar char="o"/>
            </a:pPr>
            <a:endParaRPr lang="en-US" sz="1335" i="1" dirty="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528688" y="354711"/>
            <a:ext cx="6264128" cy="391274"/>
          </a:xfrm>
        </p:spPr>
        <p:txBody>
          <a:bodyPr>
            <a:noAutofit/>
          </a:bodyPr>
          <a:lstStyle/>
          <a:p>
            <a:r>
              <a:rPr lang="en-US" sz="3600" dirty="0">
                <a:solidFill>
                  <a:srgbClr val="0070C0"/>
                </a:solidFill>
                <a:latin typeface="Calibri" panose="020F0502020204030204" pitchFamily="34" charset="0"/>
                <a:cs typeface="Calibri" panose="020F0502020204030204" pitchFamily="34" charset="0"/>
              </a:rPr>
              <a:t>B: Time of Use (TOU) Tariff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625431" y="1469692"/>
            <a:ext cx="3458757" cy="114307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28600" indent="-2286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Time of Use (TOU) Tariff for Electricity </a:t>
            </a:r>
            <a:endParaRPr lang="en-US" sz="2400" b="1" dirty="0">
              <a:latin typeface="Calibri" panose="020F0502020204030204" pitchFamily="34" charset="0"/>
              <a:cs typeface="Calibri" panose="020F0502020204030204" pitchFamily="34" charset="0"/>
            </a:endParaRPr>
          </a:p>
        </p:txBody>
      </p:sp>
      <p:sp>
        <p:nvSpPr>
          <p:cNvPr id="12" name="TextBox 11"/>
          <p:cNvSpPr txBox="1"/>
          <p:nvPr/>
        </p:nvSpPr>
        <p:spPr>
          <a:xfrm>
            <a:off x="4582160" y="1375792"/>
            <a:ext cx="6888479" cy="3845605"/>
          </a:xfrm>
          <a:prstGeom prst="rect">
            <a:avLst/>
          </a:prstGeom>
          <a:noFill/>
        </p:spPr>
        <p:txBody>
          <a:bodyPr wrap="square">
            <a:spAutoFit/>
          </a:bodyPr>
          <a:lstStyle/>
          <a:p>
            <a:pPr algn="just">
              <a:lnSpc>
                <a:spcPct val="107000"/>
              </a:lnSpc>
              <a:spcAft>
                <a:spcPts val="535"/>
              </a:spcAft>
            </a:pPr>
            <a:r>
              <a:rPr lang="en-US" sz="2000" dirty="0">
                <a:latin typeface="Calibri" panose="020F0502020204030204" pitchFamily="34" charset="0"/>
                <a:ea typeface="Calibri" panose="020F0502020204030204" pitchFamily="34" charset="0"/>
                <a:cs typeface="Calibri" panose="020F0502020204030204" pitchFamily="34" charset="0"/>
              </a:rPr>
              <a:t>Time of Use (</a:t>
            </a:r>
            <a:r>
              <a:rPr lang="en-US" sz="2000" dirty="0" err="1">
                <a:latin typeface="Calibri" panose="020F0502020204030204" pitchFamily="34" charset="0"/>
                <a:ea typeface="Calibri" panose="020F0502020204030204" pitchFamily="34" charset="0"/>
                <a:cs typeface="Calibri" panose="020F0502020204030204" pitchFamily="34" charset="0"/>
              </a:rPr>
              <a:t>ToU</a:t>
            </a:r>
            <a:r>
              <a:rPr lang="en-US" sz="2000" dirty="0">
                <a:latin typeface="Calibri" panose="020F0502020204030204" pitchFamily="34" charset="0"/>
                <a:ea typeface="Calibri" panose="020F0502020204030204" pitchFamily="34" charset="0"/>
                <a:cs typeface="Calibri" panose="020F0502020204030204" pitchFamily="34" charset="0"/>
              </a:rPr>
              <a:t>) Tariffs are real-time pricing for electricity based on supply-demand scenario in real-time</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533400" lvl="1" indent="-2286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Price signals are communicated to the participating customers in advance about the Rebate or Surcharge in different time-blocks on the following day so that customers can adjust their interruptible loads accordingly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533400" lvl="1" indent="-228600" algn="just">
              <a:lnSpc>
                <a:spcPct val="107000"/>
              </a:lnSpc>
              <a:spcAft>
                <a:spcPts val="535"/>
              </a:spcAft>
              <a:buFont typeface="Courier New" panose="02070309020205020404" pitchFamily="49" charset="0"/>
              <a:buChar char="o"/>
            </a:pPr>
            <a:r>
              <a:rPr lang="en-US" sz="2000" i="1" dirty="0">
                <a:latin typeface="Calibri" panose="020F0502020204030204" pitchFamily="34" charset="0"/>
                <a:ea typeface="Calibri" panose="020F0502020204030204" pitchFamily="34" charset="0"/>
                <a:cs typeface="Calibri" panose="020F0502020204030204" pitchFamily="34" charset="0"/>
              </a:rPr>
              <a:t>ISGF prepared TOU Tariff Framework for Gujarat in 2020 – </a:t>
            </a:r>
            <a:r>
              <a:rPr lang="en-US" sz="2000" i="1" dirty="0">
                <a:latin typeface="Calibri" panose="020F0502020204030204" pitchFamily="34" charset="0"/>
                <a:ea typeface="Calibri" panose="020F0502020204030204" pitchFamily="34" charset="0"/>
                <a:cs typeface="Calibri" panose="020F0502020204030204" pitchFamily="34" charset="0"/>
                <a:hlinkClick r:id="rId1"/>
              </a:rPr>
              <a:t>www.indiasmartgrid.org</a:t>
            </a:r>
            <a:r>
              <a:rPr lang="en-US" sz="2000" i="1" dirty="0">
                <a:latin typeface="Calibri" panose="020F0502020204030204" pitchFamily="34" charset="0"/>
                <a:ea typeface="Calibri" panose="020F0502020204030204" pitchFamily="34" charset="0"/>
                <a:cs typeface="Calibri" panose="020F0502020204030204" pitchFamily="34" charset="0"/>
              </a:rPr>
              <a:t> </a:t>
            </a: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533400" lvl="1" indent="-228600" algn="just">
              <a:lnSpc>
                <a:spcPct val="107000"/>
              </a:lnSpc>
              <a:spcAft>
                <a:spcPts val="535"/>
              </a:spcAft>
              <a:buFont typeface="Courier New" panose="02070309020205020404" pitchFamily="49" charset="0"/>
              <a:buChar char="o"/>
            </a:pPr>
            <a:r>
              <a:rPr lang="en-US" sz="2000" i="1" u="sng" dirty="0">
                <a:latin typeface="Calibri" panose="020F0502020204030204" pitchFamily="34" charset="0"/>
                <a:ea typeface="Calibri" panose="020F0502020204030204" pitchFamily="34" charset="0"/>
                <a:cs typeface="Calibri" panose="020F0502020204030204" pitchFamily="34" charset="0"/>
              </a:rPr>
              <a:t>ISGF conducted a Pilot Demonstration Project in Lucknow with 50 customers (22 MW load) during 2022 - 2023</a:t>
            </a:r>
            <a:endParaRPr lang="en-US" sz="2000" i="1" u="sng" dirty="0">
              <a:latin typeface="Calibri" panose="020F0502020204030204" pitchFamily="34" charset="0"/>
              <a:ea typeface="Calibri" panose="020F0502020204030204" pitchFamily="34" charset="0"/>
              <a:cs typeface="Calibri" panose="020F0502020204030204" pitchFamily="34" charset="0"/>
            </a:endParaRPr>
          </a:p>
          <a:p>
            <a:pPr marL="533400" lvl="1" indent="-228600" algn="just">
              <a:lnSpc>
                <a:spcPct val="107000"/>
              </a:lnSpc>
              <a:spcAft>
                <a:spcPts val="535"/>
              </a:spcAft>
              <a:buFont typeface="Courier New" panose="02070309020205020404" pitchFamily="49" charset="0"/>
              <a:buChar char="o"/>
            </a:pPr>
            <a:endParaRPr lang="en-US" sz="1335" i="1" dirty="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343268" y="207390"/>
            <a:ext cx="6264128" cy="595249"/>
          </a:xfrm>
        </p:spPr>
        <p:txBody>
          <a:bodyPr>
            <a:noAutofit/>
          </a:bodyPr>
          <a:lstStyle/>
          <a:p>
            <a:r>
              <a:rPr lang="en-IN" sz="3600" dirty="0">
                <a:solidFill>
                  <a:srgbClr val="0070C0"/>
                </a:solidFill>
                <a:latin typeface="Calibri" panose="020F0502020204030204" pitchFamily="34" charset="0"/>
                <a:cs typeface="Calibri" panose="020F0502020204030204" pitchFamily="34" charset="0"/>
              </a:rPr>
              <a:t>B: Rooftop Solar Registry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843280" y="1628943"/>
            <a:ext cx="2712720" cy="446705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28600" indent="-2286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National Rooftop Solar Registry – required for forecasting, scheduling and dispatch of Rooftop Solar Generation </a:t>
            </a:r>
            <a:endParaRPr lang="en-US" sz="2400" b="1" dirty="0">
              <a:latin typeface="Calibri" panose="020F0502020204030204" pitchFamily="34" charset="0"/>
              <a:cs typeface="Calibri" panose="020F0502020204030204" pitchFamily="34" charset="0"/>
            </a:endParaRPr>
          </a:p>
        </p:txBody>
      </p:sp>
      <p:graphicFrame>
        <p:nvGraphicFramePr>
          <p:cNvPr id="3" name="Diagram 2"/>
          <p:cNvGraphicFramePr/>
          <p:nvPr/>
        </p:nvGraphicFramePr>
        <p:xfrm>
          <a:off x="3981450" y="957580"/>
          <a:ext cx="7042150" cy="51384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566788" y="402971"/>
            <a:ext cx="6264128" cy="391274"/>
          </a:xfrm>
        </p:spPr>
        <p:txBody>
          <a:bodyPr>
            <a:noAutofit/>
          </a:bodyPr>
          <a:lstStyle/>
          <a:p>
            <a:r>
              <a:rPr lang="en-IN" sz="3600" dirty="0">
                <a:solidFill>
                  <a:srgbClr val="0070C0"/>
                </a:solidFill>
                <a:latin typeface="Calibri" panose="020F0502020204030204" pitchFamily="34" charset="0"/>
                <a:cs typeface="Calibri" panose="020F0502020204030204" pitchFamily="34" charset="0"/>
              </a:rPr>
              <a:t>B: Smart Inverters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696552" y="1803672"/>
            <a:ext cx="3196634" cy="157812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Smart Inverters – IEEE 1547:2018 compliant </a:t>
            </a:r>
            <a:endParaRPr lang="en-US" sz="2400" b="1" dirty="0">
              <a:latin typeface="Calibri" panose="020F0502020204030204" pitchFamily="34" charset="0"/>
              <a:cs typeface="Calibri" panose="020F0502020204030204" pitchFamily="34" charset="0"/>
            </a:endParaRPr>
          </a:p>
          <a:p>
            <a:pPr marL="228600" indent="-228600">
              <a:lnSpc>
                <a:spcPct val="150000"/>
              </a:lnSpc>
              <a:buFont typeface="Arial" panose="020B0604020202020204" pitchFamily="34" charset="0"/>
              <a:buChar char="•"/>
            </a:pPr>
            <a:endParaRPr lang="en-IN" sz="1865" b="1" dirty="0"/>
          </a:p>
        </p:txBody>
      </p:sp>
      <p:sp>
        <p:nvSpPr>
          <p:cNvPr id="12" name="TextBox 11"/>
          <p:cNvSpPr txBox="1"/>
          <p:nvPr/>
        </p:nvSpPr>
        <p:spPr>
          <a:xfrm>
            <a:off x="4023360" y="1709812"/>
            <a:ext cx="7569200" cy="3431709"/>
          </a:xfrm>
          <a:prstGeom prst="rect">
            <a:avLst/>
          </a:prstGeom>
          <a:noFill/>
        </p:spPr>
        <p:txBody>
          <a:bodyPr wrap="square">
            <a:spAutoFit/>
          </a:bodyPr>
          <a:lstStyle/>
          <a:p>
            <a:pPr marL="190500" indent="-190500" algn="just">
              <a:spcAft>
                <a:spcPts val="535"/>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Mandating Smart Inverters for all DERs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190500" indent="-190500" algn="just">
              <a:spcAft>
                <a:spcPts val="535"/>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IEEE 1547:2018 standard compliant smart inverters have following functionalities: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647700" lvl="1" indent="-190500" algn="just">
              <a:spcAft>
                <a:spcPts val="535"/>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Remote Monitoring and Control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647700" lvl="1" indent="-190500" algn="just">
              <a:spcAft>
                <a:spcPts val="535"/>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Voltage Ride‐Through and Dynamic Voltage Support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647700" lvl="1" indent="-190500" algn="just">
              <a:spcAft>
                <a:spcPts val="535"/>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Frequency Ride‐Through and Frequency Support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647700" lvl="1" indent="-190500" algn="just">
              <a:spcAft>
                <a:spcPts val="535"/>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Start‐Up Ramp Rate</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spcAft>
                <a:spcPts val="535"/>
              </a:spcAft>
            </a:pPr>
            <a:r>
              <a:rPr lang="en-US" sz="2400" dirty="0">
                <a:latin typeface="Calibri" panose="020F0502020204030204" pitchFamily="34" charset="0"/>
                <a:ea typeface="Calibri" panose="020F0502020204030204" pitchFamily="34" charset="0"/>
                <a:cs typeface="Calibri" panose="020F0502020204030204" pitchFamily="34" charset="0"/>
              </a:rPr>
              <a:t>Bureau of Indian Standards to adapt IEEE 1547-2018 soon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566788" y="217551"/>
            <a:ext cx="6264128" cy="391274"/>
          </a:xfrm>
        </p:spPr>
        <p:txBody>
          <a:bodyPr>
            <a:noAutofit/>
          </a:bodyPr>
          <a:lstStyle/>
          <a:p>
            <a:r>
              <a:rPr lang="en-IN" sz="3600" dirty="0">
                <a:solidFill>
                  <a:srgbClr val="0070C0"/>
                </a:solidFill>
                <a:latin typeface="Calibri" panose="020F0502020204030204" pitchFamily="34" charset="0"/>
                <a:cs typeface="Calibri" panose="020F0502020204030204" pitchFamily="34" charset="0"/>
              </a:rPr>
              <a:t>B: EV- Grid Integration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1651592" y="1127398"/>
            <a:ext cx="2891834" cy="391305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28600" indent="-2286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EV-Grid integration - Vehicle-to-Grid (V2G) technologies</a:t>
            </a:r>
            <a:endParaRPr lang="en-US" sz="2400" b="1" dirty="0">
              <a:latin typeface="Calibri" panose="020F0502020204030204" pitchFamily="34" charset="0"/>
              <a:cs typeface="Calibri" panose="020F0502020204030204" pitchFamily="34" charset="0"/>
            </a:endParaRPr>
          </a:p>
          <a:p>
            <a:pPr marL="228600" indent="-2286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Virtual Power Plants (VPPs)</a:t>
            </a:r>
            <a:endParaRPr lang="en-US" sz="2400" b="1" dirty="0">
              <a:latin typeface="Calibri" panose="020F0502020204030204" pitchFamily="34" charset="0"/>
              <a:cs typeface="Calibri" panose="020F0502020204030204" pitchFamily="34" charset="0"/>
            </a:endParaRPr>
          </a:p>
          <a:p>
            <a:pPr marL="228600" indent="-2286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Promotion of RE for EV charging </a:t>
            </a:r>
            <a:endParaRPr lang="en-US" sz="2400" b="1" dirty="0">
              <a:latin typeface="Calibri" panose="020F0502020204030204" pitchFamily="34" charset="0"/>
              <a:cs typeface="Calibri" panose="020F0502020204030204" pitchFamily="34" charset="0"/>
            </a:endParaRPr>
          </a:p>
        </p:txBody>
      </p:sp>
      <p:sp>
        <p:nvSpPr>
          <p:cNvPr id="12" name="TextBox 11"/>
          <p:cNvSpPr txBox="1"/>
          <p:nvPr/>
        </p:nvSpPr>
        <p:spPr>
          <a:xfrm>
            <a:off x="4848226" y="1147836"/>
            <a:ext cx="5692185" cy="4568366"/>
          </a:xfrm>
          <a:prstGeom prst="rect">
            <a:avLst/>
          </a:prstGeom>
          <a:noFill/>
        </p:spPr>
        <p:txBody>
          <a:bodyPr wrap="square">
            <a:spAutoFit/>
          </a:bodyPr>
          <a:lstStyle/>
          <a:p>
            <a:pPr algn="just">
              <a:lnSpc>
                <a:spcPct val="107000"/>
              </a:lnSpc>
              <a:spcAft>
                <a:spcPts val="535"/>
              </a:spcAft>
            </a:pPr>
            <a:r>
              <a:rPr lang="en-US" sz="2000" b="1" dirty="0">
                <a:latin typeface="Calibri" panose="020F0502020204030204" pitchFamily="34" charset="0"/>
                <a:ea typeface="Calibri" panose="020F0502020204030204" pitchFamily="34" charset="0"/>
                <a:cs typeface="Calibri" panose="020F0502020204030204" pitchFamily="34" charset="0"/>
              </a:rPr>
              <a:t>EV-Grid Integration</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190500" lvl="1" indent="-190500" algn="just">
              <a:lnSpc>
                <a:spcPct val="107000"/>
              </a:lnSpc>
              <a:spcAft>
                <a:spcPts val="535"/>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Both EVs and Rooftop PV (RTPV) are connected to the low-voltage (LV) grid</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190500" lvl="1" indent="-190500" algn="just">
              <a:lnSpc>
                <a:spcPct val="107000"/>
              </a:lnSpc>
              <a:spcAft>
                <a:spcPts val="535"/>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V2G:</a:t>
            </a:r>
            <a:r>
              <a:rPr lang="en-US" sz="2000" dirty="0">
                <a:latin typeface="Calibri" panose="020F0502020204030204" pitchFamily="34" charset="0"/>
                <a:ea typeface="Calibri" panose="020F0502020204030204" pitchFamily="34" charset="0"/>
                <a:cs typeface="Calibri" panose="020F0502020204030204" pitchFamily="34" charset="0"/>
              </a:rPr>
              <a:t> Grid connected EVs can mitigate the variability of RTPV generation during the day as well as store surplus generation in the EV batteries and pump back to the grid during peak hours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190500" lvl="1" indent="-190500" algn="just">
              <a:lnSpc>
                <a:spcPct val="107000"/>
              </a:lnSpc>
              <a:spcAft>
                <a:spcPts val="535"/>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VPP: </a:t>
            </a:r>
            <a:r>
              <a:rPr lang="en-US" sz="2000" dirty="0">
                <a:latin typeface="Calibri" panose="020F0502020204030204" pitchFamily="34" charset="0"/>
                <a:ea typeface="Calibri" panose="020F0502020204030204" pitchFamily="34" charset="0"/>
                <a:cs typeface="Calibri" panose="020F0502020204030204" pitchFamily="34" charset="0"/>
              </a:rPr>
              <a:t>Large number of EVs  connected to the grid can be aggregated as virtual power plants (VPP)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190500" lvl="1" indent="-190500" algn="just">
              <a:lnSpc>
                <a:spcPct val="107000"/>
              </a:lnSpc>
              <a:spcAft>
                <a:spcPts val="535"/>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Promotion of RE for EV Charging </a:t>
            </a:r>
            <a:r>
              <a:rPr lang="en-US" sz="2000" dirty="0">
                <a:latin typeface="Calibri" panose="020F0502020204030204" pitchFamily="34" charset="0"/>
                <a:ea typeface="Calibri" panose="020F0502020204030204" pitchFamily="34" charset="0"/>
                <a:cs typeface="Calibri" panose="020F0502020204030204" pitchFamily="34" charset="0"/>
              </a:rPr>
              <a:t>through innovative business models to decarbonize the transport sector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190500" lvl="1" indent="-190500" algn="just">
              <a:lnSpc>
                <a:spcPct val="107000"/>
              </a:lnSpc>
              <a:spcAft>
                <a:spcPts val="535"/>
              </a:spcAft>
              <a:buFont typeface="Arial" panose="020B0604020202020204" pitchFamily="34" charset="0"/>
              <a:buChar char="•"/>
            </a:pPr>
            <a:endParaRPr lang="en-US" sz="1335" dirty="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0" y="1047496"/>
            <a:ext cx="12192000" cy="506984"/>
          </a:xfrm>
        </p:spPr>
        <p:txBody>
          <a:bodyPr>
            <a:noAutofit/>
          </a:bodyPr>
          <a:lstStyle/>
          <a:p>
            <a:r>
              <a:rPr lang="en-IN" sz="3600" dirty="0">
                <a:solidFill>
                  <a:srgbClr val="0070C0"/>
                </a:solidFill>
                <a:latin typeface="Calibri" panose="020F0502020204030204" pitchFamily="34" charset="0"/>
                <a:cs typeface="Calibri" panose="020F0502020204030204" pitchFamily="34" charset="0"/>
              </a:rPr>
              <a:t>B: Grid Interactive Buildings/ Campuses/Smart Appliances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706711" y="1963449"/>
            <a:ext cx="2510835" cy="410214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en-US" sz="2400" b="1" dirty="0">
                <a:latin typeface="Calibri" panose="020F0502020204030204" pitchFamily="34" charset="0"/>
                <a:cs typeface="Calibri" panose="020F0502020204030204" pitchFamily="34" charset="0"/>
              </a:rPr>
              <a:t>Grid Interactive Buildings and Campuses - Smart Microgrids </a:t>
            </a:r>
            <a:endParaRPr lang="en-US" sz="2400" b="1" dirty="0">
              <a:latin typeface="Calibri" panose="020F0502020204030204" pitchFamily="34" charset="0"/>
              <a:cs typeface="Calibri" panose="020F0502020204030204" pitchFamily="34" charset="0"/>
            </a:endParaRPr>
          </a:p>
          <a:p>
            <a:pPr>
              <a:lnSpc>
                <a:spcPct val="150000"/>
              </a:lnSpc>
            </a:pPr>
            <a:r>
              <a:rPr lang="en-US" sz="2400" b="1" dirty="0">
                <a:latin typeface="Calibri" panose="020F0502020204030204" pitchFamily="34" charset="0"/>
                <a:cs typeface="Calibri" panose="020F0502020204030204" pitchFamily="34" charset="0"/>
              </a:rPr>
              <a:t>Smart Appliances </a:t>
            </a:r>
            <a:endParaRPr lang="en-US" sz="2400" b="1" dirty="0">
              <a:latin typeface="Calibri" panose="020F0502020204030204" pitchFamily="34" charset="0"/>
              <a:cs typeface="Calibri" panose="020F0502020204030204" pitchFamily="34" charset="0"/>
            </a:endParaRPr>
          </a:p>
          <a:p>
            <a:pPr marL="228600" indent="-228600">
              <a:lnSpc>
                <a:spcPct val="150000"/>
              </a:lnSpc>
              <a:buFont typeface="Arial" panose="020B0604020202020204" pitchFamily="34" charset="0"/>
              <a:buChar char="•"/>
            </a:pPr>
            <a:endParaRPr lang="en-US" sz="1865" b="1" dirty="0"/>
          </a:p>
          <a:p>
            <a:pPr marL="228600" indent="-228600">
              <a:lnSpc>
                <a:spcPct val="150000"/>
              </a:lnSpc>
              <a:buFont typeface="Arial" panose="020B0604020202020204" pitchFamily="34" charset="0"/>
              <a:buChar char="•"/>
            </a:pPr>
            <a:endParaRPr lang="en-US" sz="1865" b="1" dirty="0"/>
          </a:p>
          <a:p>
            <a:pPr marL="228600" indent="-228600">
              <a:lnSpc>
                <a:spcPct val="150000"/>
              </a:lnSpc>
              <a:buFont typeface="Arial" panose="020B0604020202020204" pitchFamily="34" charset="0"/>
              <a:buChar char="•"/>
            </a:pPr>
            <a:endParaRPr lang="en-US" sz="1865" b="1" dirty="0"/>
          </a:p>
        </p:txBody>
      </p:sp>
      <p:sp>
        <p:nvSpPr>
          <p:cNvPr id="12" name="TextBox 11"/>
          <p:cNvSpPr txBox="1"/>
          <p:nvPr/>
        </p:nvSpPr>
        <p:spPr>
          <a:xfrm>
            <a:off x="4033520" y="2246417"/>
            <a:ext cx="8036560" cy="4286045"/>
          </a:xfrm>
          <a:prstGeom prst="rect">
            <a:avLst/>
          </a:prstGeom>
          <a:noFill/>
        </p:spPr>
        <p:txBody>
          <a:bodyPr wrap="square">
            <a:spAutoFit/>
          </a:bodyPr>
          <a:lstStyle/>
          <a:p>
            <a:pPr marL="342900" indent="-342900" algn="just">
              <a:lnSpc>
                <a:spcPct val="107000"/>
              </a:lnSpc>
              <a:spcAft>
                <a:spcPts val="535"/>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Smart “grid-connected” microgrids: </a:t>
            </a:r>
            <a:r>
              <a:rPr lang="en-US" sz="2000" dirty="0">
                <a:latin typeface="Calibri" panose="020F0502020204030204" pitchFamily="34" charset="0"/>
                <a:ea typeface="Calibri" panose="020F0502020204030204" pitchFamily="34" charset="0"/>
                <a:cs typeface="Calibri" panose="020F0502020204030204" pitchFamily="34" charset="0"/>
              </a:rPr>
              <a:t>Large building and campuses to be made </a:t>
            </a:r>
            <a:r>
              <a:rPr lang="en-US" sz="2000" b="1" dirty="0">
                <a:latin typeface="Calibri" panose="020F0502020204030204" pitchFamily="34" charset="0"/>
                <a:ea typeface="Calibri" panose="020F0502020204030204" pitchFamily="34" charset="0"/>
                <a:cs typeface="Calibri" panose="020F0502020204030204" pitchFamily="34" charset="0"/>
              </a:rPr>
              <a:t>Grid-interactive</a:t>
            </a:r>
            <a:r>
              <a:rPr lang="en-US" sz="2000" dirty="0">
                <a:latin typeface="Calibri" panose="020F0502020204030204" pitchFamily="34" charset="0"/>
                <a:ea typeface="Calibri" panose="020F0502020204030204" pitchFamily="34" charset="0"/>
                <a:cs typeface="Calibri" panose="020F0502020204030204" pitchFamily="34" charset="0"/>
              </a:rPr>
              <a:t> with islanding features to provide flexibility to the main grid</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Buildings and Campuses with RTPV, BESS (instead of DG sets for standby power), and EVs with V2G capability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Microgrids can buy (green) electricity from the grid at the cheapest rates and store it in the BESS and EVs and use it during peak hours or even sell it back to the grid at higher prices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593725" lvl="1" indent="-342900" algn="just">
              <a:lnSpc>
                <a:spcPct val="107000"/>
              </a:lnSpc>
              <a:spcAft>
                <a:spcPts val="535"/>
              </a:spcAft>
              <a:buFont typeface="Courier New" panose="02070309020205020404" pitchFamily="49" charset="0"/>
              <a:buChar char="o"/>
            </a:pPr>
            <a:r>
              <a:rPr lang="en-US" sz="2000" b="1" dirty="0">
                <a:latin typeface="Calibri" panose="020F0502020204030204" pitchFamily="34" charset="0"/>
                <a:ea typeface="Calibri" panose="020F0502020204030204" pitchFamily="34" charset="0"/>
                <a:cs typeface="Calibri" panose="020F0502020204030204" pitchFamily="34" charset="0"/>
              </a:rPr>
              <a:t>Smart Appliances: </a:t>
            </a:r>
            <a:r>
              <a:rPr lang="en-US" sz="2000" dirty="0">
                <a:latin typeface="Calibri" panose="020F0502020204030204" pitchFamily="34" charset="0"/>
                <a:ea typeface="Calibri" panose="020F0502020204030204" pitchFamily="34" charset="0"/>
                <a:cs typeface="Calibri" panose="020F0502020204030204" pitchFamily="34" charset="0"/>
              </a:rPr>
              <a:t>All electrical equipment and appliances should be made smart and grid interactive; Ban production and sale of inefficient equipment and appliances in a phased manner</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533400" lvl="1" indent="-228600" algn="just">
              <a:lnSpc>
                <a:spcPct val="107000"/>
              </a:lnSpc>
              <a:spcAft>
                <a:spcPts val="535"/>
              </a:spcAft>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772160" y="1150391"/>
            <a:ext cx="11348720" cy="749529"/>
          </a:xfrm>
        </p:spPr>
        <p:txBody>
          <a:bodyPr>
            <a:noAutofit/>
          </a:bodyPr>
          <a:lstStyle/>
          <a:p>
            <a:r>
              <a:rPr lang="en-IN" sz="3600" dirty="0">
                <a:solidFill>
                  <a:srgbClr val="0070C0"/>
                </a:solidFill>
                <a:latin typeface="Calibri" panose="020F0502020204030204" pitchFamily="34" charset="0"/>
                <a:cs typeface="Calibri" panose="020F0502020204030204" pitchFamily="34" charset="0"/>
              </a:rPr>
              <a:t>B: Dynamic RE Markets and P2P Trading of Green Energy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463668" y="2118632"/>
            <a:ext cx="3226318" cy="26861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28600" indent="-228600">
              <a:lnSpc>
                <a:spcPct val="150000"/>
              </a:lnSpc>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Peer-to-Peer (P2P) Trading on  Blockchain Platforms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5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Dynamic RE Markets </a:t>
            </a:r>
            <a:endParaRPr lang="en-US" sz="2400" b="1" dirty="0">
              <a:latin typeface="Calibri" panose="020F0502020204030204" pitchFamily="34" charset="0"/>
              <a:cs typeface="Calibri" panose="020F0502020204030204" pitchFamily="34" charset="0"/>
            </a:endParaRPr>
          </a:p>
          <a:p>
            <a:pPr marL="228600" indent="-228600">
              <a:lnSpc>
                <a:spcPct val="150000"/>
              </a:lnSpc>
              <a:buFont typeface="Arial" panose="020B0604020202020204" pitchFamily="34" charset="0"/>
              <a:buChar char="•"/>
            </a:pPr>
            <a:endParaRPr lang="en-IN" sz="1865" b="1" dirty="0"/>
          </a:p>
        </p:txBody>
      </p:sp>
      <p:sp>
        <p:nvSpPr>
          <p:cNvPr id="12" name="TextBox 11"/>
          <p:cNvSpPr txBox="1"/>
          <p:nvPr/>
        </p:nvSpPr>
        <p:spPr>
          <a:xfrm>
            <a:off x="3881120" y="2020327"/>
            <a:ext cx="7731760" cy="5195653"/>
          </a:xfrm>
          <a:prstGeom prst="rect">
            <a:avLst/>
          </a:prstGeom>
          <a:noFill/>
        </p:spPr>
        <p:txBody>
          <a:bodyPr wrap="square">
            <a:spAutoFit/>
          </a:bodyPr>
          <a:lstStyle/>
          <a:p>
            <a:pPr marL="342900" indent="-342900" algn="just">
              <a:spcAft>
                <a:spcPts val="535"/>
              </a:spcAft>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Calibri" panose="020F0502020204030204" pitchFamily="34" charset="0"/>
              </a:rPr>
              <a:t>Peer-to-Peer (P2P) Trading: </a:t>
            </a:r>
            <a:r>
              <a:rPr lang="en-US" sz="2400" dirty="0">
                <a:latin typeface="Calibri" panose="020F0502020204030204" pitchFamily="34" charset="0"/>
                <a:ea typeface="Calibri" panose="020F0502020204030204" pitchFamily="34" charset="0"/>
                <a:cs typeface="Calibri" panose="020F0502020204030204" pitchFamily="34" charset="0"/>
              </a:rPr>
              <a:t>Prosumers with RTPV systems can sell their surplus electricity to others who wish to buy GREEN ELECTRICITY – this can be done efficiently on blockchain platforms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i="1" dirty="0">
                <a:latin typeface="Calibri" panose="020F0502020204030204" pitchFamily="34" charset="0"/>
                <a:ea typeface="Calibri" panose="020F0502020204030204" pitchFamily="34" charset="0"/>
                <a:cs typeface="Calibri" panose="020F0502020204030204" pitchFamily="34" charset="0"/>
              </a:rPr>
              <a:t>ISGF implemented 3 pilot projects (Lucknow, Delhi and Kolkata) on P2P trading of solar energy on blockchain </a:t>
            </a: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Uttar Pradesh Electricity Regulatory Commission has issued detailed regulation for P2P Trading of Rooftop Solar Energy in April 2023 – first of its kind globally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Delhi Electricity Regulatory Commission has issued Draft Regulations in June 2023</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190500" lvl="1" indent="-190500" algn="just">
              <a:lnSpc>
                <a:spcPct val="107000"/>
              </a:lnSpc>
              <a:spcAft>
                <a:spcPts val="535"/>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Promotion of Dynamic RE Markets - where those obligated to offset Scope 2 Emissions can buy green energy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190500" lvl="1" indent="-190500" algn="just">
              <a:lnSpc>
                <a:spcPct val="107000"/>
              </a:lnSpc>
              <a:spcAft>
                <a:spcPts val="535"/>
              </a:spcAft>
              <a:buFont typeface="Arial" panose="020B0604020202020204" pitchFamily="34" charset="0"/>
              <a:buChar char="•"/>
            </a:pPr>
            <a:endParaRPr lang="en-US" sz="1335" dirty="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690613" y="446151"/>
            <a:ext cx="6264128" cy="391274"/>
          </a:xfrm>
        </p:spPr>
        <p:txBody>
          <a:bodyPr>
            <a:noAutofit/>
          </a:bodyPr>
          <a:lstStyle/>
          <a:p>
            <a:r>
              <a:rPr lang="en-IN" sz="3600" dirty="0">
                <a:solidFill>
                  <a:srgbClr val="0070C0"/>
                </a:solidFill>
                <a:latin typeface="Calibri" panose="020F0502020204030204" pitchFamily="34" charset="0"/>
                <a:cs typeface="Calibri" panose="020F0502020204030204" pitchFamily="34" charset="0"/>
              </a:rPr>
              <a:t>B: Redesign of the Grid </a:t>
            </a:r>
            <a:endParaRPr lang="en-IN" sz="3600" dirty="0">
              <a:solidFill>
                <a:srgbClr val="0070C0"/>
              </a:solidFill>
              <a:latin typeface="Calibri" panose="020F0502020204030204" pitchFamily="34" charset="0"/>
              <a:cs typeface="Calibri" panose="020F0502020204030204" pitchFamily="34" charset="0"/>
            </a:endParaRPr>
          </a:p>
        </p:txBody>
      </p:sp>
      <p:sp>
        <p:nvSpPr>
          <p:cNvPr id="8" name="TextBox 7"/>
          <p:cNvSpPr txBox="1"/>
          <p:nvPr/>
        </p:nvSpPr>
        <p:spPr>
          <a:xfrm>
            <a:off x="706755" y="1202055"/>
            <a:ext cx="2310765" cy="5505450"/>
          </a:xfrm>
          <a:prstGeom prst="rect">
            <a:avLst/>
          </a:prstGeom>
        </p:spPr>
        <p:style>
          <a:lnRef idx="1">
            <a:schemeClr val="accent6"/>
          </a:lnRef>
          <a:fillRef idx="3">
            <a:schemeClr val="accent6"/>
          </a:fillRef>
          <a:effectRef idx="2">
            <a:schemeClr val="accent6"/>
          </a:effectRef>
          <a:fontRef idx="minor">
            <a:schemeClr val="lt1"/>
          </a:fontRef>
        </p:style>
        <p:txBody>
          <a:bodyPr wrap="square">
            <a:noAutofit/>
          </a:bodyPr>
          <a:lstStyle/>
          <a:p>
            <a:pPr>
              <a:lnSpc>
                <a:spcPct val="150000"/>
              </a:lnSpc>
            </a:pPr>
            <a:r>
              <a:rPr lang="en-US" sz="2400" b="1" dirty="0">
                <a:latin typeface="Calibri" panose="020F0502020204030204" pitchFamily="34" charset="0"/>
                <a:cs typeface="Calibri" panose="020F0502020204030204" pitchFamily="34" charset="0"/>
              </a:rPr>
              <a:t>Comprehensive planning and re-design of the electrical network for the evolving “green grid of the 21</a:t>
            </a:r>
            <a:r>
              <a:rPr lang="en-US" sz="2400" b="1" baseline="30000" dirty="0">
                <a:latin typeface="Calibri" panose="020F0502020204030204" pitchFamily="34" charset="0"/>
                <a:cs typeface="Calibri" panose="020F0502020204030204" pitchFamily="34" charset="0"/>
              </a:rPr>
              <a:t>st</a:t>
            </a:r>
            <a:r>
              <a:rPr lang="en-US" sz="2400" b="1" dirty="0">
                <a:latin typeface="Calibri" panose="020F0502020204030204" pitchFamily="34" charset="0"/>
                <a:cs typeface="Calibri" panose="020F0502020204030204" pitchFamily="34" charset="0"/>
              </a:rPr>
              <a:t> century” </a:t>
            </a:r>
            <a:endParaRPr lang="en-US" sz="2400" b="1" dirty="0">
              <a:latin typeface="Calibri" panose="020F0502020204030204" pitchFamily="34" charset="0"/>
              <a:cs typeface="Calibri" panose="020F0502020204030204" pitchFamily="34" charset="0"/>
            </a:endParaRPr>
          </a:p>
          <a:p>
            <a:pPr marL="228600" indent="-228600">
              <a:lnSpc>
                <a:spcPct val="150000"/>
              </a:lnSpc>
              <a:buFont typeface="Arial" panose="020B0604020202020204" pitchFamily="34" charset="0"/>
              <a:buChar char="•"/>
            </a:pPr>
            <a:endParaRPr lang="en-US" sz="1865" b="1" dirty="0"/>
          </a:p>
          <a:p>
            <a:pPr marL="228600" indent="-228600">
              <a:lnSpc>
                <a:spcPct val="150000"/>
              </a:lnSpc>
              <a:buFont typeface="Arial" panose="020B0604020202020204" pitchFamily="34" charset="0"/>
              <a:buChar char="•"/>
            </a:pPr>
            <a:endParaRPr lang="en-US" sz="1865" b="1" dirty="0"/>
          </a:p>
          <a:p>
            <a:pPr marL="228600" indent="-228600">
              <a:lnSpc>
                <a:spcPct val="150000"/>
              </a:lnSpc>
              <a:buFont typeface="Arial" panose="020B0604020202020204" pitchFamily="34" charset="0"/>
              <a:buChar char="•"/>
            </a:pPr>
            <a:endParaRPr lang="en-US" sz="1865" b="1" dirty="0"/>
          </a:p>
          <a:p>
            <a:pPr marL="228600" indent="-228600">
              <a:lnSpc>
                <a:spcPct val="150000"/>
              </a:lnSpc>
              <a:buFont typeface="Arial" panose="020B0604020202020204" pitchFamily="34" charset="0"/>
              <a:buChar char="•"/>
            </a:pPr>
            <a:endParaRPr lang="en-US" sz="1865" b="1" dirty="0"/>
          </a:p>
        </p:txBody>
      </p:sp>
      <p:sp>
        <p:nvSpPr>
          <p:cNvPr id="12" name="TextBox 11"/>
          <p:cNvSpPr txBox="1"/>
          <p:nvPr/>
        </p:nvSpPr>
        <p:spPr>
          <a:xfrm>
            <a:off x="3789680" y="1417865"/>
            <a:ext cx="7695611" cy="4469109"/>
          </a:xfrm>
          <a:prstGeom prst="rect">
            <a:avLst/>
          </a:prstGeom>
          <a:noFill/>
        </p:spPr>
        <p:txBody>
          <a:bodyPr wrap="square">
            <a:spAutoFit/>
          </a:bodyPr>
          <a:lstStyle/>
          <a:p>
            <a:pPr marL="342900" indent="-342900" algn="just">
              <a:lnSpc>
                <a:spcPct val="107000"/>
              </a:lnSpc>
              <a:spcAft>
                <a:spcPts val="535"/>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Comprehensive planning and re-design of the electrical network</a:t>
            </a:r>
            <a:r>
              <a:rPr lang="en-US" sz="2000" dirty="0">
                <a:latin typeface="Calibri" panose="020F0502020204030204" pitchFamily="34" charset="0"/>
                <a:ea typeface="Calibri" panose="020F0502020204030204" pitchFamily="34" charset="0"/>
                <a:cs typeface="Calibri" panose="020F0502020204030204" pitchFamily="34" charset="0"/>
              </a:rPr>
              <a:t> – both transmission and distribution grids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47700" lvl="1" indent="-3429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Present architecture of transmission and distribution grids is based on the concepts of: </a:t>
            </a:r>
            <a:r>
              <a:rPr lang="en-US" sz="2000" b="1" i="1" dirty="0">
                <a:latin typeface="Calibri" panose="020F0502020204030204" pitchFamily="34" charset="0"/>
                <a:ea typeface="Calibri" panose="020F0502020204030204" pitchFamily="34" charset="0"/>
                <a:cs typeface="Calibri" panose="020F0502020204030204" pitchFamily="34" charset="0"/>
              </a:rPr>
              <a:t>“one-way flow of electricity</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i="1" dirty="0">
                <a:latin typeface="Calibri" panose="020F0502020204030204" pitchFamily="34" charset="0"/>
                <a:ea typeface="Calibri" panose="020F0502020204030204" pitchFamily="34" charset="0"/>
                <a:cs typeface="Calibri" panose="020F0502020204030204" pitchFamily="34" charset="0"/>
              </a:rPr>
              <a:t>electricity cannot be stored”</a:t>
            </a:r>
            <a:endParaRPr lang="en-US" sz="2000" b="1" i="1" dirty="0">
              <a:latin typeface="Calibri" panose="020F0502020204030204" pitchFamily="34" charset="0"/>
              <a:ea typeface="Calibri" panose="020F0502020204030204" pitchFamily="34" charset="0"/>
              <a:cs typeface="Calibri" panose="020F0502020204030204" pitchFamily="34" charset="0"/>
            </a:endParaRPr>
          </a:p>
          <a:p>
            <a:pPr marL="190500" indent="-342900" algn="just">
              <a:lnSpc>
                <a:spcPct val="107000"/>
              </a:lnSpc>
              <a:spcAft>
                <a:spcPts val="535"/>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Why planning and re-design?</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838200" lvl="2" indent="-2286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Distributed Energy Resources (DER) that are intermittent and connected to the low-voltage grid</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38200" lvl="2" indent="-2286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Bi-directional energy flows - Prosumers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38200" lvl="2" indent="-2286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Transfer of RE power to major load centers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38200" lvl="2" indent="-2286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Energy storage systems (ESS)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838200" lvl="2" indent="-228600" algn="just">
              <a:lnSpc>
                <a:spcPct val="107000"/>
              </a:lnSpc>
              <a:spcAft>
                <a:spcPts val="535"/>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EV-Grid Integration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p:cNvPicPr/>
          <p:nvPr/>
        </p:nvPicPr>
        <p:blipFill>
          <a:blip r:embed="rId1" cstate="print"/>
          <a:stretch>
            <a:fillRect/>
          </a:stretch>
        </p:blipFill>
        <p:spPr>
          <a:xfrm>
            <a:off x="702169" y="1535047"/>
            <a:ext cx="10538419" cy="5283200"/>
          </a:xfrm>
          <a:prstGeom prst="rect">
            <a:avLst/>
          </a:prstGeom>
        </p:spPr>
      </p:pic>
      <p:sp>
        <p:nvSpPr>
          <p:cNvPr id="8" name="Title 1"/>
          <p:cNvSpPr txBox="1"/>
          <p:nvPr/>
        </p:nvSpPr>
        <p:spPr>
          <a:xfrm>
            <a:off x="949347" y="1101119"/>
            <a:ext cx="10460333" cy="5199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defRPr/>
            </a:pPr>
            <a:r>
              <a:rPr lang="en-US" sz="3600" b="1" kern="0" dirty="0">
                <a:solidFill>
                  <a:srgbClr val="0070C0"/>
                </a:solidFill>
                <a:latin typeface="Calibri" panose="020F0502020204030204" pitchFamily="34" charset="0"/>
                <a:ea typeface="MS PGothic" panose="020B0600070205080204" pitchFamily="34" charset="-128"/>
                <a:cs typeface="Calibri" panose="020F0502020204030204" pitchFamily="34" charset="0"/>
              </a:rPr>
              <a:t>A Logical Architectural Construct of the Future Grid</a:t>
            </a:r>
            <a:endParaRPr lang="en-IN" sz="3600" b="1" kern="0" dirty="0">
              <a:solidFill>
                <a:srgbClr val="0070C0"/>
              </a:solidFill>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5239" y="1076960"/>
            <a:ext cx="10112249" cy="873760"/>
          </a:xfrm>
        </p:spPr>
        <p:txBody>
          <a:bodyPr vert="horz" lIns="70792" tIns="35395" rIns="70792" bIns="35395" rtlCol="0" anchor="ctr">
            <a:noAutofit/>
          </a:bodyPr>
          <a:lstStyle/>
          <a:p>
            <a:r>
              <a:rPr lang="en-IN" sz="3600" dirty="0">
                <a:solidFill>
                  <a:srgbClr val="0070C0"/>
                </a:solidFill>
                <a:latin typeface="Calibri" panose="020F0502020204030204" pitchFamily="34" charset="0"/>
                <a:cs typeface="Calibri" panose="020F0502020204030204" pitchFamily="34" charset="0"/>
              </a:rPr>
              <a:t>India (and China) Brings Volumes to the  Benefit of Whole World!  </a:t>
            </a:r>
            <a:endParaRPr lang="en-IN" sz="3600" dirty="0">
              <a:solidFill>
                <a:srgbClr val="0070C0"/>
              </a:solidFill>
              <a:latin typeface="Calibri" panose="020F0502020204030204" pitchFamily="34" charset="0"/>
              <a:cs typeface="Calibri" panose="020F0502020204030204" pitchFamily="34" charset="0"/>
            </a:endParaRPr>
          </a:p>
        </p:txBody>
      </p:sp>
      <p:sp>
        <p:nvSpPr>
          <p:cNvPr id="5" name="Content Placeholder 2"/>
          <p:cNvSpPr>
            <a:spLocks noGrp="1"/>
          </p:cNvSpPr>
          <p:nvPr>
            <p:ph sz="half" idx="1"/>
          </p:nvPr>
        </p:nvSpPr>
        <p:spPr>
          <a:xfrm>
            <a:off x="647191" y="2226310"/>
            <a:ext cx="10112249" cy="4267200"/>
          </a:xfrm>
        </p:spPr>
        <p:txBody>
          <a:bodyPr vert="horz" lIns="70792" tIns="35395" rIns="70792" bIns="35395" rtlCol="0">
            <a:normAutofit lnSpcReduction="10000"/>
          </a:bodyPr>
          <a:lstStyle/>
          <a:p>
            <a:pPr algn="just">
              <a:buFont typeface="Wingdings" panose="05000000000000000000" pitchFamily="2" charset="2"/>
              <a:buChar char="§"/>
            </a:pPr>
            <a:r>
              <a:rPr lang="en-IN" sz="2800" b="1" dirty="0">
                <a:latin typeface="Calibri" panose="020F0502020204030204" pitchFamily="34" charset="0"/>
                <a:cs typeface="Calibri" panose="020F0502020204030204" pitchFamily="34" charset="0"/>
              </a:rPr>
              <a:t>Mobile Phone:</a:t>
            </a:r>
            <a:r>
              <a:rPr lang="en-IN" sz="2800" dirty="0">
                <a:latin typeface="Calibri" panose="020F0502020204030204" pitchFamily="34" charset="0"/>
                <a:cs typeface="Calibri" panose="020F0502020204030204" pitchFamily="34" charset="0"/>
              </a:rPr>
              <a:t> in 1995 – US$ 1000; today smart phones available at &lt;US$50</a:t>
            </a:r>
            <a:endParaRPr lang="en-IN" sz="2800" dirty="0">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n-IN" sz="2800" b="1" dirty="0">
                <a:latin typeface="Calibri" panose="020F0502020204030204" pitchFamily="34" charset="0"/>
                <a:cs typeface="Calibri" panose="020F0502020204030204" pitchFamily="34" charset="0"/>
              </a:rPr>
              <a:t>Solar PV: </a:t>
            </a:r>
            <a:r>
              <a:rPr lang="en-IN" sz="2800" dirty="0">
                <a:latin typeface="Calibri" panose="020F0502020204030204" pitchFamily="34" charset="0"/>
                <a:cs typeface="Calibri" panose="020F0502020204030204" pitchFamily="34" charset="0"/>
              </a:rPr>
              <a:t>In 2011 – US$ 0.40/kWh; today it is US$0.03/kWh</a:t>
            </a:r>
            <a:endParaRPr lang="en-IN" sz="2800" dirty="0">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n-IN" sz="2800" b="1" dirty="0">
                <a:latin typeface="Calibri" panose="020F0502020204030204" pitchFamily="34" charset="0"/>
                <a:cs typeface="Calibri" panose="020F0502020204030204" pitchFamily="34" charset="0"/>
              </a:rPr>
              <a:t>LED Lamps: </a:t>
            </a:r>
            <a:r>
              <a:rPr lang="en-IN" sz="2800" dirty="0">
                <a:latin typeface="Calibri" panose="020F0502020204030204" pitchFamily="34" charset="0"/>
                <a:cs typeface="Calibri" panose="020F0502020204030204" pitchFamily="34" charset="0"/>
              </a:rPr>
              <a:t>2014 – US$5 for a 7W lamp; today &lt;US$1 for a 9W lamp </a:t>
            </a:r>
            <a:endParaRPr lang="en-IN" sz="2800" dirty="0">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n-IN" sz="2800" b="1" dirty="0">
                <a:latin typeface="Calibri" panose="020F0502020204030204" pitchFamily="34" charset="0"/>
                <a:cs typeface="Calibri" panose="020F0502020204030204" pitchFamily="34" charset="0"/>
              </a:rPr>
              <a:t>Smart Meters: </a:t>
            </a:r>
            <a:r>
              <a:rPr lang="en-IN" sz="2800" dirty="0">
                <a:latin typeface="Calibri" panose="020F0502020204030204" pitchFamily="34" charset="0"/>
                <a:cs typeface="Calibri" panose="020F0502020204030204" pitchFamily="34" charset="0"/>
              </a:rPr>
              <a:t>2015 - &gt;US$100/meter; today US$ 50/meter – we are yet to start roll outs!</a:t>
            </a:r>
            <a:endParaRPr lang="en-IN" sz="2800" dirty="0">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en-IN" sz="2800" dirty="0">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n-IN" sz="2800" dirty="0">
                <a:latin typeface="Calibri" panose="020F0502020204030204" pitchFamily="34" charset="0"/>
                <a:cs typeface="Calibri" panose="020F0502020204030204" pitchFamily="34" charset="0"/>
              </a:rPr>
              <a:t>Volumes offered by a market of &gt;1.4 billion people brings benefits to rest of the 7 billion in the world! </a:t>
            </a:r>
            <a:endParaRPr lang="en-IN" sz="28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499360" y="1"/>
            <a:ext cx="6654800" cy="108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India’s Tryst with Electrification</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8942" y="1083891"/>
            <a:ext cx="2972306" cy="2404708"/>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42" y="4144252"/>
            <a:ext cx="2972306" cy="2106325"/>
          </a:xfrm>
          <a:prstGeom prst="rect">
            <a:avLst/>
          </a:prstGeom>
        </p:spPr>
      </p:pic>
      <p:sp>
        <p:nvSpPr>
          <p:cNvPr id="5" name="Text Placeholder 5"/>
          <p:cNvSpPr txBox="1"/>
          <p:nvPr/>
        </p:nvSpPr>
        <p:spPr>
          <a:xfrm>
            <a:off x="3942218" y="2062039"/>
            <a:ext cx="6939142" cy="673134"/>
          </a:xfrm>
          <a:prstGeom prst="rect">
            <a:avLst/>
          </a:prstGeom>
        </p:spPr>
        <p:txBody>
          <a:bodyPr vert="horz" lIns="60960" tIns="30480" rIns="60960" bIns="30480" rtlCol="0" anchor="ctr">
            <a:normAutofit lnSpcReduction="10000"/>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r>
              <a:rPr lang="en-IN" sz="2400" dirty="0">
                <a:latin typeface="Calibri" panose="020F0502020204030204" pitchFamily="34" charset="0"/>
                <a:ea typeface="Calibri" panose="020F0502020204030204" pitchFamily="34" charset="0"/>
                <a:cs typeface="Calibri" panose="020F0502020204030204" pitchFamily="34" charset="0"/>
              </a:rPr>
              <a:t>1898: 130 kW Sidrapong hydroelectric power station in Darjeeling in a tea estate </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p:cNvSpPr txBox="1"/>
          <p:nvPr/>
        </p:nvSpPr>
        <p:spPr>
          <a:xfrm>
            <a:off x="4063048" y="4634653"/>
            <a:ext cx="6021478" cy="1125522"/>
          </a:xfrm>
          <a:prstGeom prst="rect">
            <a:avLst/>
          </a:prstGeom>
        </p:spPr>
        <p:txBody>
          <a:bodyPr vert="horz" lIns="60960" tIns="30480" rIns="60960" bIns="30480" rtlCol="0" anchor="ctr">
            <a:normAutofit/>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1899: 1 MW thermal plant in Kolkata</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1902: Electric Trams in Kolkata </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2"/>
          <p:cNvSpPr txBox="1"/>
          <p:nvPr/>
        </p:nvSpPr>
        <p:spPr bwMode="auto">
          <a:xfrm>
            <a:off x="9332913" y="6362700"/>
            <a:ext cx="719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eaLnBrk="1" hangingPunct="1"/>
            <a:fld id="{9DF70CC1-5895-8E4F-8A96-558F431FE627}" type="slidenum">
              <a:rPr lang="de-DE" altLang="en-US" sz="1100">
                <a:cs typeface="Arial" panose="020B0604020202020204" pitchFamily="34" charset="0"/>
              </a:rPr>
            </a:fld>
            <a:endParaRPr lang="de-DE" altLang="en-US" sz="1100">
              <a:cs typeface="Arial" panose="020B0604020202020204" pitchFamily="34" charset="0"/>
            </a:endParaRPr>
          </a:p>
        </p:txBody>
      </p:sp>
      <p:sp>
        <p:nvSpPr>
          <p:cNvPr id="19" name="Title 1"/>
          <p:cNvSpPr txBox="1"/>
          <p:nvPr/>
        </p:nvSpPr>
        <p:spPr bwMode="auto">
          <a:xfrm>
            <a:off x="2099292" y="1048416"/>
            <a:ext cx="8111507" cy="63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lgn="ctr">
              <a:defRPr/>
            </a:pPr>
            <a:r>
              <a:rPr lang="en-US" altLang="en-US" sz="4000" kern="0" dirty="0">
                <a:solidFill>
                  <a:schemeClr val="tx1"/>
                </a:solidFill>
                <a:latin typeface="Calibri" panose="020F0502020204030204" pitchFamily="34" charset="0"/>
                <a:cs typeface="Calibri" panose="020F0502020204030204" pitchFamily="34" charset="0"/>
              </a:rPr>
              <a:t>Thank you!</a:t>
            </a:r>
            <a:endParaRPr lang="en-US" altLang="en-US" sz="4000" kern="0"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1997692" y="5147146"/>
            <a:ext cx="8223268" cy="1191993"/>
          </a:xfrm>
          <a:prstGeom prst="rect">
            <a:avLst/>
          </a:prstGeom>
          <a:noFill/>
        </p:spPr>
        <p:txBody>
          <a:bodyPr wrap="square">
            <a:spAutoFit/>
          </a:bodyPr>
          <a:lstStyle/>
          <a:p>
            <a:pPr marL="8255" algn="ctr">
              <a:lnSpc>
                <a:spcPts val="1155"/>
              </a:lnSpc>
            </a:pPr>
            <a:r>
              <a:rPr lang="en-US" sz="2000" u="sng" spc="-7" dirty="0">
                <a:latin typeface="Calibri" panose="020F0502020204030204" pitchFamily="34" charset="0"/>
                <a:cs typeface="Calibri" panose="020F0502020204030204" pitchFamily="34" charset="0"/>
              </a:rPr>
              <a:t>Follow us at:</a:t>
            </a:r>
            <a:endParaRPr lang="en-US" sz="2000" u="sng" spc="-7" dirty="0">
              <a:latin typeface="Calibri" panose="020F0502020204030204" pitchFamily="34" charset="0"/>
              <a:cs typeface="Calibri" panose="020F0502020204030204" pitchFamily="34" charset="0"/>
            </a:endParaRPr>
          </a:p>
          <a:p>
            <a:pPr marL="8255" algn="ctr">
              <a:lnSpc>
                <a:spcPts val="1155"/>
              </a:lnSpc>
            </a:pPr>
            <a:endParaRPr lang="en-US" u="sng" spc="-7" dirty="0">
              <a:latin typeface="Calibri" panose="020F0502020204030204" pitchFamily="34" charset="0"/>
              <a:cs typeface="Calibri" panose="020F0502020204030204" pitchFamily="34" charset="0"/>
            </a:endParaRPr>
          </a:p>
          <a:p>
            <a:pPr marL="8255" algn="ctr">
              <a:lnSpc>
                <a:spcPts val="1155"/>
              </a:lnSpc>
            </a:pPr>
            <a:r>
              <a:rPr lang="en-US" sz="1800" b="1" dirty="0">
                <a:latin typeface="Calibri" panose="020F0502020204030204" pitchFamily="34" charset="0"/>
                <a:cs typeface="Calibri" panose="020F0502020204030204" pitchFamily="34" charset="0"/>
              </a:rPr>
              <a:t>X - @IndiaSmartGridF</a:t>
            </a:r>
            <a:endParaRPr lang="en-US" sz="1800" b="1" dirty="0">
              <a:latin typeface="Calibri" panose="020F0502020204030204" pitchFamily="34" charset="0"/>
              <a:cs typeface="Calibri" panose="020F0502020204030204" pitchFamily="34" charset="0"/>
            </a:endParaRPr>
          </a:p>
          <a:p>
            <a:pPr marL="8255" algn="ctr">
              <a:lnSpc>
                <a:spcPts val="1155"/>
              </a:lnSpc>
            </a:pPr>
            <a:r>
              <a:rPr lang="en-US" sz="1800" b="1" dirty="0">
                <a:latin typeface="Calibri" panose="020F0502020204030204" pitchFamily="34" charset="0"/>
                <a:cs typeface="Calibri" panose="020F0502020204030204" pitchFamily="34" charset="0"/>
              </a:rPr>
              <a:t> </a:t>
            </a:r>
            <a:endParaRPr lang="en-US" sz="1800" b="1" dirty="0">
              <a:latin typeface="Calibri" panose="020F0502020204030204" pitchFamily="34" charset="0"/>
              <a:cs typeface="Calibri" panose="020F0502020204030204" pitchFamily="34" charset="0"/>
            </a:endParaRPr>
          </a:p>
          <a:p>
            <a:pPr marL="8255" algn="ctr">
              <a:lnSpc>
                <a:spcPts val="1155"/>
              </a:lnSpc>
            </a:pPr>
            <a:r>
              <a:rPr lang="en-US" sz="1800" b="1" dirty="0">
                <a:latin typeface="Calibri" panose="020F0502020204030204" pitchFamily="34" charset="0"/>
                <a:cs typeface="Calibri" panose="020F0502020204030204" pitchFamily="34" charset="0"/>
              </a:rPr>
              <a:t>Facebook - @IndiaSmartGridF</a:t>
            </a:r>
            <a:endParaRPr lang="en-US" sz="1800" b="1" dirty="0">
              <a:latin typeface="Calibri" panose="020F0502020204030204" pitchFamily="34" charset="0"/>
              <a:cs typeface="Calibri" panose="020F0502020204030204" pitchFamily="34" charset="0"/>
            </a:endParaRPr>
          </a:p>
          <a:p>
            <a:pPr marL="8255" algn="ctr">
              <a:lnSpc>
                <a:spcPts val="1155"/>
              </a:lnSpc>
            </a:pPr>
            <a:endParaRPr lang="en-US" sz="1800" b="1" dirty="0">
              <a:latin typeface="Calibri" panose="020F0502020204030204" pitchFamily="34" charset="0"/>
              <a:cs typeface="Calibri" panose="020F0502020204030204" pitchFamily="34" charset="0"/>
            </a:endParaRPr>
          </a:p>
          <a:p>
            <a:pPr marL="8255" algn="ctr">
              <a:lnSpc>
                <a:spcPts val="1155"/>
              </a:lnSpc>
            </a:pPr>
            <a:r>
              <a:rPr lang="en-US" sz="1800" b="1" dirty="0">
                <a:latin typeface="Calibri" panose="020F0502020204030204" pitchFamily="34" charset="0"/>
                <a:cs typeface="Calibri" panose="020F0502020204030204" pitchFamily="34" charset="0"/>
              </a:rPr>
              <a:t> LinkedIn - India Smart Grid Forum (ISGF)</a:t>
            </a:r>
            <a:endParaRPr lang="en-US" sz="1800" b="1" dirty="0">
              <a:latin typeface="Calibri" panose="020F0502020204030204" pitchFamily="34" charset="0"/>
              <a:cs typeface="Calibri" panose="020F0502020204030204" pitchFamily="34" charset="0"/>
            </a:endParaRPr>
          </a:p>
        </p:txBody>
      </p:sp>
      <p:sp>
        <p:nvSpPr>
          <p:cNvPr id="7" name="object 3"/>
          <p:cNvSpPr txBox="1"/>
          <p:nvPr/>
        </p:nvSpPr>
        <p:spPr>
          <a:xfrm>
            <a:off x="2711063" y="3540465"/>
            <a:ext cx="7224256" cy="1387338"/>
          </a:xfrm>
          <a:prstGeom prst="rect">
            <a:avLst/>
          </a:prstGeom>
        </p:spPr>
        <p:txBody>
          <a:bodyPr vert="horz" wrap="square" lIns="0" tIns="25689" rIns="0" bIns="0" rtlCol="0">
            <a:spAutoFit/>
          </a:bodyPr>
          <a:lstStyle/>
          <a:p>
            <a:pPr marL="8255" marR="317500" algn="ctr">
              <a:lnSpc>
                <a:spcPts val="1090"/>
              </a:lnSpc>
              <a:spcBef>
                <a:spcPts val="200"/>
              </a:spcBef>
            </a:pPr>
            <a:r>
              <a:rPr sz="2800" b="1" dirty="0">
                <a:latin typeface="Calibri" panose="020F0502020204030204" pitchFamily="34" charset="0"/>
                <a:cs typeface="Calibri" panose="020F0502020204030204" pitchFamily="34" charset="0"/>
              </a:rPr>
              <a:t>India </a:t>
            </a:r>
            <a:r>
              <a:rPr sz="2800" b="1" spc="-3" dirty="0">
                <a:latin typeface="Calibri" panose="020F0502020204030204" pitchFamily="34" charset="0"/>
                <a:cs typeface="Calibri" panose="020F0502020204030204" pitchFamily="34" charset="0"/>
              </a:rPr>
              <a:t>Smart Grid </a:t>
            </a:r>
            <a:r>
              <a:rPr sz="2800" b="1" spc="-13" dirty="0">
                <a:latin typeface="Calibri" panose="020F0502020204030204" pitchFamily="34" charset="0"/>
                <a:cs typeface="Calibri" panose="020F0502020204030204" pitchFamily="34" charset="0"/>
              </a:rPr>
              <a:t>Forum</a:t>
            </a:r>
            <a:endParaRPr lang="en-US" sz="2800" b="1" spc="-13" dirty="0">
              <a:latin typeface="Calibri" panose="020F0502020204030204" pitchFamily="34" charset="0"/>
              <a:cs typeface="Calibri" panose="020F0502020204030204" pitchFamily="34" charset="0"/>
            </a:endParaRPr>
          </a:p>
          <a:p>
            <a:pPr marL="8255" marR="317500" algn="ctr">
              <a:lnSpc>
                <a:spcPts val="1090"/>
              </a:lnSpc>
              <a:spcBef>
                <a:spcPts val="200"/>
              </a:spcBef>
            </a:pPr>
            <a:br>
              <a:rPr lang="en-IN" sz="1140" spc="-13" dirty="0">
                <a:latin typeface="Calibri" panose="020F0502020204030204" pitchFamily="34" charset="0"/>
                <a:cs typeface="Calibri" panose="020F0502020204030204" pitchFamily="34" charset="0"/>
              </a:rPr>
            </a:br>
            <a:r>
              <a:rPr sz="1565" spc="-3" dirty="0">
                <a:latin typeface="Calibri" panose="020F0502020204030204" pitchFamily="34" charset="0"/>
                <a:cs typeface="Calibri" panose="020F0502020204030204" pitchFamily="34" charset="0"/>
              </a:rPr>
              <a:t>CBIP Building, Malcha </a:t>
            </a:r>
            <a:r>
              <a:rPr sz="1565" spc="-7" dirty="0">
                <a:latin typeface="Calibri" panose="020F0502020204030204" pitchFamily="34" charset="0"/>
                <a:cs typeface="Calibri" panose="020F0502020204030204" pitchFamily="34" charset="0"/>
              </a:rPr>
              <a:t>Marg,  </a:t>
            </a:r>
            <a:r>
              <a:rPr sz="1565" spc="-3" dirty="0">
                <a:latin typeface="Calibri" panose="020F0502020204030204" pitchFamily="34" charset="0"/>
                <a:cs typeface="Calibri" panose="020F0502020204030204" pitchFamily="34" charset="0"/>
              </a:rPr>
              <a:t>Chanakyapur</a:t>
            </a:r>
            <a:r>
              <a:rPr lang="en-US" sz="1565" spc="-3" dirty="0">
                <a:latin typeface="Calibri" panose="020F0502020204030204" pitchFamily="34" charset="0"/>
                <a:cs typeface="Calibri" panose="020F0502020204030204" pitchFamily="34" charset="0"/>
              </a:rPr>
              <a:t>i, </a:t>
            </a:r>
            <a:r>
              <a:rPr sz="1565" spc="-3" dirty="0">
                <a:latin typeface="Calibri" panose="020F0502020204030204" pitchFamily="34" charset="0"/>
                <a:cs typeface="Calibri" panose="020F0502020204030204" pitchFamily="34" charset="0"/>
              </a:rPr>
              <a:t>Delhi-110021</a:t>
            </a:r>
            <a:endParaRPr lang="en-IN" sz="1565" spc="-3" dirty="0">
              <a:latin typeface="Calibri" panose="020F0502020204030204" pitchFamily="34" charset="0"/>
              <a:cs typeface="Calibri" panose="020F0502020204030204" pitchFamily="34" charset="0"/>
            </a:endParaRPr>
          </a:p>
          <a:p>
            <a:pPr algn="ctr"/>
            <a:r>
              <a:rPr lang="en-IN" sz="1565" dirty="0">
                <a:latin typeface="Calibri" panose="020F0502020204030204" pitchFamily="34" charset="0"/>
                <a:cs typeface="Calibri" panose="020F0502020204030204" pitchFamily="34" charset="0"/>
                <a:hlinkClick r:id="rId1"/>
              </a:rPr>
              <a:t>www.indiasmartgrid.org</a:t>
            </a:r>
            <a:endParaRPr lang="en-IN" sz="1565" dirty="0">
              <a:latin typeface="Calibri" panose="020F0502020204030204" pitchFamily="34" charset="0"/>
              <a:cs typeface="Calibri" panose="020F0502020204030204" pitchFamily="34" charset="0"/>
            </a:endParaRPr>
          </a:p>
          <a:p>
            <a:pPr algn="ctr"/>
            <a:r>
              <a:rPr lang="en-IN" sz="2800" b="1" dirty="0">
                <a:latin typeface="Calibri" panose="020F0502020204030204" pitchFamily="34" charset="0"/>
                <a:cs typeface="Calibri" panose="020F0502020204030204" pitchFamily="34" charset="0"/>
              </a:rPr>
              <a:t>Global Smart Energy Federation </a:t>
            </a:r>
            <a:endParaRPr lang="en-IN" sz="2800" b="1" dirty="0">
              <a:latin typeface="Calibri" panose="020F0502020204030204" pitchFamily="34" charset="0"/>
              <a:cs typeface="Calibri" panose="020F0502020204030204" pitchFamily="34" charset="0"/>
            </a:endParaRPr>
          </a:p>
          <a:p>
            <a:pPr algn="ctr"/>
            <a:r>
              <a:rPr lang="en-IN" sz="1565" dirty="0">
                <a:latin typeface="Calibri" panose="020F0502020204030204" pitchFamily="34" charset="0"/>
                <a:cs typeface="Calibri" panose="020F0502020204030204" pitchFamily="34" charset="0"/>
                <a:hlinkClick r:id="rId2"/>
              </a:rPr>
              <a:t>www.globalsmartenergy.org</a:t>
            </a:r>
            <a:r>
              <a:rPr lang="en-IN" sz="1565" dirty="0">
                <a:latin typeface="Calibri" panose="020F0502020204030204" pitchFamily="34" charset="0"/>
                <a:cs typeface="Calibri" panose="020F0502020204030204" pitchFamily="34" charset="0"/>
              </a:rPr>
              <a:t> </a:t>
            </a:r>
            <a:endParaRPr lang="en-IN" sz="1565" dirty="0">
              <a:latin typeface="Calibri" panose="020F0502020204030204" pitchFamily="34" charset="0"/>
              <a:cs typeface="Calibri" panose="020F0502020204030204" pitchFamily="34" charset="0"/>
            </a:endParaRPr>
          </a:p>
        </p:txBody>
      </p:sp>
      <p:sp>
        <p:nvSpPr>
          <p:cNvPr id="8" name="TextBox 7"/>
          <p:cNvSpPr txBox="1"/>
          <p:nvPr/>
        </p:nvSpPr>
        <p:spPr>
          <a:xfrm>
            <a:off x="2838063" y="1552563"/>
            <a:ext cx="7224256" cy="1897892"/>
          </a:xfrm>
          <a:prstGeom prst="rect">
            <a:avLst/>
          </a:prstGeom>
          <a:noFill/>
        </p:spPr>
        <p:txBody>
          <a:bodyPr wrap="square">
            <a:spAutoFit/>
          </a:bodyPr>
          <a:lstStyle/>
          <a:p>
            <a:pPr algn="l"/>
            <a:r>
              <a:rPr lang="en-IN" sz="2135" dirty="0">
                <a:latin typeface="Calibri" panose="020F0502020204030204" pitchFamily="34" charset="0"/>
                <a:cs typeface="Calibri" panose="020F0502020204030204" pitchFamily="34" charset="0"/>
              </a:rPr>
              <a:t>		</a:t>
            </a:r>
            <a:endParaRPr lang="en-IN" sz="2135" dirty="0">
              <a:latin typeface="Calibri" panose="020F0502020204030204" pitchFamily="34" charset="0"/>
              <a:cs typeface="Calibri" panose="020F0502020204030204" pitchFamily="34" charset="0"/>
            </a:endParaRPr>
          </a:p>
          <a:p>
            <a:pPr algn="ctr"/>
            <a:r>
              <a:rPr lang="en-IN" sz="2800" b="1" dirty="0">
                <a:latin typeface="Calibri" panose="020F0502020204030204" pitchFamily="34" charset="0"/>
                <a:cs typeface="Calibri" panose="020F0502020204030204" pitchFamily="34" charset="0"/>
              </a:rPr>
              <a:t>REJI KUMAAR PILLAI</a:t>
            </a:r>
            <a:endParaRPr lang="en-IN" sz="2800" b="1" dirty="0">
              <a:latin typeface="Calibri" panose="020F0502020204030204" pitchFamily="34" charset="0"/>
              <a:cs typeface="Calibri" panose="020F0502020204030204" pitchFamily="34" charset="0"/>
            </a:endParaRPr>
          </a:p>
          <a:p>
            <a:pPr algn="ctr"/>
            <a:r>
              <a:rPr lang="en-IN" sz="2400" b="1" dirty="0">
                <a:latin typeface="Calibri" panose="020F0502020204030204" pitchFamily="34" charset="0"/>
                <a:cs typeface="Calibri" panose="020F0502020204030204" pitchFamily="34" charset="0"/>
                <a:hlinkClick r:id="rId3"/>
              </a:rPr>
              <a:t>www.rejikumar.com</a:t>
            </a:r>
            <a:r>
              <a:rPr lang="en-IN" sz="2400" b="1" dirty="0">
                <a:latin typeface="Calibri" panose="020F0502020204030204" pitchFamily="34" charset="0"/>
                <a:cs typeface="Calibri" panose="020F0502020204030204" pitchFamily="34" charset="0"/>
              </a:rPr>
              <a:t> </a:t>
            </a:r>
            <a:endParaRPr lang="en-IN" sz="2400" b="1" dirty="0">
              <a:latin typeface="Calibri" panose="020F0502020204030204" pitchFamily="34" charset="0"/>
              <a:cs typeface="Calibri" panose="020F0502020204030204" pitchFamily="34" charset="0"/>
            </a:endParaRPr>
          </a:p>
          <a:p>
            <a:pPr algn="ctr"/>
            <a:r>
              <a:rPr lang="en-IN" sz="2000" dirty="0">
                <a:latin typeface="Calibri" panose="020F0502020204030204" pitchFamily="34" charset="0"/>
                <a:cs typeface="Calibri" panose="020F0502020204030204" pitchFamily="34" charset="0"/>
              </a:rPr>
              <a:t> reji@rejikumar.com                             </a:t>
            </a:r>
            <a:r>
              <a:rPr lang="en-IN" sz="4400" dirty="0">
                <a:latin typeface="Calibri" panose="020F0502020204030204" pitchFamily="34" charset="0"/>
                <a:cs typeface="Calibri" panose="020F0502020204030204" pitchFamily="34" charset="0"/>
              </a:rPr>
              <a:t>x</a:t>
            </a:r>
            <a:r>
              <a:rPr lang="en-IN" sz="2000" dirty="0">
                <a:latin typeface="Calibri" panose="020F0502020204030204" pitchFamily="34" charset="0"/>
                <a:cs typeface="Calibri" panose="020F0502020204030204" pitchFamily="34" charset="0"/>
              </a:rPr>
              <a:t> @rejipillai</a:t>
            </a:r>
            <a:endParaRPr lang="en-IN" sz="2000" dirty="0">
              <a:latin typeface="Calibri" panose="020F0502020204030204" pitchFamily="34" charset="0"/>
              <a:cs typeface="Calibri" panose="020F0502020204030204" pitchFamily="34" charset="0"/>
            </a:endParaRPr>
          </a:p>
        </p:txBody>
      </p:sp>
      <p:sp>
        <p:nvSpPr>
          <p:cNvPr id="9" name="Isosceles Triangle 51"/>
          <p:cNvSpPr/>
          <p:nvPr/>
        </p:nvSpPr>
        <p:spPr>
          <a:xfrm>
            <a:off x="4201751" y="2745108"/>
            <a:ext cx="318357" cy="22419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652" tIns="30826" rIns="61652" bIns="30826" numCol="1" spcCol="0" rtlCol="0" fromWordArt="0" anchor="ctr" anchorCtr="0" forceAA="0" compatLnSpc="1">
            <a:noAutofit/>
          </a:bodyPr>
          <a:lstStyle/>
          <a:p>
            <a:pPr algn="ctr"/>
            <a:endParaRPr lang="ko-KR" altLang="en-US" sz="1705"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3059748" y="260350"/>
            <a:ext cx="55225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India’s Installed Capacity</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3013" y="1223099"/>
            <a:ext cx="3086326" cy="2020238"/>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206" y="1226911"/>
            <a:ext cx="3246120" cy="2012614"/>
          </a:xfrm>
          <a:prstGeom prst="rect">
            <a:avLst/>
          </a:prstGeom>
        </p:spPr>
      </p:pic>
      <p:sp>
        <p:nvSpPr>
          <p:cNvPr id="10" name="Text Placeholder 5"/>
          <p:cNvSpPr txBox="1"/>
          <p:nvPr/>
        </p:nvSpPr>
        <p:spPr>
          <a:xfrm>
            <a:off x="1682387" y="3316530"/>
            <a:ext cx="4248150" cy="953413"/>
          </a:xfrm>
          <a:prstGeom prst="rect">
            <a:avLst/>
          </a:prstGeom>
        </p:spPr>
        <p:txBody>
          <a:bodyPr vert="horz" lIns="60960" tIns="30480" rIns="60960" bIns="30480" rtlCol="0" anchor="ctr">
            <a:normAutofit fontScale="92500" lnSpcReduction="10000"/>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pPr algn="just"/>
            <a:r>
              <a:rPr lang="en-US" sz="2400" b="1" dirty="0">
                <a:latin typeface="Calibri" panose="020F0502020204030204" pitchFamily="34" charset="0"/>
                <a:ea typeface="Calibri" panose="020F0502020204030204" pitchFamily="34" charset="0"/>
                <a:cs typeface="Calibri" panose="020F0502020204030204" pitchFamily="34" charset="0"/>
              </a:rPr>
              <a:t>Generation Capacity</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latin typeface="Calibri" panose="020F0502020204030204" pitchFamily="34" charset="0"/>
                <a:ea typeface="Calibri" panose="020F0502020204030204" pitchFamily="34" charset="0"/>
                <a:cs typeface="Calibri" panose="020F0502020204030204" pitchFamily="34" charset="0"/>
              </a:rPr>
              <a:t>1947:	1.36 GW</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latin typeface="Calibri" panose="020F0502020204030204" pitchFamily="34" charset="0"/>
                <a:ea typeface="Calibri" panose="020F0502020204030204" pitchFamily="34" charset="0"/>
                <a:cs typeface="Calibri" panose="020F0502020204030204" pitchFamily="34" charset="0"/>
              </a:rPr>
              <a:t>2023:	</a:t>
            </a:r>
            <a:r>
              <a:rPr lang="en-US" sz="2400" b="1" dirty="0">
                <a:latin typeface="Calibri" panose="020F0502020204030204" pitchFamily="34" charset="0"/>
                <a:ea typeface="Calibri" panose="020F0502020204030204" pitchFamily="34" charset="0"/>
                <a:cs typeface="Calibri" panose="020F0502020204030204" pitchFamily="34" charset="0"/>
              </a:rPr>
              <a:t>424 GW </a:t>
            </a:r>
            <a:r>
              <a:rPr lang="en-US" sz="2400" dirty="0">
                <a:latin typeface="Calibri" panose="020F0502020204030204" pitchFamily="34" charset="0"/>
                <a:ea typeface="Calibri" panose="020F0502020204030204" pitchFamily="34" charset="0"/>
                <a:cs typeface="Calibri" panose="020F0502020204030204" pitchFamily="34" charset="0"/>
              </a:rPr>
              <a:t>(&gt;300X in 75 </a:t>
            </a:r>
            <a:r>
              <a:rPr lang="en-US" sz="2400" dirty="0" err="1">
                <a:latin typeface="Calibri" panose="020F0502020204030204" pitchFamily="34" charset="0"/>
                <a:ea typeface="Calibri" panose="020F0502020204030204" pitchFamily="34" charset="0"/>
                <a:cs typeface="Calibri" panose="020F0502020204030204" pitchFamily="34" charset="0"/>
              </a:rPr>
              <a:t>Yrs</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5"/>
          <p:cNvSpPr txBox="1"/>
          <p:nvPr/>
        </p:nvSpPr>
        <p:spPr>
          <a:xfrm>
            <a:off x="7524206" y="3349429"/>
            <a:ext cx="3295650" cy="887617"/>
          </a:xfrm>
          <a:prstGeom prst="rect">
            <a:avLst/>
          </a:prstGeom>
        </p:spPr>
        <p:txBody>
          <a:bodyPr vert="horz" lIns="60960" tIns="30480" rIns="60960" bIns="30480" rtlCol="0" anchor="ctr">
            <a:normAutofit fontScale="92500" lnSpcReduction="10000"/>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r>
              <a:rPr lang="en-US" sz="2400" b="1" dirty="0">
                <a:latin typeface="Calibri" panose="020F0502020204030204" pitchFamily="34" charset="0"/>
                <a:ea typeface="Calibri" panose="020F0502020204030204" pitchFamily="34" charset="0"/>
                <a:cs typeface="Calibri" panose="020F0502020204030204" pitchFamily="34" charset="0"/>
              </a:rPr>
              <a:t>Per Capita Consumption</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1947: 	16.3 kWh</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2022:	1400 kWh</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Table 13"/>
          <p:cNvGraphicFramePr>
            <a:graphicFrameLocks noGrp="1"/>
          </p:cNvGraphicFramePr>
          <p:nvPr/>
        </p:nvGraphicFramePr>
        <p:xfrm>
          <a:off x="299084" y="4269943"/>
          <a:ext cx="11593832" cy="2011680"/>
        </p:xfrm>
        <a:graphic>
          <a:graphicData uri="http://schemas.openxmlformats.org/drawingml/2006/table">
            <a:tbl>
              <a:tblPr firstRow="1" bandRow="1">
                <a:tableStyleId>{93296810-A885-4BE3-A3E7-6D5BEEA58F35}</a:tableStyleId>
              </a:tblPr>
              <a:tblGrid>
                <a:gridCol w="1666061"/>
                <a:gridCol w="1232397"/>
                <a:gridCol w="1449229"/>
                <a:gridCol w="1449229"/>
                <a:gridCol w="1449229"/>
                <a:gridCol w="1449229"/>
                <a:gridCol w="1449229"/>
                <a:gridCol w="1449229"/>
              </a:tblGrid>
              <a:tr h="161385">
                <a:tc gridSpan="8">
                  <a:txBody>
                    <a:bodyPr/>
                    <a:lstStyle/>
                    <a:p>
                      <a:pPr algn="ctr"/>
                      <a:r>
                        <a:rPr lang="en-US" sz="1800" dirty="0"/>
                        <a:t>Installed Power Generation Capacity (Source-wise) in GW </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hMerge="1">
                  <a:tcPr/>
                </a:tc>
                <a:tc hMerge="1">
                  <a:tcPr/>
                </a:tc>
                <a:tc hMerge="1">
                  <a:tcPr/>
                </a:tc>
                <a:tc hMerge="1">
                  <a:tcPr/>
                </a:tc>
                <a:tc hMerge="1">
                  <a:tcPr/>
                </a:tc>
                <a:tc hMerge="1">
                  <a:tcPr/>
                </a:tc>
                <a:tc hMerge="1">
                  <a:tcPr/>
                </a:tc>
              </a:tr>
              <a:tr h="403462">
                <a:tc>
                  <a:txBody>
                    <a:bodyPr/>
                    <a:lstStyle/>
                    <a:p>
                      <a:r>
                        <a:rPr lang="en-US" sz="1800" dirty="0"/>
                        <a:t>Thermal</a:t>
                      </a:r>
                      <a:endParaRPr lang="en-US" sz="1800" dirty="0"/>
                    </a:p>
                    <a:p>
                      <a:r>
                        <a:rPr lang="en-US" sz="1800" dirty="0"/>
                        <a:t>(Coal, Gas and Diesel)  </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t>Hydro</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t>Solar</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t>Wind </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t>Nuclear</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t>Other </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t>Total Non-Fossil </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dirty="0"/>
                        <a:t>Grand Total </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r>
              <a:tr h="161385">
                <a:tc>
                  <a:txBody>
                    <a:bodyPr/>
                    <a:lstStyle/>
                    <a:p>
                      <a:pPr algn="ctr"/>
                      <a:r>
                        <a:rPr lang="en-US" sz="1800" b="1" dirty="0"/>
                        <a:t>238.44</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b="1" dirty="0"/>
                        <a:t>46.85</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b="1" dirty="0"/>
                        <a:t>71.61</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b="1" dirty="0"/>
                        <a:t>44.08</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b="1" dirty="0"/>
                        <a:t>7.48</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b="1" dirty="0"/>
                        <a:t>15.82</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b="1" dirty="0"/>
                        <a:t>185.84</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b="1" dirty="0"/>
                        <a:t>424.28</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r>
              <a:tr h="161385">
                <a:tc>
                  <a:txBody>
                    <a:bodyPr/>
                    <a:lstStyle/>
                    <a:p>
                      <a:pPr algn="ctr"/>
                      <a:r>
                        <a:rPr lang="en-IN" sz="1800" dirty="0">
                          <a:latin typeface="Calibri" panose="020F0502020204030204" pitchFamily="34" charset="0"/>
                          <a:ea typeface="Calibri" panose="020F0502020204030204" pitchFamily="34" charset="0"/>
                          <a:cs typeface="Calibri" panose="020F0502020204030204" pitchFamily="34" charset="0"/>
                        </a:rPr>
                        <a:t>56.19</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N" sz="1800" dirty="0">
                          <a:latin typeface="Calibri" panose="020F0502020204030204" pitchFamily="34" charset="0"/>
                          <a:ea typeface="Calibri" panose="020F0502020204030204" pitchFamily="34" charset="0"/>
                          <a:cs typeface="Calibri" panose="020F0502020204030204" pitchFamily="34" charset="0"/>
                        </a:rPr>
                        <a:t>11.04</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N" sz="1800" dirty="0">
                          <a:latin typeface="Calibri" panose="020F0502020204030204" pitchFamily="34" charset="0"/>
                          <a:ea typeface="Calibri" panose="020F0502020204030204" pitchFamily="34" charset="0"/>
                          <a:cs typeface="Calibri" panose="020F0502020204030204" pitchFamily="34" charset="0"/>
                        </a:rPr>
                        <a:t>16.88</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N" sz="1800" dirty="0">
                          <a:latin typeface="Calibri" panose="020F0502020204030204" pitchFamily="34" charset="0"/>
                          <a:ea typeface="Calibri" panose="020F0502020204030204" pitchFamily="34" charset="0"/>
                          <a:cs typeface="Calibri" panose="020F0502020204030204" pitchFamily="34" charset="0"/>
                        </a:rPr>
                        <a:t>10.39</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N" sz="1800" dirty="0">
                          <a:latin typeface="Calibri" panose="020F0502020204030204" pitchFamily="34" charset="0"/>
                          <a:ea typeface="Calibri" panose="020F0502020204030204" pitchFamily="34" charset="0"/>
                          <a:cs typeface="Calibri" panose="020F0502020204030204" pitchFamily="34" charset="0"/>
                        </a:rPr>
                        <a:t>1.77</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N" sz="1800" dirty="0">
                          <a:latin typeface="Calibri" panose="020F0502020204030204" pitchFamily="34" charset="0"/>
                          <a:ea typeface="Calibri" panose="020F0502020204030204" pitchFamily="34" charset="0"/>
                          <a:cs typeface="Calibri" panose="020F0502020204030204" pitchFamily="34" charset="0"/>
                        </a:rPr>
                        <a:t>3.73</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N" sz="1800" b="1" dirty="0">
                          <a:latin typeface="Calibri" panose="020F0502020204030204" pitchFamily="34" charset="0"/>
                          <a:ea typeface="Calibri" panose="020F0502020204030204" pitchFamily="34" charset="0"/>
                          <a:cs typeface="Calibri" panose="020F0502020204030204" pitchFamily="34" charset="0"/>
                        </a:rPr>
                        <a:t>43.8</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800" dirty="0"/>
                        <a:t>100%</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3212148" y="260350"/>
            <a:ext cx="615537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One Nation – One Grid (1/2) </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grpSp>
        <p:nvGrpSpPr>
          <p:cNvPr id="2" name="Group 1"/>
          <p:cNvGrpSpPr>
            <a:grpSpLocks noChangeAspect="1"/>
          </p:cNvGrpSpPr>
          <p:nvPr/>
        </p:nvGrpSpPr>
        <p:grpSpPr>
          <a:xfrm>
            <a:off x="1199553" y="1466034"/>
            <a:ext cx="1009866" cy="1009866"/>
            <a:chOff x="4821018" y="1941899"/>
            <a:chExt cx="784660" cy="784660"/>
          </a:xfrm>
        </p:grpSpPr>
        <p:sp>
          <p:nvSpPr>
            <p:cNvPr id="3" name="Teardrop 2"/>
            <p:cNvSpPr/>
            <p:nvPr/>
          </p:nvSpPr>
          <p:spPr>
            <a:xfrm rot="8100000">
              <a:off x="4821018" y="1941899"/>
              <a:ext cx="784660" cy="784660"/>
            </a:xfrm>
            <a:prstGeom prst="teardrop">
              <a:avLst>
                <a:gd name="adj" fmla="val 1176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a:endParaRPr lang="en-US" sz="128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Oval 4"/>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a:endParaRPr lang="en-US" sz="128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6" name="Oval 5"/>
            <p:cNvSpPr/>
            <p:nvPr/>
          </p:nvSpPr>
          <p:spPr>
            <a:xfrm>
              <a:off x="4952236" y="2070355"/>
              <a:ext cx="521208" cy="521208"/>
            </a:xfrm>
            <a:prstGeom prst="ellipse">
              <a:avLst/>
            </a:prstGeom>
            <a:solidFill>
              <a:schemeClr val="bg1"/>
            </a:solidFill>
            <a:ln w="0">
              <a:noFill/>
              <a:prstDash val="solid"/>
              <a:round/>
            </a:ln>
          </p:spPr>
          <p:txBody>
            <a:bodyPr vert="horz" wrap="square" lIns="65024" tIns="32512" rIns="65024" bIns="32512" numCol="1" anchor="ctr" anchorCtr="0" compatLnSpc="1"/>
            <a:lstStyle/>
            <a:p>
              <a:pPr algn="ctr" defTabSz="650240"/>
              <a:r>
                <a:rPr lang="en-US" sz="1280" dirty="0">
                  <a:ln w="0"/>
                  <a:solidFill>
                    <a:prstClr val="black"/>
                  </a:solidFill>
                  <a:effectLst>
                    <a:outerShdw blurRad="38100" dist="1905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3rd</a:t>
              </a:r>
              <a:endParaRPr lang="en-US" sz="1280" dirty="0">
                <a:ln w="0"/>
                <a:solidFill>
                  <a:prstClr val="black"/>
                </a:solidFill>
                <a:effectLst>
                  <a:outerShdw blurRad="38100" dist="1905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3" name="椭圆 5"/>
          <p:cNvSpPr>
            <a:spLocks noChangeAspect="1"/>
          </p:cNvSpPr>
          <p:nvPr/>
        </p:nvSpPr>
        <p:spPr bwMode="auto">
          <a:xfrm>
            <a:off x="1097355" y="4172950"/>
            <a:ext cx="1264845" cy="1405194"/>
          </a:xfrm>
          <a:custGeom>
            <a:avLst/>
            <a:gdLst/>
            <a:ahLst/>
            <a:cxnLst>
              <a:cxn ang="0">
                <a:pos x="5144" y="842"/>
              </a:cxn>
              <a:cxn ang="0">
                <a:pos x="5895" y="1411"/>
              </a:cxn>
              <a:cxn ang="0">
                <a:pos x="5689" y="2155"/>
              </a:cxn>
              <a:cxn ang="0">
                <a:pos x="5205" y="2575"/>
              </a:cxn>
              <a:cxn ang="0">
                <a:pos x="5539" y="3151"/>
              </a:cxn>
              <a:cxn ang="0">
                <a:pos x="6120" y="4049"/>
              </a:cxn>
              <a:cxn ang="0">
                <a:pos x="7174" y="5193"/>
              </a:cxn>
              <a:cxn ang="0">
                <a:pos x="8225" y="5367"/>
              </a:cxn>
              <a:cxn ang="0">
                <a:pos x="8960" y="5681"/>
              </a:cxn>
              <a:cxn ang="0">
                <a:pos x="9834" y="5396"/>
              </a:cxn>
              <a:cxn ang="0">
                <a:pos x="10280" y="4951"/>
              </a:cxn>
              <a:cxn ang="0">
                <a:pos x="11015" y="5431"/>
              </a:cxn>
              <a:cxn ang="0">
                <a:pos x="11658" y="5071"/>
              </a:cxn>
              <a:cxn ang="0">
                <a:pos x="12208" y="4556"/>
              </a:cxn>
              <a:cxn ang="0">
                <a:pos x="13380" y="3926"/>
              </a:cxn>
              <a:cxn ang="0">
                <a:pos x="13891" y="4141"/>
              </a:cxn>
              <a:cxn ang="0">
                <a:pos x="14151" y="4831"/>
              </a:cxn>
              <a:cxn ang="0">
                <a:pos x="13794" y="5050"/>
              </a:cxn>
              <a:cxn ang="0">
                <a:pos x="13356" y="5794"/>
              </a:cxn>
              <a:cxn ang="0">
                <a:pos x="13106" y="6650"/>
              </a:cxn>
              <a:cxn ang="0">
                <a:pos x="12610" y="7506"/>
              </a:cxn>
              <a:cxn ang="0">
                <a:pos x="12310" y="7911"/>
              </a:cxn>
              <a:cxn ang="0">
                <a:pos x="11916" y="7216"/>
              </a:cxn>
              <a:cxn ang="0">
                <a:pos x="11606" y="6915"/>
              </a:cxn>
              <a:cxn ang="0">
                <a:pos x="12162" y="6551"/>
              </a:cxn>
              <a:cxn ang="0">
                <a:pos x="10818" y="6357"/>
              </a:cxn>
              <a:cxn ang="0">
                <a:pos x="10430" y="5754"/>
              </a:cxn>
              <a:cxn ang="0">
                <a:pos x="10145" y="5819"/>
              </a:cxn>
              <a:cxn ang="0">
                <a:pos x="10205" y="6430"/>
              </a:cxn>
              <a:cxn ang="0">
                <a:pos x="10295" y="7122"/>
              </a:cxn>
              <a:cxn ang="0">
                <a:pos x="10565" y="8173"/>
              </a:cxn>
              <a:cxn ang="0">
                <a:pos x="9433" y="9041"/>
              </a:cxn>
              <a:cxn ang="0">
                <a:pos x="8514" y="9722"/>
              </a:cxn>
              <a:cxn ang="0">
                <a:pos x="7178" y="11150"/>
              </a:cxn>
              <a:cxn ang="0">
                <a:pos x="6474" y="11706"/>
              </a:cxn>
              <a:cxn ang="0">
                <a:pos x="6060" y="12437"/>
              </a:cxn>
              <a:cxn ang="0">
                <a:pos x="6005" y="13562"/>
              </a:cxn>
              <a:cxn ang="0">
                <a:pos x="5861" y="14326"/>
              </a:cxn>
              <a:cxn ang="0">
                <a:pos x="5322" y="15122"/>
              </a:cxn>
              <a:cxn ang="0">
                <a:pos x="4830" y="15750"/>
              </a:cxn>
              <a:cxn ang="0">
                <a:pos x="3960" y="15126"/>
              </a:cxn>
              <a:cxn ang="0">
                <a:pos x="3329" y="13724"/>
              </a:cxn>
              <a:cxn ang="0">
                <a:pos x="2733" y="12057"/>
              </a:cxn>
              <a:cxn ang="0">
                <a:pos x="2304" y="10316"/>
              </a:cxn>
              <a:cxn ang="0">
                <a:pos x="2331" y="9044"/>
              </a:cxn>
              <a:cxn ang="0">
                <a:pos x="2315" y="8248"/>
              </a:cxn>
              <a:cxn ang="0">
                <a:pos x="2106" y="8348"/>
              </a:cxn>
              <a:cxn ang="0">
                <a:pos x="1377" y="8842"/>
              </a:cxn>
              <a:cxn ang="0">
                <a:pos x="530" y="7872"/>
              </a:cxn>
              <a:cxn ang="0">
                <a:pos x="1236" y="7535"/>
              </a:cxn>
              <a:cxn ang="0">
                <a:pos x="195" y="7248"/>
              </a:cxn>
              <a:cxn ang="0">
                <a:pos x="185" y="6979"/>
              </a:cxn>
              <a:cxn ang="0">
                <a:pos x="1014" y="6911"/>
              </a:cxn>
              <a:cxn ang="0">
                <a:pos x="1569" y="6797"/>
              </a:cxn>
              <a:cxn ang="0">
                <a:pos x="1095" y="5965"/>
              </a:cxn>
              <a:cxn ang="0">
                <a:pos x="1312" y="4858"/>
              </a:cxn>
              <a:cxn ang="0">
                <a:pos x="2255" y="4589"/>
              </a:cxn>
              <a:cxn ang="0">
                <a:pos x="3425" y="3302"/>
              </a:cxn>
              <a:cxn ang="0">
                <a:pos x="3019" y="1784"/>
              </a:cxn>
              <a:cxn ang="0">
                <a:pos x="2579" y="581"/>
              </a:cxn>
            </a:cxnLst>
            <a:rect l="0" t="0" r="r" b="b"/>
            <a:pathLst>
              <a:path w="14331" h="15922">
                <a:moveTo>
                  <a:pt x="3496" y="0"/>
                </a:moveTo>
                <a:lnTo>
                  <a:pt x="3694" y="41"/>
                </a:lnTo>
                <a:lnTo>
                  <a:pt x="3851" y="2"/>
                </a:lnTo>
                <a:lnTo>
                  <a:pt x="3890" y="119"/>
                </a:lnTo>
                <a:lnTo>
                  <a:pt x="4484" y="526"/>
                </a:lnTo>
                <a:lnTo>
                  <a:pt x="4514" y="672"/>
                </a:lnTo>
                <a:lnTo>
                  <a:pt x="4758" y="747"/>
                </a:lnTo>
                <a:lnTo>
                  <a:pt x="4789" y="886"/>
                </a:lnTo>
                <a:lnTo>
                  <a:pt x="5144" y="842"/>
                </a:lnTo>
                <a:lnTo>
                  <a:pt x="5255" y="705"/>
                </a:lnTo>
                <a:lnTo>
                  <a:pt x="5507" y="690"/>
                </a:lnTo>
                <a:lnTo>
                  <a:pt x="5684" y="602"/>
                </a:lnTo>
                <a:lnTo>
                  <a:pt x="5795" y="675"/>
                </a:lnTo>
                <a:lnTo>
                  <a:pt x="5990" y="722"/>
                </a:lnTo>
                <a:lnTo>
                  <a:pt x="6105" y="866"/>
                </a:lnTo>
                <a:lnTo>
                  <a:pt x="6020" y="1118"/>
                </a:lnTo>
                <a:lnTo>
                  <a:pt x="6003" y="1382"/>
                </a:lnTo>
                <a:lnTo>
                  <a:pt x="5895" y="1411"/>
                </a:lnTo>
                <a:lnTo>
                  <a:pt x="5780" y="1484"/>
                </a:lnTo>
                <a:lnTo>
                  <a:pt x="5790" y="1631"/>
                </a:lnTo>
                <a:lnTo>
                  <a:pt x="5688" y="1721"/>
                </a:lnTo>
                <a:lnTo>
                  <a:pt x="5579" y="1705"/>
                </a:lnTo>
                <a:lnTo>
                  <a:pt x="5449" y="1750"/>
                </a:lnTo>
                <a:lnTo>
                  <a:pt x="5539" y="1935"/>
                </a:lnTo>
                <a:lnTo>
                  <a:pt x="5459" y="1975"/>
                </a:lnTo>
                <a:lnTo>
                  <a:pt x="5474" y="2100"/>
                </a:lnTo>
                <a:lnTo>
                  <a:pt x="5689" y="2155"/>
                </a:lnTo>
                <a:lnTo>
                  <a:pt x="5684" y="2310"/>
                </a:lnTo>
                <a:lnTo>
                  <a:pt x="5774" y="2460"/>
                </a:lnTo>
                <a:lnTo>
                  <a:pt x="5584" y="2565"/>
                </a:lnTo>
                <a:lnTo>
                  <a:pt x="5489" y="2625"/>
                </a:lnTo>
                <a:lnTo>
                  <a:pt x="5414" y="2580"/>
                </a:lnTo>
                <a:lnTo>
                  <a:pt x="5384" y="2485"/>
                </a:lnTo>
                <a:lnTo>
                  <a:pt x="5299" y="2490"/>
                </a:lnTo>
                <a:lnTo>
                  <a:pt x="5205" y="2574"/>
                </a:lnTo>
                <a:cubicBezTo>
                  <a:pt x="5205" y="2574"/>
                  <a:pt x="5205" y="2575"/>
                  <a:pt x="5205" y="2575"/>
                </a:cubicBezTo>
                <a:lnTo>
                  <a:pt x="5280" y="2640"/>
                </a:lnTo>
                <a:lnTo>
                  <a:pt x="5330" y="2760"/>
                </a:lnTo>
                <a:lnTo>
                  <a:pt x="5400" y="2845"/>
                </a:lnTo>
                <a:lnTo>
                  <a:pt x="5385" y="2964"/>
                </a:lnTo>
                <a:lnTo>
                  <a:pt x="5430" y="3059"/>
                </a:lnTo>
                <a:lnTo>
                  <a:pt x="5385" y="3129"/>
                </a:lnTo>
                <a:lnTo>
                  <a:pt x="5420" y="3209"/>
                </a:lnTo>
                <a:lnTo>
                  <a:pt x="5421" y="3211"/>
                </a:lnTo>
                <a:lnTo>
                  <a:pt x="5539" y="3151"/>
                </a:lnTo>
                <a:lnTo>
                  <a:pt x="5614" y="3211"/>
                </a:lnTo>
                <a:lnTo>
                  <a:pt x="5644" y="3301"/>
                </a:lnTo>
                <a:lnTo>
                  <a:pt x="5744" y="3391"/>
                </a:lnTo>
                <a:lnTo>
                  <a:pt x="5939" y="3431"/>
                </a:lnTo>
                <a:lnTo>
                  <a:pt x="6075" y="3536"/>
                </a:lnTo>
                <a:lnTo>
                  <a:pt x="6075" y="3656"/>
                </a:lnTo>
                <a:lnTo>
                  <a:pt x="6285" y="3676"/>
                </a:lnTo>
                <a:lnTo>
                  <a:pt x="6425" y="3811"/>
                </a:lnTo>
                <a:lnTo>
                  <a:pt x="6120" y="4049"/>
                </a:lnTo>
                <a:lnTo>
                  <a:pt x="6109" y="4165"/>
                </a:lnTo>
                <a:lnTo>
                  <a:pt x="6075" y="4240"/>
                </a:lnTo>
                <a:lnTo>
                  <a:pt x="6126" y="4366"/>
                </a:lnTo>
                <a:lnTo>
                  <a:pt x="6003" y="4451"/>
                </a:lnTo>
                <a:lnTo>
                  <a:pt x="6007" y="4618"/>
                </a:lnTo>
                <a:lnTo>
                  <a:pt x="6489" y="4813"/>
                </a:lnTo>
                <a:lnTo>
                  <a:pt x="6904" y="5127"/>
                </a:lnTo>
                <a:lnTo>
                  <a:pt x="6990" y="5072"/>
                </a:lnTo>
                <a:lnTo>
                  <a:pt x="7174" y="5193"/>
                </a:lnTo>
                <a:lnTo>
                  <a:pt x="7290" y="5176"/>
                </a:lnTo>
                <a:lnTo>
                  <a:pt x="7326" y="5268"/>
                </a:lnTo>
                <a:lnTo>
                  <a:pt x="7606" y="5371"/>
                </a:lnTo>
                <a:lnTo>
                  <a:pt x="7699" y="5292"/>
                </a:lnTo>
                <a:lnTo>
                  <a:pt x="7835" y="5325"/>
                </a:lnTo>
                <a:lnTo>
                  <a:pt x="7835" y="5324"/>
                </a:lnTo>
                <a:lnTo>
                  <a:pt x="7964" y="5291"/>
                </a:lnTo>
                <a:lnTo>
                  <a:pt x="8090" y="5355"/>
                </a:lnTo>
                <a:lnTo>
                  <a:pt x="8225" y="5367"/>
                </a:lnTo>
                <a:lnTo>
                  <a:pt x="8225" y="5546"/>
                </a:lnTo>
                <a:lnTo>
                  <a:pt x="8325" y="5550"/>
                </a:lnTo>
                <a:lnTo>
                  <a:pt x="8429" y="5606"/>
                </a:lnTo>
                <a:lnTo>
                  <a:pt x="8525" y="5655"/>
                </a:lnTo>
                <a:lnTo>
                  <a:pt x="8689" y="5591"/>
                </a:lnTo>
                <a:lnTo>
                  <a:pt x="8734" y="5626"/>
                </a:lnTo>
                <a:lnTo>
                  <a:pt x="8774" y="5726"/>
                </a:lnTo>
                <a:lnTo>
                  <a:pt x="8865" y="5741"/>
                </a:lnTo>
                <a:lnTo>
                  <a:pt x="8960" y="5681"/>
                </a:lnTo>
                <a:lnTo>
                  <a:pt x="9095" y="5716"/>
                </a:lnTo>
                <a:lnTo>
                  <a:pt x="9230" y="5786"/>
                </a:lnTo>
                <a:lnTo>
                  <a:pt x="9405" y="5726"/>
                </a:lnTo>
                <a:lnTo>
                  <a:pt x="9470" y="5831"/>
                </a:lnTo>
                <a:lnTo>
                  <a:pt x="9790" y="5781"/>
                </a:lnTo>
                <a:lnTo>
                  <a:pt x="9948" y="5714"/>
                </a:lnTo>
                <a:lnTo>
                  <a:pt x="9975" y="5594"/>
                </a:lnTo>
                <a:lnTo>
                  <a:pt x="9890" y="5474"/>
                </a:lnTo>
                <a:lnTo>
                  <a:pt x="9834" y="5396"/>
                </a:lnTo>
                <a:lnTo>
                  <a:pt x="9874" y="5327"/>
                </a:lnTo>
                <a:lnTo>
                  <a:pt x="9860" y="5172"/>
                </a:lnTo>
                <a:lnTo>
                  <a:pt x="9914" y="5064"/>
                </a:lnTo>
                <a:lnTo>
                  <a:pt x="9890" y="4920"/>
                </a:lnTo>
                <a:lnTo>
                  <a:pt x="10004" y="4886"/>
                </a:lnTo>
                <a:lnTo>
                  <a:pt x="10125" y="4816"/>
                </a:lnTo>
                <a:lnTo>
                  <a:pt x="10245" y="4876"/>
                </a:lnTo>
                <a:lnTo>
                  <a:pt x="10280" y="4951"/>
                </a:lnTo>
                <a:lnTo>
                  <a:pt x="10220" y="5131"/>
                </a:lnTo>
                <a:lnTo>
                  <a:pt x="10265" y="5246"/>
                </a:lnTo>
                <a:lnTo>
                  <a:pt x="10244" y="5332"/>
                </a:lnTo>
                <a:lnTo>
                  <a:pt x="10283" y="5418"/>
                </a:lnTo>
                <a:lnTo>
                  <a:pt x="10469" y="5531"/>
                </a:lnTo>
                <a:lnTo>
                  <a:pt x="10542" y="5489"/>
                </a:lnTo>
                <a:lnTo>
                  <a:pt x="10776" y="5560"/>
                </a:lnTo>
                <a:lnTo>
                  <a:pt x="10880" y="5506"/>
                </a:lnTo>
                <a:lnTo>
                  <a:pt x="11015" y="5431"/>
                </a:lnTo>
                <a:lnTo>
                  <a:pt x="11120" y="5501"/>
                </a:lnTo>
                <a:lnTo>
                  <a:pt x="11315" y="5486"/>
                </a:lnTo>
                <a:lnTo>
                  <a:pt x="11510" y="5456"/>
                </a:lnTo>
                <a:lnTo>
                  <a:pt x="11720" y="5386"/>
                </a:lnTo>
                <a:lnTo>
                  <a:pt x="11849" y="5396"/>
                </a:lnTo>
                <a:lnTo>
                  <a:pt x="11803" y="5261"/>
                </a:lnTo>
                <a:lnTo>
                  <a:pt x="11823" y="5141"/>
                </a:lnTo>
                <a:lnTo>
                  <a:pt x="11763" y="5056"/>
                </a:lnTo>
                <a:lnTo>
                  <a:pt x="11658" y="5071"/>
                </a:lnTo>
                <a:lnTo>
                  <a:pt x="11578" y="5026"/>
                </a:lnTo>
                <a:lnTo>
                  <a:pt x="11578" y="4891"/>
                </a:lnTo>
                <a:lnTo>
                  <a:pt x="11643" y="4876"/>
                </a:lnTo>
                <a:lnTo>
                  <a:pt x="11728" y="4901"/>
                </a:lnTo>
                <a:lnTo>
                  <a:pt x="11838" y="4811"/>
                </a:lnTo>
                <a:lnTo>
                  <a:pt x="11958" y="4861"/>
                </a:lnTo>
                <a:lnTo>
                  <a:pt x="12033" y="4781"/>
                </a:lnTo>
                <a:lnTo>
                  <a:pt x="12063" y="4651"/>
                </a:lnTo>
                <a:lnTo>
                  <a:pt x="12208" y="4556"/>
                </a:lnTo>
                <a:lnTo>
                  <a:pt x="12269" y="4496"/>
                </a:lnTo>
                <a:lnTo>
                  <a:pt x="12364" y="4351"/>
                </a:lnTo>
                <a:lnTo>
                  <a:pt x="12524" y="4336"/>
                </a:lnTo>
                <a:lnTo>
                  <a:pt x="12644" y="4276"/>
                </a:lnTo>
                <a:lnTo>
                  <a:pt x="12779" y="4046"/>
                </a:lnTo>
                <a:lnTo>
                  <a:pt x="12934" y="3911"/>
                </a:lnTo>
                <a:lnTo>
                  <a:pt x="13100" y="4016"/>
                </a:lnTo>
                <a:lnTo>
                  <a:pt x="13310" y="4021"/>
                </a:lnTo>
                <a:lnTo>
                  <a:pt x="13380" y="3926"/>
                </a:lnTo>
                <a:lnTo>
                  <a:pt x="13485" y="3866"/>
                </a:lnTo>
                <a:lnTo>
                  <a:pt x="13651" y="3791"/>
                </a:lnTo>
                <a:lnTo>
                  <a:pt x="13681" y="3856"/>
                </a:lnTo>
                <a:lnTo>
                  <a:pt x="13771" y="3896"/>
                </a:lnTo>
                <a:lnTo>
                  <a:pt x="13671" y="3956"/>
                </a:lnTo>
                <a:lnTo>
                  <a:pt x="13656" y="4046"/>
                </a:lnTo>
                <a:lnTo>
                  <a:pt x="13771" y="3986"/>
                </a:lnTo>
                <a:lnTo>
                  <a:pt x="13861" y="3986"/>
                </a:lnTo>
                <a:lnTo>
                  <a:pt x="13891" y="4141"/>
                </a:lnTo>
                <a:lnTo>
                  <a:pt x="13776" y="4276"/>
                </a:lnTo>
                <a:lnTo>
                  <a:pt x="13791" y="4346"/>
                </a:lnTo>
                <a:lnTo>
                  <a:pt x="13846" y="4376"/>
                </a:lnTo>
                <a:lnTo>
                  <a:pt x="13941" y="4321"/>
                </a:lnTo>
                <a:lnTo>
                  <a:pt x="14196" y="4351"/>
                </a:lnTo>
                <a:lnTo>
                  <a:pt x="14331" y="4421"/>
                </a:lnTo>
                <a:lnTo>
                  <a:pt x="14311" y="4586"/>
                </a:lnTo>
                <a:lnTo>
                  <a:pt x="14121" y="4726"/>
                </a:lnTo>
                <a:lnTo>
                  <a:pt x="14151" y="4831"/>
                </a:lnTo>
                <a:lnTo>
                  <a:pt x="14226" y="4931"/>
                </a:lnTo>
                <a:lnTo>
                  <a:pt x="14271" y="4981"/>
                </a:lnTo>
                <a:lnTo>
                  <a:pt x="14298" y="5058"/>
                </a:lnTo>
                <a:lnTo>
                  <a:pt x="14250" y="5090"/>
                </a:lnTo>
                <a:lnTo>
                  <a:pt x="14166" y="5011"/>
                </a:lnTo>
                <a:lnTo>
                  <a:pt x="14121" y="4931"/>
                </a:lnTo>
                <a:lnTo>
                  <a:pt x="14002" y="4970"/>
                </a:lnTo>
                <a:lnTo>
                  <a:pt x="13914" y="4986"/>
                </a:lnTo>
                <a:lnTo>
                  <a:pt x="13794" y="5050"/>
                </a:lnTo>
                <a:lnTo>
                  <a:pt x="13674" y="5194"/>
                </a:lnTo>
                <a:lnTo>
                  <a:pt x="13554" y="5298"/>
                </a:lnTo>
                <a:lnTo>
                  <a:pt x="13474" y="5370"/>
                </a:lnTo>
                <a:lnTo>
                  <a:pt x="13386" y="5442"/>
                </a:lnTo>
                <a:lnTo>
                  <a:pt x="13321" y="5538"/>
                </a:lnTo>
                <a:lnTo>
                  <a:pt x="13322" y="5538"/>
                </a:lnTo>
                <a:lnTo>
                  <a:pt x="13362" y="5610"/>
                </a:lnTo>
                <a:lnTo>
                  <a:pt x="13413" y="5680"/>
                </a:lnTo>
                <a:lnTo>
                  <a:pt x="13356" y="5794"/>
                </a:lnTo>
                <a:lnTo>
                  <a:pt x="13268" y="5924"/>
                </a:lnTo>
                <a:lnTo>
                  <a:pt x="13253" y="6065"/>
                </a:lnTo>
                <a:lnTo>
                  <a:pt x="13158" y="6056"/>
                </a:lnTo>
                <a:lnTo>
                  <a:pt x="13141" y="6175"/>
                </a:lnTo>
                <a:lnTo>
                  <a:pt x="13221" y="6240"/>
                </a:lnTo>
                <a:lnTo>
                  <a:pt x="13290" y="6346"/>
                </a:lnTo>
                <a:lnTo>
                  <a:pt x="13218" y="6418"/>
                </a:lnTo>
                <a:lnTo>
                  <a:pt x="13146" y="6514"/>
                </a:lnTo>
                <a:lnTo>
                  <a:pt x="13106" y="6650"/>
                </a:lnTo>
                <a:lnTo>
                  <a:pt x="13026" y="6826"/>
                </a:lnTo>
                <a:lnTo>
                  <a:pt x="12966" y="6916"/>
                </a:lnTo>
                <a:lnTo>
                  <a:pt x="12786" y="6881"/>
                </a:lnTo>
                <a:lnTo>
                  <a:pt x="12706" y="6911"/>
                </a:lnTo>
                <a:lnTo>
                  <a:pt x="12577" y="6887"/>
                </a:lnTo>
                <a:lnTo>
                  <a:pt x="12666" y="7075"/>
                </a:lnTo>
                <a:lnTo>
                  <a:pt x="12706" y="7266"/>
                </a:lnTo>
                <a:lnTo>
                  <a:pt x="12658" y="7394"/>
                </a:lnTo>
                <a:lnTo>
                  <a:pt x="12610" y="7506"/>
                </a:lnTo>
                <a:lnTo>
                  <a:pt x="12514" y="7506"/>
                </a:lnTo>
                <a:lnTo>
                  <a:pt x="12541" y="7600"/>
                </a:lnTo>
                <a:lnTo>
                  <a:pt x="12571" y="7755"/>
                </a:lnTo>
                <a:lnTo>
                  <a:pt x="12586" y="7890"/>
                </a:lnTo>
                <a:lnTo>
                  <a:pt x="12546" y="7975"/>
                </a:lnTo>
                <a:lnTo>
                  <a:pt x="12501" y="8037"/>
                </a:lnTo>
                <a:lnTo>
                  <a:pt x="12441" y="7950"/>
                </a:lnTo>
                <a:lnTo>
                  <a:pt x="12321" y="8011"/>
                </a:lnTo>
                <a:lnTo>
                  <a:pt x="12310" y="7911"/>
                </a:lnTo>
                <a:lnTo>
                  <a:pt x="12292" y="7743"/>
                </a:lnTo>
                <a:lnTo>
                  <a:pt x="12193" y="7572"/>
                </a:lnTo>
                <a:lnTo>
                  <a:pt x="12121" y="7381"/>
                </a:lnTo>
                <a:lnTo>
                  <a:pt x="12156" y="7316"/>
                </a:lnTo>
                <a:lnTo>
                  <a:pt x="12124" y="7205"/>
                </a:lnTo>
                <a:lnTo>
                  <a:pt x="12061" y="7091"/>
                </a:lnTo>
                <a:lnTo>
                  <a:pt x="12061" y="7090"/>
                </a:lnTo>
                <a:lnTo>
                  <a:pt x="11911" y="7135"/>
                </a:lnTo>
                <a:lnTo>
                  <a:pt x="11916" y="7216"/>
                </a:lnTo>
                <a:lnTo>
                  <a:pt x="11871" y="7361"/>
                </a:lnTo>
                <a:lnTo>
                  <a:pt x="11886" y="7471"/>
                </a:lnTo>
                <a:lnTo>
                  <a:pt x="11802" y="7562"/>
                </a:lnTo>
                <a:lnTo>
                  <a:pt x="11722" y="7482"/>
                </a:lnTo>
                <a:lnTo>
                  <a:pt x="11706" y="7386"/>
                </a:lnTo>
                <a:lnTo>
                  <a:pt x="11650" y="7498"/>
                </a:lnTo>
                <a:lnTo>
                  <a:pt x="11606" y="7371"/>
                </a:lnTo>
                <a:lnTo>
                  <a:pt x="11556" y="7140"/>
                </a:lnTo>
                <a:lnTo>
                  <a:pt x="11606" y="6915"/>
                </a:lnTo>
                <a:lnTo>
                  <a:pt x="11746" y="6865"/>
                </a:lnTo>
                <a:lnTo>
                  <a:pt x="11869" y="6835"/>
                </a:lnTo>
                <a:lnTo>
                  <a:pt x="11941" y="6705"/>
                </a:lnTo>
                <a:lnTo>
                  <a:pt x="12009" y="6686"/>
                </a:lnTo>
                <a:lnTo>
                  <a:pt x="12009" y="6685"/>
                </a:lnTo>
                <a:lnTo>
                  <a:pt x="12029" y="6538"/>
                </a:lnTo>
                <a:lnTo>
                  <a:pt x="12060" y="6512"/>
                </a:lnTo>
                <a:lnTo>
                  <a:pt x="12129" y="6560"/>
                </a:lnTo>
                <a:lnTo>
                  <a:pt x="12162" y="6551"/>
                </a:lnTo>
                <a:lnTo>
                  <a:pt x="12177" y="6488"/>
                </a:lnTo>
                <a:lnTo>
                  <a:pt x="12105" y="6450"/>
                </a:lnTo>
                <a:lnTo>
                  <a:pt x="12104" y="6451"/>
                </a:lnTo>
                <a:lnTo>
                  <a:pt x="12011" y="6420"/>
                </a:lnTo>
                <a:lnTo>
                  <a:pt x="11685" y="6342"/>
                </a:lnTo>
                <a:lnTo>
                  <a:pt x="11466" y="6347"/>
                </a:lnTo>
                <a:lnTo>
                  <a:pt x="11230" y="6345"/>
                </a:lnTo>
                <a:lnTo>
                  <a:pt x="11149" y="6393"/>
                </a:lnTo>
                <a:lnTo>
                  <a:pt x="10818" y="6357"/>
                </a:lnTo>
                <a:lnTo>
                  <a:pt x="10776" y="6271"/>
                </a:lnTo>
                <a:lnTo>
                  <a:pt x="10836" y="6221"/>
                </a:lnTo>
                <a:lnTo>
                  <a:pt x="10740" y="5830"/>
                </a:lnTo>
                <a:lnTo>
                  <a:pt x="10740" y="5829"/>
                </a:lnTo>
                <a:lnTo>
                  <a:pt x="10655" y="5865"/>
                </a:lnTo>
                <a:lnTo>
                  <a:pt x="10640" y="5995"/>
                </a:lnTo>
                <a:lnTo>
                  <a:pt x="10520" y="5925"/>
                </a:lnTo>
                <a:lnTo>
                  <a:pt x="10470" y="5850"/>
                </a:lnTo>
                <a:lnTo>
                  <a:pt x="10430" y="5754"/>
                </a:lnTo>
                <a:lnTo>
                  <a:pt x="10340" y="5754"/>
                </a:lnTo>
                <a:lnTo>
                  <a:pt x="10380" y="5819"/>
                </a:lnTo>
                <a:lnTo>
                  <a:pt x="10260" y="5895"/>
                </a:lnTo>
                <a:lnTo>
                  <a:pt x="10190" y="5850"/>
                </a:lnTo>
                <a:lnTo>
                  <a:pt x="10215" y="5769"/>
                </a:lnTo>
                <a:lnTo>
                  <a:pt x="10100" y="5684"/>
                </a:lnTo>
                <a:lnTo>
                  <a:pt x="10060" y="5747"/>
                </a:lnTo>
                <a:lnTo>
                  <a:pt x="10100" y="5781"/>
                </a:lnTo>
                <a:lnTo>
                  <a:pt x="10145" y="5819"/>
                </a:lnTo>
                <a:lnTo>
                  <a:pt x="9975" y="5918"/>
                </a:lnTo>
                <a:lnTo>
                  <a:pt x="9950" y="6030"/>
                </a:lnTo>
                <a:lnTo>
                  <a:pt x="9960" y="6120"/>
                </a:lnTo>
                <a:lnTo>
                  <a:pt x="10035" y="6100"/>
                </a:lnTo>
                <a:lnTo>
                  <a:pt x="10188" y="6268"/>
                </a:lnTo>
                <a:lnTo>
                  <a:pt x="10281" y="6250"/>
                </a:lnTo>
                <a:lnTo>
                  <a:pt x="10380" y="6375"/>
                </a:lnTo>
                <a:lnTo>
                  <a:pt x="10335" y="6460"/>
                </a:lnTo>
                <a:lnTo>
                  <a:pt x="10205" y="6430"/>
                </a:lnTo>
                <a:lnTo>
                  <a:pt x="10115" y="6460"/>
                </a:lnTo>
                <a:lnTo>
                  <a:pt x="10155" y="6540"/>
                </a:lnTo>
                <a:lnTo>
                  <a:pt x="10100" y="6595"/>
                </a:lnTo>
                <a:lnTo>
                  <a:pt x="10005" y="6570"/>
                </a:lnTo>
                <a:lnTo>
                  <a:pt x="9945" y="6735"/>
                </a:lnTo>
                <a:lnTo>
                  <a:pt x="10035" y="6825"/>
                </a:lnTo>
                <a:lnTo>
                  <a:pt x="10245" y="6917"/>
                </a:lnTo>
                <a:lnTo>
                  <a:pt x="10325" y="7032"/>
                </a:lnTo>
                <a:lnTo>
                  <a:pt x="10295" y="7122"/>
                </a:lnTo>
                <a:lnTo>
                  <a:pt x="10230" y="7169"/>
                </a:lnTo>
                <a:lnTo>
                  <a:pt x="10244" y="7307"/>
                </a:lnTo>
                <a:lnTo>
                  <a:pt x="10350" y="7364"/>
                </a:lnTo>
                <a:lnTo>
                  <a:pt x="10349" y="7451"/>
                </a:lnTo>
                <a:lnTo>
                  <a:pt x="10490" y="7502"/>
                </a:lnTo>
                <a:lnTo>
                  <a:pt x="10430" y="7602"/>
                </a:lnTo>
                <a:lnTo>
                  <a:pt x="10473" y="7680"/>
                </a:lnTo>
                <a:cubicBezTo>
                  <a:pt x="10474" y="7751"/>
                  <a:pt x="10474" y="7821"/>
                  <a:pt x="10475" y="7892"/>
                </a:cubicBezTo>
                <a:lnTo>
                  <a:pt x="10565" y="8173"/>
                </a:lnTo>
                <a:lnTo>
                  <a:pt x="10380" y="8223"/>
                </a:lnTo>
                <a:lnTo>
                  <a:pt x="10035" y="8208"/>
                </a:lnTo>
                <a:lnTo>
                  <a:pt x="9935" y="8368"/>
                </a:lnTo>
                <a:lnTo>
                  <a:pt x="9764" y="8442"/>
                </a:lnTo>
                <a:lnTo>
                  <a:pt x="9598" y="8461"/>
                </a:lnTo>
                <a:lnTo>
                  <a:pt x="9423" y="8651"/>
                </a:lnTo>
                <a:lnTo>
                  <a:pt x="9523" y="8876"/>
                </a:lnTo>
                <a:lnTo>
                  <a:pt x="9538" y="8974"/>
                </a:lnTo>
                <a:lnTo>
                  <a:pt x="9433" y="9041"/>
                </a:lnTo>
                <a:lnTo>
                  <a:pt x="9463" y="9091"/>
                </a:lnTo>
                <a:lnTo>
                  <a:pt x="9303" y="9211"/>
                </a:lnTo>
                <a:lnTo>
                  <a:pt x="9198" y="9372"/>
                </a:lnTo>
                <a:lnTo>
                  <a:pt x="8770" y="9534"/>
                </a:lnTo>
                <a:lnTo>
                  <a:pt x="8788" y="9392"/>
                </a:lnTo>
                <a:lnTo>
                  <a:pt x="8653" y="9477"/>
                </a:lnTo>
                <a:lnTo>
                  <a:pt x="8613" y="9567"/>
                </a:lnTo>
                <a:lnTo>
                  <a:pt x="8628" y="9647"/>
                </a:lnTo>
                <a:lnTo>
                  <a:pt x="8514" y="9722"/>
                </a:lnTo>
                <a:lnTo>
                  <a:pt x="8430" y="9868"/>
                </a:lnTo>
                <a:lnTo>
                  <a:pt x="8070" y="10308"/>
                </a:lnTo>
                <a:lnTo>
                  <a:pt x="7905" y="10393"/>
                </a:lnTo>
                <a:lnTo>
                  <a:pt x="7725" y="10548"/>
                </a:lnTo>
                <a:lnTo>
                  <a:pt x="7655" y="10683"/>
                </a:lnTo>
                <a:lnTo>
                  <a:pt x="7475" y="10783"/>
                </a:lnTo>
                <a:lnTo>
                  <a:pt x="7250" y="10923"/>
                </a:lnTo>
                <a:lnTo>
                  <a:pt x="7145" y="11068"/>
                </a:lnTo>
                <a:lnTo>
                  <a:pt x="7178" y="11150"/>
                </a:lnTo>
                <a:lnTo>
                  <a:pt x="7130" y="11198"/>
                </a:lnTo>
                <a:lnTo>
                  <a:pt x="7134" y="11250"/>
                </a:lnTo>
                <a:lnTo>
                  <a:pt x="7050" y="11314"/>
                </a:lnTo>
                <a:lnTo>
                  <a:pt x="6905" y="11383"/>
                </a:lnTo>
                <a:lnTo>
                  <a:pt x="6750" y="11383"/>
                </a:lnTo>
                <a:lnTo>
                  <a:pt x="6620" y="11413"/>
                </a:lnTo>
                <a:lnTo>
                  <a:pt x="6560" y="11622"/>
                </a:lnTo>
                <a:lnTo>
                  <a:pt x="6480" y="11667"/>
                </a:lnTo>
                <a:lnTo>
                  <a:pt x="6474" y="11706"/>
                </a:lnTo>
                <a:lnTo>
                  <a:pt x="6390" y="11710"/>
                </a:lnTo>
                <a:lnTo>
                  <a:pt x="6365" y="11667"/>
                </a:lnTo>
                <a:lnTo>
                  <a:pt x="6270" y="11652"/>
                </a:lnTo>
                <a:lnTo>
                  <a:pt x="6150" y="11742"/>
                </a:lnTo>
                <a:lnTo>
                  <a:pt x="6080" y="11862"/>
                </a:lnTo>
                <a:lnTo>
                  <a:pt x="6000" y="11952"/>
                </a:lnTo>
                <a:lnTo>
                  <a:pt x="5990" y="12086"/>
                </a:lnTo>
                <a:lnTo>
                  <a:pt x="6026" y="12242"/>
                </a:lnTo>
                <a:lnTo>
                  <a:pt x="6060" y="12437"/>
                </a:lnTo>
                <a:lnTo>
                  <a:pt x="6015" y="12572"/>
                </a:lnTo>
                <a:lnTo>
                  <a:pt x="6083" y="12962"/>
                </a:lnTo>
                <a:lnTo>
                  <a:pt x="6082" y="12961"/>
                </a:lnTo>
                <a:lnTo>
                  <a:pt x="6082" y="12962"/>
                </a:lnTo>
                <a:lnTo>
                  <a:pt x="6118" y="13078"/>
                </a:lnTo>
                <a:lnTo>
                  <a:pt x="6090" y="13238"/>
                </a:lnTo>
                <a:lnTo>
                  <a:pt x="6038" y="13402"/>
                </a:lnTo>
                <a:lnTo>
                  <a:pt x="6005" y="13562"/>
                </a:lnTo>
                <a:lnTo>
                  <a:pt x="5847" y="13667"/>
                </a:lnTo>
                <a:lnTo>
                  <a:pt x="5832" y="13760"/>
                </a:lnTo>
                <a:lnTo>
                  <a:pt x="5828" y="13796"/>
                </a:lnTo>
                <a:lnTo>
                  <a:pt x="5820" y="13835"/>
                </a:lnTo>
                <a:lnTo>
                  <a:pt x="5793" y="13862"/>
                </a:lnTo>
                <a:lnTo>
                  <a:pt x="5825" y="14052"/>
                </a:lnTo>
                <a:lnTo>
                  <a:pt x="5854" y="14174"/>
                </a:lnTo>
                <a:lnTo>
                  <a:pt x="5858" y="14266"/>
                </a:lnTo>
                <a:lnTo>
                  <a:pt x="5861" y="14326"/>
                </a:lnTo>
                <a:lnTo>
                  <a:pt x="5870" y="14387"/>
                </a:lnTo>
                <a:lnTo>
                  <a:pt x="5866" y="14594"/>
                </a:lnTo>
                <a:lnTo>
                  <a:pt x="5850" y="14710"/>
                </a:lnTo>
                <a:lnTo>
                  <a:pt x="5710" y="14658"/>
                </a:lnTo>
                <a:lnTo>
                  <a:pt x="5582" y="14670"/>
                </a:lnTo>
                <a:lnTo>
                  <a:pt x="5550" y="14778"/>
                </a:lnTo>
                <a:lnTo>
                  <a:pt x="5454" y="14898"/>
                </a:lnTo>
                <a:lnTo>
                  <a:pt x="5386" y="15006"/>
                </a:lnTo>
                <a:lnTo>
                  <a:pt x="5322" y="15122"/>
                </a:lnTo>
                <a:lnTo>
                  <a:pt x="5398" y="15206"/>
                </a:lnTo>
                <a:lnTo>
                  <a:pt x="5442" y="15246"/>
                </a:lnTo>
                <a:lnTo>
                  <a:pt x="5234" y="15266"/>
                </a:lnTo>
                <a:lnTo>
                  <a:pt x="5086" y="15318"/>
                </a:lnTo>
                <a:lnTo>
                  <a:pt x="4986" y="15378"/>
                </a:lnTo>
                <a:lnTo>
                  <a:pt x="4918" y="15458"/>
                </a:lnTo>
                <a:lnTo>
                  <a:pt x="4926" y="15549"/>
                </a:lnTo>
                <a:lnTo>
                  <a:pt x="4910" y="15663"/>
                </a:lnTo>
                <a:lnTo>
                  <a:pt x="4830" y="15750"/>
                </a:lnTo>
                <a:lnTo>
                  <a:pt x="4650" y="15854"/>
                </a:lnTo>
                <a:lnTo>
                  <a:pt x="4570" y="15922"/>
                </a:lnTo>
                <a:lnTo>
                  <a:pt x="4462" y="15910"/>
                </a:lnTo>
                <a:lnTo>
                  <a:pt x="4365" y="15868"/>
                </a:lnTo>
                <a:lnTo>
                  <a:pt x="4175" y="15763"/>
                </a:lnTo>
                <a:lnTo>
                  <a:pt x="4160" y="15693"/>
                </a:lnTo>
                <a:lnTo>
                  <a:pt x="4055" y="15513"/>
                </a:lnTo>
                <a:lnTo>
                  <a:pt x="3935" y="15214"/>
                </a:lnTo>
                <a:lnTo>
                  <a:pt x="3960" y="15126"/>
                </a:lnTo>
                <a:lnTo>
                  <a:pt x="3901" y="15001"/>
                </a:lnTo>
                <a:lnTo>
                  <a:pt x="3877" y="14824"/>
                </a:lnTo>
                <a:lnTo>
                  <a:pt x="3704" y="14478"/>
                </a:lnTo>
                <a:lnTo>
                  <a:pt x="3648" y="14193"/>
                </a:lnTo>
                <a:lnTo>
                  <a:pt x="3514" y="13968"/>
                </a:lnTo>
                <a:lnTo>
                  <a:pt x="3495" y="13880"/>
                </a:lnTo>
                <a:lnTo>
                  <a:pt x="3467" y="13825"/>
                </a:lnTo>
                <a:lnTo>
                  <a:pt x="3419" y="13790"/>
                </a:lnTo>
                <a:lnTo>
                  <a:pt x="3329" y="13724"/>
                </a:lnTo>
                <a:lnTo>
                  <a:pt x="3194" y="13333"/>
                </a:lnTo>
                <a:lnTo>
                  <a:pt x="3193" y="13332"/>
                </a:lnTo>
                <a:lnTo>
                  <a:pt x="3093" y="13002"/>
                </a:lnTo>
                <a:lnTo>
                  <a:pt x="3123" y="12887"/>
                </a:lnTo>
                <a:lnTo>
                  <a:pt x="3103" y="12777"/>
                </a:lnTo>
                <a:lnTo>
                  <a:pt x="2958" y="12362"/>
                </a:lnTo>
                <a:lnTo>
                  <a:pt x="2854" y="12150"/>
                </a:lnTo>
                <a:lnTo>
                  <a:pt x="2853" y="12152"/>
                </a:lnTo>
                <a:lnTo>
                  <a:pt x="2733" y="12057"/>
                </a:lnTo>
                <a:lnTo>
                  <a:pt x="2718" y="11922"/>
                </a:lnTo>
                <a:lnTo>
                  <a:pt x="2653" y="11832"/>
                </a:lnTo>
                <a:lnTo>
                  <a:pt x="2609" y="11651"/>
                </a:lnTo>
                <a:lnTo>
                  <a:pt x="2504" y="11475"/>
                </a:lnTo>
                <a:lnTo>
                  <a:pt x="2464" y="11230"/>
                </a:lnTo>
                <a:lnTo>
                  <a:pt x="2419" y="10636"/>
                </a:lnTo>
                <a:lnTo>
                  <a:pt x="2384" y="10486"/>
                </a:lnTo>
                <a:lnTo>
                  <a:pt x="2389" y="10411"/>
                </a:lnTo>
                <a:lnTo>
                  <a:pt x="2304" y="10316"/>
                </a:lnTo>
                <a:lnTo>
                  <a:pt x="2269" y="10021"/>
                </a:lnTo>
                <a:lnTo>
                  <a:pt x="2254" y="9881"/>
                </a:lnTo>
                <a:lnTo>
                  <a:pt x="2219" y="9676"/>
                </a:lnTo>
                <a:lnTo>
                  <a:pt x="2224" y="9356"/>
                </a:lnTo>
                <a:lnTo>
                  <a:pt x="2216" y="9157"/>
                </a:lnTo>
                <a:lnTo>
                  <a:pt x="2250" y="9121"/>
                </a:lnTo>
                <a:lnTo>
                  <a:pt x="2251" y="9121"/>
                </a:lnTo>
                <a:lnTo>
                  <a:pt x="2325" y="9056"/>
                </a:lnTo>
                <a:lnTo>
                  <a:pt x="2331" y="9044"/>
                </a:lnTo>
                <a:lnTo>
                  <a:pt x="2331" y="9019"/>
                </a:lnTo>
                <a:lnTo>
                  <a:pt x="2340" y="9002"/>
                </a:lnTo>
                <a:lnTo>
                  <a:pt x="2343" y="8900"/>
                </a:lnTo>
                <a:lnTo>
                  <a:pt x="2361" y="8806"/>
                </a:lnTo>
                <a:lnTo>
                  <a:pt x="2325" y="8727"/>
                </a:lnTo>
                <a:lnTo>
                  <a:pt x="2235" y="8613"/>
                </a:lnTo>
                <a:lnTo>
                  <a:pt x="2345" y="8383"/>
                </a:lnTo>
                <a:lnTo>
                  <a:pt x="2220" y="8368"/>
                </a:lnTo>
                <a:lnTo>
                  <a:pt x="2315" y="8248"/>
                </a:lnTo>
                <a:lnTo>
                  <a:pt x="2195" y="8248"/>
                </a:lnTo>
                <a:lnTo>
                  <a:pt x="2205" y="8143"/>
                </a:lnTo>
                <a:lnTo>
                  <a:pt x="2360" y="8133"/>
                </a:lnTo>
                <a:lnTo>
                  <a:pt x="2345" y="8043"/>
                </a:lnTo>
                <a:lnTo>
                  <a:pt x="2208" y="8018"/>
                </a:lnTo>
                <a:lnTo>
                  <a:pt x="2130" y="8078"/>
                </a:lnTo>
                <a:lnTo>
                  <a:pt x="2088" y="8120"/>
                </a:lnTo>
                <a:lnTo>
                  <a:pt x="2082" y="8222"/>
                </a:lnTo>
                <a:lnTo>
                  <a:pt x="2106" y="8348"/>
                </a:lnTo>
                <a:lnTo>
                  <a:pt x="2082" y="8474"/>
                </a:lnTo>
                <a:lnTo>
                  <a:pt x="1955" y="8578"/>
                </a:lnTo>
                <a:lnTo>
                  <a:pt x="1805" y="8712"/>
                </a:lnTo>
                <a:lnTo>
                  <a:pt x="1640" y="8727"/>
                </a:lnTo>
                <a:lnTo>
                  <a:pt x="1550" y="8792"/>
                </a:lnTo>
                <a:lnTo>
                  <a:pt x="1481" y="8810"/>
                </a:lnTo>
                <a:lnTo>
                  <a:pt x="1431" y="8845"/>
                </a:lnTo>
                <a:lnTo>
                  <a:pt x="1404" y="8843"/>
                </a:lnTo>
                <a:lnTo>
                  <a:pt x="1377" y="8842"/>
                </a:lnTo>
                <a:lnTo>
                  <a:pt x="1326" y="8822"/>
                </a:lnTo>
                <a:lnTo>
                  <a:pt x="1184" y="8817"/>
                </a:lnTo>
                <a:lnTo>
                  <a:pt x="1034" y="8732"/>
                </a:lnTo>
                <a:lnTo>
                  <a:pt x="795" y="8448"/>
                </a:lnTo>
                <a:lnTo>
                  <a:pt x="630" y="8223"/>
                </a:lnTo>
                <a:lnTo>
                  <a:pt x="500" y="8133"/>
                </a:lnTo>
                <a:lnTo>
                  <a:pt x="390" y="7947"/>
                </a:lnTo>
                <a:lnTo>
                  <a:pt x="435" y="7877"/>
                </a:lnTo>
                <a:lnTo>
                  <a:pt x="530" y="7872"/>
                </a:lnTo>
                <a:lnTo>
                  <a:pt x="495" y="7993"/>
                </a:lnTo>
                <a:lnTo>
                  <a:pt x="680" y="7952"/>
                </a:lnTo>
                <a:lnTo>
                  <a:pt x="725" y="7862"/>
                </a:lnTo>
                <a:lnTo>
                  <a:pt x="810" y="7887"/>
                </a:lnTo>
                <a:lnTo>
                  <a:pt x="889" y="7802"/>
                </a:lnTo>
                <a:lnTo>
                  <a:pt x="964" y="7842"/>
                </a:lnTo>
                <a:lnTo>
                  <a:pt x="1084" y="7697"/>
                </a:lnTo>
                <a:lnTo>
                  <a:pt x="1189" y="7667"/>
                </a:lnTo>
                <a:lnTo>
                  <a:pt x="1236" y="7535"/>
                </a:lnTo>
                <a:lnTo>
                  <a:pt x="1219" y="7487"/>
                </a:lnTo>
                <a:lnTo>
                  <a:pt x="1099" y="7482"/>
                </a:lnTo>
                <a:lnTo>
                  <a:pt x="1024" y="7577"/>
                </a:lnTo>
                <a:lnTo>
                  <a:pt x="869" y="7622"/>
                </a:lnTo>
                <a:lnTo>
                  <a:pt x="735" y="7682"/>
                </a:lnTo>
                <a:lnTo>
                  <a:pt x="570" y="7662"/>
                </a:lnTo>
                <a:lnTo>
                  <a:pt x="405" y="7562"/>
                </a:lnTo>
                <a:lnTo>
                  <a:pt x="215" y="7367"/>
                </a:lnTo>
                <a:lnTo>
                  <a:pt x="195" y="7248"/>
                </a:lnTo>
                <a:lnTo>
                  <a:pt x="186" y="7178"/>
                </a:lnTo>
                <a:lnTo>
                  <a:pt x="324" y="7079"/>
                </a:lnTo>
                <a:lnTo>
                  <a:pt x="335" y="7040"/>
                </a:lnTo>
                <a:lnTo>
                  <a:pt x="180" y="7094"/>
                </a:lnTo>
                <a:lnTo>
                  <a:pt x="105" y="7138"/>
                </a:lnTo>
                <a:lnTo>
                  <a:pt x="0" y="7088"/>
                </a:lnTo>
                <a:lnTo>
                  <a:pt x="74" y="7009"/>
                </a:lnTo>
                <a:lnTo>
                  <a:pt x="123" y="6959"/>
                </a:lnTo>
                <a:lnTo>
                  <a:pt x="185" y="6979"/>
                </a:lnTo>
                <a:lnTo>
                  <a:pt x="258" y="6968"/>
                </a:lnTo>
                <a:lnTo>
                  <a:pt x="303" y="6962"/>
                </a:lnTo>
                <a:lnTo>
                  <a:pt x="380" y="6946"/>
                </a:lnTo>
                <a:lnTo>
                  <a:pt x="425" y="6824"/>
                </a:lnTo>
                <a:lnTo>
                  <a:pt x="537" y="6809"/>
                </a:lnTo>
                <a:lnTo>
                  <a:pt x="710" y="6854"/>
                </a:lnTo>
                <a:lnTo>
                  <a:pt x="810" y="6806"/>
                </a:lnTo>
                <a:lnTo>
                  <a:pt x="894" y="6899"/>
                </a:lnTo>
                <a:lnTo>
                  <a:pt x="1014" y="6911"/>
                </a:lnTo>
                <a:lnTo>
                  <a:pt x="1111" y="6859"/>
                </a:lnTo>
                <a:lnTo>
                  <a:pt x="1248" y="6791"/>
                </a:lnTo>
                <a:lnTo>
                  <a:pt x="1350" y="6788"/>
                </a:lnTo>
                <a:lnTo>
                  <a:pt x="1356" y="6890"/>
                </a:lnTo>
                <a:lnTo>
                  <a:pt x="1443" y="6887"/>
                </a:lnTo>
                <a:lnTo>
                  <a:pt x="1536" y="6856"/>
                </a:lnTo>
                <a:lnTo>
                  <a:pt x="1638" y="6830"/>
                </a:lnTo>
                <a:lnTo>
                  <a:pt x="1644" y="6791"/>
                </a:lnTo>
                <a:lnTo>
                  <a:pt x="1569" y="6797"/>
                </a:lnTo>
                <a:lnTo>
                  <a:pt x="1566" y="6685"/>
                </a:lnTo>
                <a:lnTo>
                  <a:pt x="1565" y="6685"/>
                </a:lnTo>
                <a:lnTo>
                  <a:pt x="1485" y="6565"/>
                </a:lnTo>
                <a:lnTo>
                  <a:pt x="1470" y="6475"/>
                </a:lnTo>
                <a:lnTo>
                  <a:pt x="1384" y="6328"/>
                </a:lnTo>
                <a:lnTo>
                  <a:pt x="1411" y="6256"/>
                </a:lnTo>
                <a:lnTo>
                  <a:pt x="1339" y="6135"/>
                </a:lnTo>
                <a:lnTo>
                  <a:pt x="1219" y="6145"/>
                </a:lnTo>
                <a:lnTo>
                  <a:pt x="1095" y="5965"/>
                </a:lnTo>
                <a:lnTo>
                  <a:pt x="1141" y="5820"/>
                </a:lnTo>
                <a:lnTo>
                  <a:pt x="1175" y="5634"/>
                </a:lnTo>
                <a:lnTo>
                  <a:pt x="1051" y="5626"/>
                </a:lnTo>
                <a:lnTo>
                  <a:pt x="884" y="5574"/>
                </a:lnTo>
                <a:lnTo>
                  <a:pt x="839" y="5488"/>
                </a:lnTo>
                <a:lnTo>
                  <a:pt x="857" y="5350"/>
                </a:lnTo>
                <a:lnTo>
                  <a:pt x="1013" y="5206"/>
                </a:lnTo>
                <a:lnTo>
                  <a:pt x="1162" y="5077"/>
                </a:lnTo>
                <a:lnTo>
                  <a:pt x="1312" y="4858"/>
                </a:lnTo>
                <a:lnTo>
                  <a:pt x="1381" y="4855"/>
                </a:lnTo>
                <a:lnTo>
                  <a:pt x="1460" y="4890"/>
                </a:lnTo>
                <a:lnTo>
                  <a:pt x="1456" y="5019"/>
                </a:lnTo>
                <a:lnTo>
                  <a:pt x="1544" y="5055"/>
                </a:lnTo>
                <a:lnTo>
                  <a:pt x="1754" y="4996"/>
                </a:lnTo>
                <a:lnTo>
                  <a:pt x="2002" y="4981"/>
                </a:lnTo>
                <a:lnTo>
                  <a:pt x="2089" y="4825"/>
                </a:lnTo>
                <a:lnTo>
                  <a:pt x="2194" y="4738"/>
                </a:lnTo>
                <a:lnTo>
                  <a:pt x="2255" y="4589"/>
                </a:lnTo>
                <a:lnTo>
                  <a:pt x="2372" y="4465"/>
                </a:lnTo>
                <a:lnTo>
                  <a:pt x="2498" y="4450"/>
                </a:lnTo>
                <a:lnTo>
                  <a:pt x="2641" y="4291"/>
                </a:lnTo>
                <a:lnTo>
                  <a:pt x="2743" y="4126"/>
                </a:lnTo>
                <a:lnTo>
                  <a:pt x="2840" y="3886"/>
                </a:lnTo>
                <a:lnTo>
                  <a:pt x="3049" y="3826"/>
                </a:lnTo>
                <a:lnTo>
                  <a:pt x="3125" y="3596"/>
                </a:lnTo>
                <a:lnTo>
                  <a:pt x="3290" y="3346"/>
                </a:lnTo>
                <a:lnTo>
                  <a:pt x="3425" y="3302"/>
                </a:lnTo>
                <a:lnTo>
                  <a:pt x="3375" y="3192"/>
                </a:lnTo>
                <a:lnTo>
                  <a:pt x="3440" y="3072"/>
                </a:lnTo>
                <a:lnTo>
                  <a:pt x="3395" y="2952"/>
                </a:lnTo>
                <a:lnTo>
                  <a:pt x="3480" y="2847"/>
                </a:lnTo>
                <a:lnTo>
                  <a:pt x="3605" y="2777"/>
                </a:lnTo>
                <a:lnTo>
                  <a:pt x="3755" y="2757"/>
                </a:lnTo>
                <a:lnTo>
                  <a:pt x="3821" y="2635"/>
                </a:lnTo>
                <a:lnTo>
                  <a:pt x="2987" y="2155"/>
                </a:lnTo>
                <a:lnTo>
                  <a:pt x="3019" y="1784"/>
                </a:lnTo>
                <a:lnTo>
                  <a:pt x="2942" y="1426"/>
                </a:lnTo>
                <a:lnTo>
                  <a:pt x="3155" y="1256"/>
                </a:lnTo>
                <a:lnTo>
                  <a:pt x="3283" y="1096"/>
                </a:lnTo>
                <a:lnTo>
                  <a:pt x="3139" y="1032"/>
                </a:lnTo>
                <a:cubicBezTo>
                  <a:pt x="3138" y="963"/>
                  <a:pt x="3137" y="895"/>
                  <a:pt x="3136" y="827"/>
                </a:cubicBezTo>
                <a:lnTo>
                  <a:pt x="3035" y="852"/>
                </a:lnTo>
                <a:lnTo>
                  <a:pt x="2943" y="776"/>
                </a:lnTo>
                <a:lnTo>
                  <a:pt x="2833" y="626"/>
                </a:lnTo>
                <a:lnTo>
                  <a:pt x="2579" y="581"/>
                </a:lnTo>
                <a:lnTo>
                  <a:pt x="2608" y="416"/>
                </a:lnTo>
                <a:lnTo>
                  <a:pt x="2763" y="316"/>
                </a:lnTo>
                <a:lnTo>
                  <a:pt x="2908" y="146"/>
                </a:lnTo>
                <a:lnTo>
                  <a:pt x="3223" y="102"/>
                </a:lnTo>
                <a:lnTo>
                  <a:pt x="3496" y="0"/>
                </a:lnTo>
                <a:close/>
              </a:path>
            </a:pathLst>
          </a:custGeom>
          <a:solidFill>
            <a:srgbClr val="4BAFC8"/>
          </a:solidFill>
          <a:ln w="19050" cmpd="sng">
            <a:solidFill>
              <a:srgbClr val="FFFFFF"/>
            </a:solidFill>
            <a:prstDash val="solid"/>
            <a:round/>
          </a:ln>
          <a:effectLst>
            <a:outerShdw dist="28398" dir="6993903" algn="ctr" rotWithShape="0">
              <a:srgbClr val="B2B2B2">
                <a:alpha val="50000"/>
              </a:srgbClr>
            </a:outerShdw>
          </a:effectLst>
        </p:spPr>
        <p:txBody>
          <a:bodyPr anchor="ctr"/>
          <a:lstStyle/>
          <a:p>
            <a:pPr algn="ctr" defTabSz="650240"/>
            <a:endParaRPr lang="zh-CN" altLang="en-US" sz="855" kern="0" dirty="0">
              <a:solidFill>
                <a:sysClr val="windowText" lastClr="000000"/>
              </a:solidFill>
              <a:latin typeface="Calibri" panose="020F0502020204030204" pitchFamily="34" charset="0"/>
              <a:ea typeface="宋体" panose="02010600030101010101" pitchFamily="2" charset="-122"/>
              <a:cs typeface="Calibri" panose="020F0502020204030204" pitchFamily="34" charset="0"/>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29550" y="1379722"/>
            <a:ext cx="1267136" cy="1267136"/>
          </a:xfrm>
          <a:prstGeom prst="rect">
            <a:avLst/>
          </a:prstGeom>
          <a:noFill/>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432" y="4172950"/>
            <a:ext cx="1357415" cy="1106293"/>
          </a:xfrm>
          <a:prstGeom prst="rect">
            <a:avLst/>
          </a:prstGeom>
        </p:spPr>
      </p:pic>
      <p:sp>
        <p:nvSpPr>
          <p:cNvPr id="16" name="Text Placeholder 5"/>
          <p:cNvSpPr txBox="1"/>
          <p:nvPr/>
        </p:nvSpPr>
        <p:spPr>
          <a:xfrm>
            <a:off x="2417263" y="1582854"/>
            <a:ext cx="2506737" cy="837476"/>
          </a:xfrm>
          <a:prstGeom prst="rect">
            <a:avLst/>
          </a:prstGeom>
        </p:spPr>
        <p:txBody>
          <a:bodyPr vert="horz" lIns="60960" tIns="30480" rIns="60960" bIns="30480" rtlCol="0" anchor="t">
            <a:noAutofit/>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Calibri" panose="020F0502020204030204" pitchFamily="34" charset="0"/>
              </a:rPr>
              <a:t>India has the </a:t>
            </a:r>
            <a:r>
              <a:rPr lang="en-US" sz="2000" b="1" dirty="0">
                <a:latin typeface="Calibri" panose="020F0502020204030204" pitchFamily="34" charset="0"/>
                <a:ea typeface="Calibri" panose="020F0502020204030204" pitchFamily="34" charset="0"/>
                <a:cs typeface="Calibri" panose="020F0502020204030204" pitchFamily="34" charset="0"/>
              </a:rPr>
              <a:t>3</a:t>
            </a:r>
            <a:r>
              <a:rPr lang="en-US" sz="2000" b="1" baseline="30000" dirty="0">
                <a:latin typeface="Calibri" panose="020F0502020204030204" pitchFamily="34" charset="0"/>
                <a:ea typeface="Calibri" panose="020F0502020204030204" pitchFamily="34" charset="0"/>
                <a:cs typeface="Calibri" panose="020F0502020204030204" pitchFamily="34" charset="0"/>
              </a:rPr>
              <a:t>rd</a:t>
            </a:r>
            <a:r>
              <a:rPr lang="en-US" sz="2000" b="1" dirty="0">
                <a:latin typeface="Calibri" panose="020F0502020204030204" pitchFamily="34" charset="0"/>
                <a:ea typeface="Calibri" panose="020F0502020204030204" pitchFamily="34" charset="0"/>
                <a:cs typeface="Calibri" panose="020F0502020204030204" pitchFamily="34" charset="0"/>
              </a:rPr>
              <a:t> largest power system </a:t>
            </a:r>
            <a:r>
              <a:rPr lang="en-US" sz="2000" dirty="0">
                <a:latin typeface="Calibri" panose="020F0502020204030204" pitchFamily="34" charset="0"/>
                <a:ea typeface="Calibri" panose="020F0502020204030204" pitchFamily="34" charset="0"/>
                <a:cs typeface="Calibri" panose="020F0502020204030204" pitchFamily="34" charset="0"/>
              </a:rPr>
              <a:t>in the world</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5"/>
          <p:cNvSpPr txBox="1"/>
          <p:nvPr/>
        </p:nvSpPr>
        <p:spPr>
          <a:xfrm>
            <a:off x="2437627" y="4311660"/>
            <a:ext cx="2791988" cy="1405194"/>
          </a:xfrm>
          <a:prstGeom prst="rect">
            <a:avLst/>
          </a:prstGeom>
        </p:spPr>
        <p:txBody>
          <a:bodyPr vert="horz" lIns="60960" tIns="30480" rIns="60960" bIns="30480" rtlCol="0" anchor="t">
            <a:noAutofit/>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Calibri" panose="020F0502020204030204" pitchFamily="34" charset="0"/>
              </a:rPr>
              <a:t>424 GW, 300 million customers </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One Grid covering &gt;3 million Sqkm operating in one frequency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5"/>
          <p:cNvSpPr txBox="1"/>
          <p:nvPr/>
        </p:nvSpPr>
        <p:spPr>
          <a:xfrm>
            <a:off x="7239163" y="1501574"/>
            <a:ext cx="3753231" cy="1153815"/>
          </a:xfrm>
          <a:prstGeom prst="rect">
            <a:avLst/>
          </a:prstGeom>
        </p:spPr>
        <p:txBody>
          <a:bodyPr vert="horz" lIns="60960" tIns="30480" rIns="60960" bIns="30480" rtlCol="0" anchor="t">
            <a:noAutofit/>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r>
              <a:rPr lang="en-US" sz="2000" b="1" dirty="0">
                <a:latin typeface="Calibri" panose="020F0502020204030204" pitchFamily="34" charset="0"/>
                <a:ea typeface="Calibri" panose="020F0502020204030204" pitchFamily="34" charset="0"/>
                <a:cs typeface="Calibri" panose="020F0502020204030204" pitchFamily="34" charset="0"/>
              </a:rPr>
              <a:t>Modern Transmission System </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43840" indent="-24384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800 kV &amp; 500 kV HVDC lines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43840" indent="-24384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765 kV &amp; 400 kV AC lines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43840" indent="-24384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Modern Control Centers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p:cNvSpPr txBox="1"/>
          <p:nvPr/>
        </p:nvSpPr>
        <p:spPr>
          <a:xfrm>
            <a:off x="7343664" y="3966391"/>
            <a:ext cx="4582725" cy="1818312"/>
          </a:xfrm>
          <a:prstGeom prst="rect">
            <a:avLst/>
          </a:prstGeom>
        </p:spPr>
        <p:txBody>
          <a:bodyPr vert="horz" lIns="60960" tIns="30480" rIns="60960" bIns="30480" rtlCol="0" anchor="t">
            <a:noAutofit/>
          </a:bodyPr>
          <a:lstStyle>
            <a:lvl1pPr algn="l" defTabSz="975360" rtl="0" eaLnBrk="1" latinLnBrk="0" hangingPunct="1">
              <a:lnSpc>
                <a:spcPct val="90000"/>
              </a:lnSpc>
              <a:spcBef>
                <a:spcPct val="0"/>
              </a:spcBef>
              <a:buNone/>
              <a:defRPr sz="4695" kern="1200">
                <a:solidFill>
                  <a:schemeClr val="tx1"/>
                </a:solidFill>
                <a:latin typeface="+mj-lt"/>
                <a:ea typeface="+mj-ea"/>
                <a:cs typeface="+mj-cs"/>
              </a:defRPr>
            </a:lvl1pPr>
          </a:lstStyle>
          <a:p>
            <a:r>
              <a:rPr lang="en-US" sz="2000" b="1" dirty="0">
                <a:latin typeface="Calibri" panose="020F0502020204030204" pitchFamily="34" charset="0"/>
                <a:ea typeface="Calibri" panose="020F0502020204030204" pitchFamily="34" charset="0"/>
                <a:cs typeface="Calibri" panose="020F0502020204030204" pitchFamily="34" charset="0"/>
              </a:rPr>
              <a:t>Electrification</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43840" indent="-24384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619,000 villages and 99.9% households electrified</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43840" indent="-24384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27 million households electrified in 18 months (Nov 2017 to March 2019) through a focused mission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43840" indent="-24384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3" name="Rectangle 2"/>
          <p:cNvSpPr txBox="1">
            <a:spLocks noChangeArrowheads="1"/>
          </p:cNvSpPr>
          <p:nvPr/>
        </p:nvSpPr>
        <p:spPr>
          <a:xfrm>
            <a:off x="407988" y="1300661"/>
            <a:ext cx="7912009" cy="5388429"/>
          </a:xfrm>
          <a:prstGeom prst="rect">
            <a:avLst/>
          </a:prstGeom>
        </p:spPr>
        <p:txBody>
          <a:bodyPr vert="horz" lIns="70792" tIns="35395" rIns="70792" bIns="35395" rtlCol="0" anchor="ctr">
            <a:noAutofit/>
          </a:bodyPr>
          <a:lstStyle>
            <a:lvl1pPr algn="ctr" defTabSz="902970" rtl="0" eaLnBrk="1" latinLnBrk="0" hangingPunct="1">
              <a:spcBef>
                <a:spcPct val="0"/>
              </a:spcBef>
              <a:buNone/>
              <a:defRPr sz="4355" kern="1200">
                <a:solidFill>
                  <a:schemeClr val="tx1"/>
                </a:solidFill>
                <a:latin typeface="+mj-lt"/>
                <a:ea typeface="+mj-ea"/>
                <a:cs typeface="+mj-cs"/>
              </a:defRPr>
            </a:lvl1pPr>
          </a:lstStyle>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Indian Power System is operated as </a:t>
            </a:r>
            <a:r>
              <a:rPr lang="en-US" altLang="en-US" sz="2000" b="1" dirty="0">
                <a:solidFill>
                  <a:prstClr val="black"/>
                </a:solidFill>
                <a:latin typeface="Calibri" panose="020F0502020204030204"/>
              </a:rPr>
              <a:t>5 regional grids </a:t>
            </a:r>
            <a:r>
              <a:rPr lang="en-US" altLang="en-US" sz="2000" dirty="0">
                <a:solidFill>
                  <a:prstClr val="black"/>
                </a:solidFill>
                <a:latin typeface="Calibri" panose="020F0502020204030204"/>
              </a:rPr>
              <a:t>with separate control centers – Regional Load Dispatch Centers (RLDCs)</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National Control Centre  (NLDC) integrates all 5 Regions (RLDC)  </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Independent System Operator (GRID CONTROLLER OF INDIA LTD) manages the RLDCs and NLDCs</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All states have State Load Dispatch Centers (SLDCs) managed by respective state transmission companies</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2000 + PMUs installed on the EHV grid   </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All regions are interconnected and operates in </a:t>
            </a:r>
            <a:r>
              <a:rPr lang="en-US" altLang="en-US" sz="2000" b="1" dirty="0">
                <a:solidFill>
                  <a:prstClr val="black"/>
                </a:solidFill>
                <a:latin typeface="Calibri" panose="020F0502020204030204"/>
              </a:rPr>
              <a:t>ONE FREQUENCY </a:t>
            </a:r>
            <a:endParaRPr lang="en-US" altLang="en-US" sz="2000" b="1"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11 Renewable Energy Management Centers (REMCs) with Advanced Tools for Weather and RE Generation Forecasting – 7 being added  </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Matured power markets with 3 functional power exchanges </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Renewable Purchase Obligations (RPO) for Utilities  </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Real-Time Market operational since June 2020 </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Green Term Ahead Market (GTAM) launched in 2021</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Green Energy Open Access Rules in 2022 (open access for customers with &gt;100kW demand)</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Carbon Market will be launched by end of 2023 </a:t>
            </a:r>
            <a:endParaRPr lang="en-US" altLang="en-US" sz="2000" dirty="0">
              <a:solidFill>
                <a:prstClr val="black"/>
              </a:solidFill>
              <a:latin typeface="Calibri" panose="020F0502020204030204"/>
            </a:endParaRPr>
          </a:p>
          <a:p>
            <a:pPr marL="228600" indent="-228600" algn="just" defTabSz="641985">
              <a:buFont typeface="Arial" panose="020B0604020202020204" pitchFamily="34" charset="0"/>
              <a:buChar char="•"/>
              <a:defRPr/>
            </a:pPr>
            <a:r>
              <a:rPr lang="en-US" altLang="en-US" sz="2000" dirty="0">
                <a:solidFill>
                  <a:prstClr val="black"/>
                </a:solidFill>
                <a:latin typeface="Calibri" panose="020F0502020204030204"/>
              </a:rPr>
              <a:t>Power Trading with Nepal, Bhutan and Bangladesh </a:t>
            </a:r>
            <a:endParaRPr lang="en-US" altLang="en-US" sz="2000" dirty="0">
              <a:solidFill>
                <a:prstClr val="black"/>
              </a:solidFill>
              <a:latin typeface="Calibri" panose="020F0502020204030204"/>
            </a:endParaRPr>
          </a:p>
        </p:txBody>
      </p:sp>
      <p:sp>
        <p:nvSpPr>
          <p:cNvPr id="5" name="Title 1"/>
          <p:cNvSpPr txBox="1"/>
          <p:nvPr/>
        </p:nvSpPr>
        <p:spPr bwMode="auto">
          <a:xfrm>
            <a:off x="2773680" y="260350"/>
            <a:ext cx="62992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One Nation – One Grid (2/2) </a:t>
            </a:r>
            <a:endParaRPr lang="en-US" altLang="en-US" sz="3600" kern="0" dirty="0">
              <a:latin typeface="Calibri" panose="020F0502020204030204" pitchFamily="34" charset="0"/>
              <a:cs typeface="Calibri" panose="020F0502020204030204" pitchFamily="34" charset="0"/>
            </a:endParaRPr>
          </a:p>
        </p:txBody>
      </p:sp>
      <p:grpSp>
        <p:nvGrpSpPr>
          <p:cNvPr id="7" name="组合 6"/>
          <p:cNvGrpSpPr/>
          <p:nvPr/>
        </p:nvGrpSpPr>
        <p:grpSpPr>
          <a:xfrm>
            <a:off x="8273415" y="1927225"/>
            <a:ext cx="3858260" cy="3410585"/>
            <a:chOff x="13029" y="3035"/>
            <a:chExt cx="6076" cy="5371"/>
          </a:xfrm>
        </p:grpSpPr>
        <p:graphicFrame>
          <p:nvGraphicFramePr>
            <p:cNvPr id="2" name="Object 1"/>
            <p:cNvGraphicFramePr>
              <a:graphicFrameLocks noChangeAspect="1"/>
            </p:cNvGraphicFramePr>
            <p:nvPr/>
          </p:nvGraphicFramePr>
          <p:xfrm>
            <a:off x="13102" y="3035"/>
            <a:ext cx="5273" cy="5371"/>
          </p:xfrm>
          <a:graphic>
            <a:graphicData uri="http://schemas.openxmlformats.org/presentationml/2006/ole">
              <mc:AlternateContent xmlns:mc="http://schemas.openxmlformats.org/markup-compatibility/2006">
                <mc:Choice xmlns:v="urn:schemas-microsoft-com:vml" Requires="v">
                  <p:oleObj spid="_x0000_s4" name="Bitmap Image" r:id="rId1" imgW="4248150" imgH="4819650" progId="Paint.Picture">
                    <p:embed/>
                  </p:oleObj>
                </mc:Choice>
                <mc:Fallback>
                  <p:oleObj name="Bitmap Image" r:id="rId1" imgW="4248150" imgH="4819650" progId="Paint.Picture">
                    <p:embed/>
                    <p:pic>
                      <p:nvPicPr>
                        <p:cNvPr id="0" name="Object 1"/>
                        <p:cNvPicPr>
                          <a:picLocks noChangeAspect="1" noChangeArrowheads="1"/>
                        </p:cNvPicPr>
                        <p:nvPr/>
                      </p:nvPicPr>
                      <p:blipFill>
                        <a:blip r:embed="rId2"/>
                        <a:srcRect/>
                        <a:stretch>
                          <a:fillRect/>
                        </a:stretch>
                      </p:blipFill>
                      <p:spPr bwMode="auto">
                        <a:xfrm>
                          <a:off x="13102" y="3035"/>
                          <a:ext cx="5273" cy="5371"/>
                        </a:xfrm>
                        <a:prstGeom prst="rect">
                          <a:avLst/>
                        </a:prstGeom>
                      </p:spPr>
                    </p:pic>
                  </p:oleObj>
                </mc:Fallback>
              </mc:AlternateContent>
            </a:graphicData>
          </a:graphic>
        </p:graphicFrame>
        <p:sp>
          <p:nvSpPr>
            <p:cNvPr id="6" name="文本框 5"/>
            <p:cNvSpPr txBox="1"/>
            <p:nvPr/>
          </p:nvSpPr>
          <p:spPr>
            <a:xfrm>
              <a:off x="13029" y="4380"/>
              <a:ext cx="6076" cy="822"/>
            </a:xfrm>
            <a:prstGeom prst="rect">
              <a:avLst/>
            </a:prstGeom>
            <a:noFill/>
          </p:spPr>
          <p:txBody>
            <a:bodyPr wrap="square" rtlCol="0" anchor="t">
              <a:spAutoFit/>
              <a:scene3d>
                <a:camera prst="orthographicFront"/>
                <a:lightRig rig="threePt" dir="t"/>
              </a:scene3d>
            </a:bodyPr>
            <a:p>
              <a:r>
                <a:rPr lang="en-US" altLang="en-US" sz="2800" kern="0" dirty="0">
                  <a:ln/>
                  <a:solidFill>
                    <a:schemeClr val="tx1"/>
                  </a:solidFill>
                  <a:effectLst>
                    <a:outerShdw blurRad="38100" dist="19050" dir="2700000" algn="tl" rotWithShape="0">
                      <a:schemeClr val="dk1">
                        <a:alpha val="40000"/>
                      </a:schemeClr>
                    </a:outerShdw>
                  </a:effectLst>
                  <a:highlight>
                    <a:srgbClr val="C0C0C0"/>
                  </a:highlight>
                  <a:latin typeface="Calibri" panose="020F0502020204030204" pitchFamily="34" charset="0"/>
                  <a:cs typeface="Calibri" panose="020F0502020204030204" pitchFamily="34" charset="0"/>
                  <a:sym typeface="+mn-ea"/>
                </a:rPr>
                <a:t>One Nation – One Grid </a:t>
              </a:r>
              <a:endParaRPr lang="en-US" altLang="en-US" sz="2800" kern="0" dirty="0">
                <a:ln/>
                <a:solidFill>
                  <a:schemeClr val="tx1"/>
                </a:solidFill>
                <a:effectLst>
                  <a:outerShdw blurRad="38100" dist="19050" dir="2700000" algn="tl" rotWithShape="0">
                    <a:schemeClr val="dk1">
                      <a:alpha val="40000"/>
                    </a:schemeClr>
                  </a:outerShdw>
                </a:effectLst>
                <a:highlight>
                  <a:srgbClr val="C0C0C0"/>
                </a:highlight>
                <a:latin typeface="Calibri" panose="020F0502020204030204" pitchFamily="34" charset="0"/>
                <a:cs typeface="Calibri" panose="020F0502020204030204" pitchFamily="34" charset="0"/>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206308" y="260350"/>
            <a:ext cx="753713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Grid Modernization Initiatives in India</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2" name="TextBox 1"/>
          <p:cNvSpPr txBox="1"/>
          <p:nvPr/>
        </p:nvSpPr>
        <p:spPr>
          <a:xfrm>
            <a:off x="539602" y="1028774"/>
            <a:ext cx="11205358" cy="5016758"/>
          </a:xfrm>
          <a:prstGeom prst="rect">
            <a:avLst/>
          </a:prstGeom>
          <a:noFill/>
        </p:spPr>
        <p:txBody>
          <a:bodyPr wrap="square" rtlCol="0">
            <a:spAutoFit/>
          </a:bodyPr>
          <a:lstStyle/>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India is the only country amongst major economies that achieved the target under Paris Climate Agreement of 40% power generation capacity from non-fossil fuels by 2030 in 2022 – 8 years ahead!</a:t>
            </a:r>
            <a:endParaRPr lang="en-US" sz="2000" b="1"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New Target: 500 GW Renewable Energy (RE) capacity by 2030</a:t>
            </a:r>
            <a:endParaRPr lang="en-US" sz="2000" b="1"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Smart Grid Initiatives in India</a:t>
            </a:r>
            <a:endParaRPr lang="en-US" sz="2000" dirty="0">
              <a:solidFill>
                <a:prstClr val="black"/>
              </a:solidFill>
              <a:latin typeface="Calibri" panose="020F0502020204030204"/>
            </a:endParaRPr>
          </a:p>
          <a:p>
            <a:pPr marL="528320" lvl="1" indent="-203200" algn="just" defTabSz="650240">
              <a:buFont typeface="Courier New" panose="02070309020205020404" pitchFamily="49" charset="0"/>
              <a:buChar char="o"/>
              <a:defRPr/>
            </a:pPr>
            <a:r>
              <a:rPr lang="en-US" sz="2000" b="1" i="1" dirty="0">
                <a:solidFill>
                  <a:prstClr val="black"/>
                </a:solidFill>
                <a:latin typeface="Calibri" panose="020F0502020204030204"/>
              </a:rPr>
              <a:t>Smart Grid Vision and Roadmap in 2013 </a:t>
            </a:r>
            <a:r>
              <a:rPr lang="en-US" sz="2000" i="1" dirty="0">
                <a:solidFill>
                  <a:prstClr val="black"/>
                </a:solidFill>
                <a:latin typeface="Calibri" panose="020F0502020204030204"/>
              </a:rPr>
              <a:t>(formulated by ISGF, adopted by Ministry of Power) </a:t>
            </a:r>
            <a:endParaRPr lang="en-US" sz="2000" i="1" dirty="0">
              <a:solidFill>
                <a:prstClr val="black"/>
              </a:solidFill>
              <a:latin typeface="Calibri" panose="020F0502020204030204"/>
            </a:endParaRPr>
          </a:p>
          <a:p>
            <a:pPr marL="528320" lvl="1" indent="-203200" algn="just" defTabSz="650240">
              <a:buFont typeface="Courier New" panose="02070309020205020404" pitchFamily="49" charset="0"/>
              <a:buChar char="o"/>
              <a:defRPr/>
            </a:pPr>
            <a:r>
              <a:rPr lang="en-US" sz="2000" b="1" i="1" dirty="0">
                <a:solidFill>
                  <a:prstClr val="black"/>
                </a:solidFill>
                <a:latin typeface="Calibri" panose="020F0502020204030204"/>
              </a:rPr>
              <a:t>14 Smart Grid Pilot Projects </a:t>
            </a:r>
            <a:r>
              <a:rPr lang="en-US" sz="2000" i="1" dirty="0">
                <a:solidFill>
                  <a:prstClr val="black"/>
                </a:solidFill>
                <a:latin typeface="Calibri" panose="020F0502020204030204"/>
              </a:rPr>
              <a:t>allotted in 2013 – 50% project cost by Govt of India </a:t>
            </a:r>
            <a:endParaRPr lang="en-US" sz="2000" i="1" dirty="0">
              <a:solidFill>
                <a:prstClr val="black"/>
              </a:solidFill>
              <a:latin typeface="Calibri" panose="020F0502020204030204"/>
            </a:endParaRPr>
          </a:p>
          <a:p>
            <a:pPr marL="528320" lvl="1" indent="-203200" algn="just" defTabSz="650240">
              <a:buFont typeface="Courier New" panose="02070309020205020404" pitchFamily="49" charset="0"/>
              <a:buChar char="o"/>
              <a:defRPr/>
            </a:pPr>
            <a:r>
              <a:rPr lang="en-US" sz="2000" i="1" dirty="0">
                <a:solidFill>
                  <a:prstClr val="black"/>
                </a:solidFill>
                <a:latin typeface="Calibri" panose="020F0502020204030204"/>
              </a:rPr>
              <a:t>National Standards for Smart Meters (IS:16444/IS:15959) in 2015/2017</a:t>
            </a:r>
            <a:endParaRPr lang="en-US" sz="2000" i="1" dirty="0">
              <a:solidFill>
                <a:prstClr val="black"/>
              </a:solidFill>
              <a:latin typeface="Calibri" panose="020F0502020204030204"/>
            </a:endParaRPr>
          </a:p>
          <a:p>
            <a:pPr marL="528320" lvl="1" indent="-203200" algn="just" defTabSz="650240">
              <a:buFont typeface="Courier New" panose="02070309020205020404" pitchFamily="49" charset="0"/>
              <a:buChar char="o"/>
              <a:defRPr/>
            </a:pPr>
            <a:r>
              <a:rPr lang="en-US" sz="2000" i="1" dirty="0">
                <a:solidFill>
                  <a:prstClr val="black"/>
                </a:solidFill>
                <a:latin typeface="Calibri" panose="020F0502020204030204"/>
              </a:rPr>
              <a:t>EVSE Standards: IS 17017 series; 12 standards issued, rest under progress</a:t>
            </a:r>
            <a:endParaRPr lang="en-US" sz="2000" i="1"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Net Metering: </a:t>
            </a:r>
            <a:r>
              <a:rPr lang="en-US" sz="2000" dirty="0">
                <a:solidFill>
                  <a:prstClr val="black"/>
                </a:solidFill>
                <a:latin typeface="Calibri" panose="020F0502020204030204"/>
              </a:rPr>
              <a:t>All States and Union Territories issued net metering policies between 2013 and 2016</a:t>
            </a:r>
            <a:endParaRPr lang="en-US" sz="2000" b="1"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Energy Storage Systems Roadmap for India prepared by ISGF in 2019 - </a:t>
            </a:r>
            <a:r>
              <a:rPr lang="en-US" sz="2000" dirty="0">
                <a:solidFill>
                  <a:prstClr val="black"/>
                </a:solidFill>
                <a:latin typeface="Calibri" panose="020F0502020204030204"/>
              </a:rPr>
              <a:t>cumulative capacity estimated by </a:t>
            </a:r>
            <a:r>
              <a:rPr lang="en-US" sz="2000" b="1" dirty="0">
                <a:solidFill>
                  <a:prstClr val="black"/>
                </a:solidFill>
                <a:latin typeface="Calibri" panose="020F0502020204030204"/>
              </a:rPr>
              <a:t>2032 is 2416 GWh of which 209 GWh is for grid support</a:t>
            </a:r>
            <a:endParaRPr lang="en-US" sz="2000" b="1"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250 Million Smart Meters presently under rollout on fast track on innovative business model – 15% capex by Govt of India as grant; rest as monthly fee (</a:t>
            </a:r>
            <a:r>
              <a:rPr lang="en-US" sz="2000" b="1" dirty="0" err="1">
                <a:solidFill>
                  <a:prstClr val="black"/>
                </a:solidFill>
                <a:latin typeface="Calibri" panose="020F0502020204030204"/>
              </a:rPr>
              <a:t>Opex</a:t>
            </a:r>
            <a:r>
              <a:rPr lang="en-US" sz="2000" b="1" dirty="0">
                <a:solidFill>
                  <a:prstClr val="black"/>
                </a:solidFill>
                <a:latin typeface="Calibri" panose="020F0502020204030204"/>
              </a:rPr>
              <a:t>): $xx per meter per month for 93 months  </a:t>
            </a:r>
            <a:endParaRPr lang="en-US" sz="2000" b="1"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Open Access for RE for all customers with demand &gt;100 kW</a:t>
            </a:r>
            <a:endParaRPr lang="en-US" sz="2000" b="1" dirty="0">
              <a:solidFill>
                <a:prstClr val="black"/>
              </a:solidFill>
              <a:latin typeface="Calibri" panose="020F0502020204030204"/>
            </a:endParaRPr>
          </a:p>
          <a:p>
            <a:pPr marL="203200" indent="-203200" algn="just" defTabSz="650240">
              <a:buFont typeface="Arial" panose="020B0604020202020204" pitchFamily="34" charset="0"/>
              <a:buChar char="•"/>
              <a:defRPr/>
            </a:pPr>
            <a:r>
              <a:rPr lang="en-US" sz="2000" b="1" dirty="0">
                <a:solidFill>
                  <a:prstClr val="black"/>
                </a:solidFill>
                <a:latin typeface="Calibri" panose="020F0502020204030204"/>
              </a:rPr>
              <a:t>Time of Day  or variable tariff for all customers from April 2025 – upto 20% rebate during high solar hours; and up to 20% surcharge during peak hours </a:t>
            </a:r>
            <a:endParaRPr lang="en-US" sz="2000" b="1" dirty="0">
              <a:solidFill>
                <a:prstClr val="black"/>
              </a:solidFill>
              <a:latin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3273109" y="260350"/>
            <a:ext cx="51292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Major Success Stories</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sp>
        <p:nvSpPr>
          <p:cNvPr id="2" name="TextBox 1"/>
          <p:cNvSpPr txBox="1"/>
          <p:nvPr/>
        </p:nvSpPr>
        <p:spPr>
          <a:xfrm>
            <a:off x="289126" y="984949"/>
            <a:ext cx="11558885" cy="5601533"/>
          </a:xfrm>
          <a:prstGeom prst="rect">
            <a:avLst/>
          </a:prstGeom>
          <a:noFill/>
        </p:spPr>
        <p:txBody>
          <a:bodyPr wrap="square" rtlCol="0">
            <a:spAutoFit/>
          </a:bodyPr>
          <a:lstStyle/>
          <a:p>
            <a:pPr algn="just" defTabSz="650240">
              <a:defRPr/>
            </a:pPr>
            <a:r>
              <a:rPr lang="en-IN" sz="1800" b="1" dirty="0">
                <a:latin typeface="Calibri" panose="020F0502020204030204"/>
              </a:rPr>
              <a:t>Solar and Wind</a:t>
            </a:r>
            <a:endParaRPr lang="en-IN" sz="1800" b="1" dirty="0">
              <a:latin typeface="Calibri" panose="020F0502020204030204"/>
            </a:endParaRPr>
          </a:p>
          <a:p>
            <a:pPr marL="190500" indent="-190500" algn="just" defTabSz="650240">
              <a:buFont typeface="Arial" panose="020B0604020202020204" pitchFamily="34" charset="0"/>
              <a:buChar char="•"/>
              <a:defRPr/>
            </a:pPr>
            <a:r>
              <a:rPr lang="en-IN" sz="1800" dirty="0">
                <a:solidFill>
                  <a:prstClr val="black"/>
                </a:solidFill>
                <a:latin typeface="Calibri" panose="020F0502020204030204"/>
              </a:rPr>
              <a:t>Projects allotted through transparent auctions brought prices to </a:t>
            </a:r>
            <a:r>
              <a:rPr lang="en-IN" sz="1800" b="1" dirty="0">
                <a:solidFill>
                  <a:prstClr val="black"/>
                </a:solidFill>
                <a:latin typeface="Calibri" panose="020F0502020204030204"/>
              </a:rPr>
              <a:t>3 US Cents per kWh </a:t>
            </a:r>
            <a:r>
              <a:rPr lang="en-IN" sz="1800" dirty="0">
                <a:solidFill>
                  <a:prstClr val="black"/>
                </a:solidFill>
                <a:latin typeface="Calibri" panose="020F0502020204030204"/>
              </a:rPr>
              <a:t>which is cheaper than power from new coal plants </a:t>
            </a:r>
            <a:endParaRPr lang="en-IN" sz="1800" dirty="0">
              <a:solidFill>
                <a:prstClr val="black"/>
              </a:solidFill>
              <a:latin typeface="Calibri" panose="020F0502020204030204"/>
            </a:endParaRPr>
          </a:p>
          <a:p>
            <a:pPr marL="190500" indent="-190500" algn="just" defTabSz="650240">
              <a:buFont typeface="Arial" panose="020B0604020202020204" pitchFamily="34" charset="0"/>
              <a:buChar char="•"/>
              <a:defRPr/>
            </a:pPr>
            <a:r>
              <a:rPr lang="en-IN" sz="1800" dirty="0">
                <a:solidFill>
                  <a:prstClr val="black"/>
                </a:solidFill>
                <a:latin typeface="Calibri" panose="020F0502020204030204"/>
              </a:rPr>
              <a:t>Last 4 years added more RE capacity than coal and gas </a:t>
            </a:r>
            <a:endParaRPr lang="en-IN" sz="1800" dirty="0">
              <a:solidFill>
                <a:prstClr val="black"/>
              </a:solidFill>
              <a:latin typeface="Calibri" panose="020F0502020204030204"/>
            </a:endParaRPr>
          </a:p>
          <a:p>
            <a:pPr algn="just" defTabSz="650240">
              <a:defRPr/>
            </a:pPr>
            <a:r>
              <a:rPr lang="en-IN" sz="1800" b="1" dirty="0">
                <a:latin typeface="Calibri" panose="020F0502020204030204"/>
              </a:rPr>
              <a:t>Unnat Jyoti by Affordable LEDs for All (UJALA)</a:t>
            </a:r>
            <a:endParaRPr lang="en-IN" sz="1800" b="1" dirty="0">
              <a:latin typeface="Calibri" panose="020F0502020204030204"/>
            </a:endParaRPr>
          </a:p>
          <a:p>
            <a:pPr marL="190500" indent="-190500" algn="just" defTabSz="650240">
              <a:buFont typeface="Arial" panose="020B0604020202020204" pitchFamily="34" charset="0"/>
              <a:buChar char="•"/>
              <a:defRPr/>
            </a:pPr>
            <a:r>
              <a:rPr lang="en-IN" sz="1800" dirty="0">
                <a:solidFill>
                  <a:srgbClr val="00B050"/>
                </a:solidFill>
                <a:latin typeface="Calibri" panose="020F0502020204030204"/>
              </a:rPr>
              <a:t>LED Bulbs: 368 Million (Till Feb 2023)</a:t>
            </a:r>
            <a:endParaRPr lang="en-IN" sz="1800" dirty="0">
              <a:solidFill>
                <a:srgbClr val="00B050"/>
              </a:solidFill>
              <a:latin typeface="Calibri" panose="020F0502020204030204"/>
            </a:endParaRPr>
          </a:p>
          <a:p>
            <a:pPr marL="190500" indent="-190500" algn="just" defTabSz="650240">
              <a:buFont typeface="Arial" panose="020B0604020202020204" pitchFamily="34" charset="0"/>
              <a:buChar char="•"/>
              <a:defRPr/>
            </a:pPr>
            <a:r>
              <a:rPr lang="en-IN" sz="1800" dirty="0">
                <a:solidFill>
                  <a:prstClr val="black"/>
                </a:solidFill>
                <a:latin typeface="Calibri" panose="020F0502020204030204"/>
              </a:rPr>
              <a:t>Savings: 47.8 Billion kWh (BU) (&gt;US $ 2.5 billion) per year </a:t>
            </a:r>
            <a:endParaRPr lang="en-IN" sz="1800" dirty="0">
              <a:solidFill>
                <a:prstClr val="black"/>
              </a:solidFill>
              <a:latin typeface="Calibri" panose="020F0502020204030204"/>
            </a:endParaRPr>
          </a:p>
          <a:p>
            <a:pPr marL="190500" indent="-190500" algn="just" defTabSz="650240">
              <a:buFont typeface="Arial" panose="020B0604020202020204" pitchFamily="34" charset="0"/>
              <a:buChar char="•"/>
              <a:defRPr/>
            </a:pPr>
            <a:r>
              <a:rPr lang="en-IN" sz="1800" dirty="0">
                <a:solidFill>
                  <a:prstClr val="black"/>
                </a:solidFill>
                <a:latin typeface="Calibri" panose="020F0502020204030204"/>
              </a:rPr>
              <a:t>Carbon Reduction: 3.85 MTOE CO</a:t>
            </a:r>
            <a:r>
              <a:rPr lang="en-IN" sz="1800" dirty="0">
                <a:solidFill>
                  <a:prstClr val="black"/>
                </a:solidFill>
                <a:latin typeface="Calibri" panose="020F0502020204030204" pitchFamily="34" charset="0"/>
                <a:cs typeface="Calibri" panose="020F0502020204030204" pitchFamily="34" charset="0"/>
              </a:rPr>
              <a:t>₂</a:t>
            </a:r>
            <a:r>
              <a:rPr lang="en-IN" sz="1800" dirty="0">
                <a:solidFill>
                  <a:prstClr val="black"/>
                </a:solidFill>
                <a:latin typeface="Calibri" panose="020F0502020204030204"/>
              </a:rPr>
              <a:t> per year</a:t>
            </a:r>
            <a:endParaRPr lang="en-IN" sz="1800" dirty="0">
              <a:solidFill>
                <a:prstClr val="black"/>
              </a:solidFill>
              <a:latin typeface="Calibri" panose="020F0502020204030204"/>
            </a:endParaRPr>
          </a:p>
          <a:p>
            <a:pPr algn="just" defTabSz="650240">
              <a:defRPr/>
            </a:pPr>
            <a:r>
              <a:rPr lang="en-IN" sz="1800" b="1" dirty="0">
                <a:latin typeface="Calibri" panose="020F0502020204030204"/>
              </a:rPr>
              <a:t>Other Energy Efficiency Programs</a:t>
            </a:r>
            <a:endParaRPr lang="en-IN" sz="1800" b="1" dirty="0">
              <a:latin typeface="Calibri" panose="020F0502020204030204"/>
            </a:endParaRPr>
          </a:p>
          <a:p>
            <a:pPr marL="190500" indent="-190500" algn="just" defTabSz="650240">
              <a:buFont typeface="Arial" panose="020B0604020202020204" pitchFamily="34" charset="0"/>
              <a:buChar char="•"/>
              <a:defRPr/>
            </a:pPr>
            <a:r>
              <a:rPr lang="en-IN" sz="1800" dirty="0">
                <a:solidFill>
                  <a:prstClr val="black"/>
                </a:solidFill>
                <a:latin typeface="Calibri" panose="020F0502020204030204"/>
              </a:rPr>
              <a:t>Star labelling -</a:t>
            </a:r>
            <a:r>
              <a:rPr lang="en-IN" sz="1800" b="1" dirty="0">
                <a:solidFill>
                  <a:prstClr val="black"/>
                </a:solidFill>
                <a:latin typeface="Calibri" panose="020F0502020204030204"/>
              </a:rPr>
              <a:t> </a:t>
            </a:r>
            <a:r>
              <a:rPr lang="en-US" sz="1800" noProof="1">
                <a:solidFill>
                  <a:prstClr val="black"/>
                </a:solidFill>
                <a:latin typeface="Calibri" panose="020F0502020204030204"/>
              </a:rPr>
              <a:t>10 mandatory and 13 voluntary labeled appliances</a:t>
            </a:r>
            <a:endParaRPr lang="en-US" sz="1800" noProof="1">
              <a:solidFill>
                <a:prstClr val="black"/>
              </a:solidFill>
              <a:latin typeface="Calibri" panose="020F0502020204030204"/>
            </a:endParaRPr>
          </a:p>
          <a:p>
            <a:pPr marL="190500" indent="-190500" algn="just" defTabSz="650240">
              <a:buFont typeface="Arial" panose="020B0604020202020204" pitchFamily="34" charset="0"/>
              <a:buChar char="•"/>
              <a:defRPr/>
            </a:pPr>
            <a:r>
              <a:rPr lang="en-IN" sz="1800" dirty="0">
                <a:solidFill>
                  <a:prstClr val="black"/>
                </a:solidFill>
                <a:latin typeface="Calibri" panose="020F0502020204030204"/>
              </a:rPr>
              <a:t>Total electricity savings in 2017-18: 86 BU (7.14% of total consumption)-US$ 7.5 bn/year</a:t>
            </a:r>
            <a:endParaRPr lang="en-IN" sz="1800" dirty="0">
              <a:solidFill>
                <a:prstClr val="black"/>
              </a:solidFill>
              <a:latin typeface="Calibri" panose="020F0502020204030204"/>
            </a:endParaRPr>
          </a:p>
          <a:p>
            <a:pPr marL="190500" indent="-190500" algn="just" defTabSz="650240">
              <a:buFont typeface="Arial" panose="020B0604020202020204" pitchFamily="34" charset="0"/>
              <a:buChar char="•"/>
              <a:defRPr/>
            </a:pPr>
            <a:r>
              <a:rPr lang="en-IN" sz="1800" dirty="0">
                <a:solidFill>
                  <a:srgbClr val="00B050"/>
                </a:solidFill>
                <a:latin typeface="Calibri" panose="020F0502020204030204"/>
              </a:rPr>
              <a:t>Total reduction in CO</a:t>
            </a:r>
            <a:r>
              <a:rPr lang="en-IN" sz="1800" dirty="0">
                <a:solidFill>
                  <a:srgbClr val="00B050"/>
                </a:solidFill>
                <a:latin typeface="Calibri" panose="020F0502020204030204" pitchFamily="34" charset="0"/>
                <a:cs typeface="Calibri" panose="020F0502020204030204" pitchFamily="34" charset="0"/>
              </a:rPr>
              <a:t>₂</a:t>
            </a:r>
            <a:r>
              <a:rPr lang="en-IN" sz="1800" dirty="0">
                <a:solidFill>
                  <a:srgbClr val="00B050"/>
                </a:solidFill>
                <a:latin typeface="Calibri" panose="020F0502020204030204"/>
              </a:rPr>
              <a:t> emissions of around 108 MTOE annually</a:t>
            </a:r>
            <a:endParaRPr lang="en-IN" sz="1800" dirty="0">
              <a:solidFill>
                <a:srgbClr val="00B050"/>
              </a:solidFill>
              <a:latin typeface="Calibri" panose="020F0502020204030204"/>
            </a:endParaRPr>
          </a:p>
          <a:p>
            <a:pPr algn="just" defTabSz="650240">
              <a:defRPr/>
            </a:pPr>
            <a:r>
              <a:rPr lang="en-IN" sz="1800" b="1" dirty="0">
                <a:latin typeface="Calibri" panose="020F0502020204030204"/>
              </a:rPr>
              <a:t>APDRP, R-APDRP, IPDS and UDAY</a:t>
            </a:r>
            <a:endParaRPr lang="en-IN" sz="1800" b="1" dirty="0">
              <a:latin typeface="Calibri" panose="020F0502020204030204"/>
            </a:endParaRPr>
          </a:p>
          <a:p>
            <a:pPr marL="190500" indent="-190500" algn="just" defTabSz="650240">
              <a:buFont typeface="Arial" panose="020B0604020202020204" pitchFamily="34" charset="0"/>
              <a:buChar char="•"/>
              <a:defRPr/>
            </a:pPr>
            <a:r>
              <a:rPr lang="en-IN" sz="1800" dirty="0">
                <a:solidFill>
                  <a:prstClr val="black"/>
                </a:solidFill>
                <a:latin typeface="Calibri" panose="020F0502020204030204"/>
              </a:rPr>
              <a:t>T&amp;D loss reduction by over 50% in last 15 years (&gt;36% to below 18%) </a:t>
            </a:r>
            <a:endParaRPr lang="en-IN" sz="1800" dirty="0">
              <a:solidFill>
                <a:prstClr val="black"/>
              </a:solidFill>
              <a:latin typeface="Calibri" panose="020F0502020204030204"/>
            </a:endParaRPr>
          </a:p>
          <a:p>
            <a:pPr algn="just" defTabSz="650240">
              <a:defRPr/>
            </a:pPr>
            <a:r>
              <a:rPr lang="en-US" sz="1800" b="1" dirty="0">
                <a:latin typeface="Calibri" panose="020F0502020204030204"/>
              </a:rPr>
              <a:t>SAUBHAGYA</a:t>
            </a:r>
            <a:endParaRPr lang="en-US" sz="1800" b="1" dirty="0">
              <a:latin typeface="Calibri" panose="020F0502020204030204"/>
            </a:endParaRPr>
          </a:p>
          <a:p>
            <a:pPr marL="190500" indent="-190500" algn="just" defTabSz="650240">
              <a:buFont typeface="Arial" panose="020B0604020202020204" pitchFamily="34" charset="0"/>
              <a:buChar char="•"/>
              <a:defRPr/>
            </a:pPr>
            <a:r>
              <a:rPr lang="en-US" sz="1800" dirty="0">
                <a:solidFill>
                  <a:srgbClr val="00B050"/>
                </a:solidFill>
                <a:latin typeface="Calibri" panose="020F0502020204030204"/>
              </a:rPr>
              <a:t>27 million households in the remotest parts electrified in 17 months – a World Record! </a:t>
            </a:r>
            <a:endParaRPr lang="en-US" sz="1800" dirty="0">
              <a:solidFill>
                <a:srgbClr val="00B050"/>
              </a:solidFill>
              <a:latin typeface="Calibri" panose="020F0502020204030204"/>
            </a:endParaRPr>
          </a:p>
          <a:p>
            <a:pPr algn="just" defTabSz="650240">
              <a:defRPr/>
            </a:pPr>
            <a:r>
              <a:rPr lang="en-US" sz="1800" b="1" dirty="0">
                <a:latin typeface="Calibri" panose="020F0502020204030204"/>
              </a:rPr>
              <a:t>KUSUM (Under progress now) </a:t>
            </a:r>
            <a:endParaRPr lang="en-US" sz="1800" b="1" dirty="0">
              <a:latin typeface="Calibri" panose="020F0502020204030204"/>
            </a:endParaRPr>
          </a:p>
          <a:p>
            <a:pPr marL="190500" indent="-190500" algn="just" defTabSz="650240">
              <a:buFont typeface="Arial" panose="020B0604020202020204" pitchFamily="34" charset="0"/>
              <a:buChar char="•"/>
              <a:defRPr/>
            </a:pPr>
            <a:r>
              <a:rPr lang="en-US" sz="1800" dirty="0">
                <a:solidFill>
                  <a:prstClr val="black"/>
                </a:solidFill>
                <a:latin typeface="Calibri" panose="020F0502020204030204"/>
              </a:rPr>
              <a:t>10,000 megawatts (MW) of decentralized ground mounted grid-connected RE units</a:t>
            </a:r>
            <a:endParaRPr lang="en-US" sz="1800" dirty="0">
              <a:solidFill>
                <a:prstClr val="black"/>
              </a:solidFill>
              <a:latin typeface="Calibri" panose="020F0502020204030204"/>
            </a:endParaRPr>
          </a:p>
          <a:p>
            <a:pPr marL="190500" indent="-190500" algn="just" defTabSz="650240">
              <a:buFont typeface="Arial" panose="020B0604020202020204" pitchFamily="34" charset="0"/>
              <a:buChar char="•"/>
              <a:defRPr/>
            </a:pPr>
            <a:r>
              <a:rPr lang="en-US" sz="1800" dirty="0">
                <a:solidFill>
                  <a:prstClr val="black"/>
                </a:solidFill>
                <a:latin typeface="Calibri" panose="020F0502020204030204"/>
              </a:rPr>
              <a:t>1.75 million standalone solar powered agriculture pumps </a:t>
            </a:r>
            <a:endParaRPr lang="en-US" sz="1800" dirty="0">
              <a:solidFill>
                <a:prstClr val="black"/>
              </a:solidFill>
              <a:latin typeface="Calibri" panose="020F0502020204030204"/>
            </a:endParaRPr>
          </a:p>
          <a:p>
            <a:pPr marL="190500" indent="-190500" algn="just" defTabSz="650240">
              <a:buFont typeface="Arial" panose="020B0604020202020204" pitchFamily="34" charset="0"/>
              <a:buChar char="•"/>
              <a:defRPr/>
            </a:pPr>
            <a:r>
              <a:rPr lang="en-US" sz="1800" dirty="0">
                <a:solidFill>
                  <a:prstClr val="black"/>
                </a:solidFill>
                <a:latin typeface="Calibri" panose="020F0502020204030204"/>
              </a:rPr>
              <a:t>1 million grid-connected solar powered agriculture pumps</a:t>
            </a:r>
            <a:endParaRPr lang="en-IN" sz="1800" dirty="0">
              <a:solidFill>
                <a:prstClr val="black"/>
              </a:solidFill>
              <a:latin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021840" y="544830"/>
            <a:ext cx="808736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Arial" panose="020B0604020202020204" pitchFamily="34" charset="0"/>
              </a:defRPr>
            </a:lvl5pPr>
            <a:lvl6pPr marL="51181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6pPr>
            <a:lvl7pPr marL="102362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7pPr>
            <a:lvl8pPr marL="153543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8pPr>
            <a:lvl9pPr marL="2047240" algn="l" rtl="0" fontAlgn="base">
              <a:spcBef>
                <a:spcPct val="0"/>
              </a:spcBef>
              <a:spcAft>
                <a:spcPct val="0"/>
              </a:spcAft>
              <a:defRPr sz="2700" b="1">
                <a:solidFill>
                  <a:srgbClr val="E10019"/>
                </a:solidFill>
                <a:latin typeface="Arial" panose="020B0604020202020204" pitchFamily="34" charset="0"/>
                <a:cs typeface="Arial" panose="020B0604020202020204" pitchFamily="34" charset="0"/>
              </a:defRPr>
            </a:lvl9pPr>
          </a:lstStyle>
          <a:p>
            <a:pPr>
              <a:defRPr/>
            </a:pPr>
            <a:r>
              <a:rPr lang="en-US" altLang="en-US" sz="3600" kern="0" dirty="0">
                <a:latin typeface="Calibri" panose="020F0502020204030204" pitchFamily="34" charset="0"/>
                <a:cs typeface="Calibri" panose="020F0502020204030204" pitchFamily="34" charset="0"/>
              </a:rPr>
              <a:t>Projected Growth of Indian Power System </a:t>
            </a:r>
            <a:endParaRPr lang="en-US" altLang="en-US" sz="3600" kern="0" dirty="0">
              <a:latin typeface="Calibri" panose="020F0502020204030204" pitchFamily="34" charset="0"/>
              <a:cs typeface="Calibri" panose="020F0502020204030204" pitchFamily="34" charset="0"/>
            </a:endParaRPr>
          </a:p>
        </p:txBody>
      </p:sp>
      <p:sp>
        <p:nvSpPr>
          <p:cNvPr id="8" name="Rectangle 6"/>
          <p:cNvSpPr>
            <a:spLocks noGrp="1" noChangeArrowheads="1"/>
          </p:cNvSpPr>
          <p:nvPr>
            <p:ph type="sldNum" sz="quarter" idx="10"/>
          </p:nvPr>
        </p:nvSpPr>
        <p:spPr/>
        <p:txBody>
          <a:bodyPr/>
          <a:lstStyle/>
          <a:p>
            <a:fld id="{5F5D6E0A-2DD2-A941-B157-A622B206C51F}" type="slidenum">
              <a:rPr lang="de-DE" altLang="en-US"/>
            </a:fld>
            <a:endParaRPr lang="de-DE" altLang="en-US"/>
          </a:p>
        </p:txBody>
      </p:sp>
      <p:graphicFrame>
        <p:nvGraphicFramePr>
          <p:cNvPr id="2" name="Table 16"/>
          <p:cNvGraphicFramePr>
            <a:graphicFrameLocks noGrp="1"/>
          </p:cNvGraphicFramePr>
          <p:nvPr/>
        </p:nvGraphicFramePr>
        <p:xfrm>
          <a:off x="1807573" y="1464039"/>
          <a:ext cx="7667625" cy="4148648"/>
        </p:xfrm>
        <a:graphic>
          <a:graphicData uri="http://schemas.openxmlformats.org/drawingml/2006/table">
            <a:tbl>
              <a:tblPr firstRow="1" bandRow="1">
                <a:tableStyleId>{93296810-A885-4BE3-A3E7-6D5BEEA58F35}</a:tableStyleId>
              </a:tblPr>
              <a:tblGrid>
                <a:gridCol w="2555874"/>
                <a:gridCol w="2124365"/>
                <a:gridCol w="2987386"/>
              </a:tblGrid>
              <a:tr h="359696">
                <a:tc gridSpan="3">
                  <a:txBody>
                    <a:bodyPr/>
                    <a:lstStyle/>
                    <a:p>
                      <a:pPr marL="0" marR="0" lvl="0" indent="0" algn="ctr" defTabSz="975360" rtl="0" eaLnBrk="1" fontAlgn="auto" latinLnBrk="0" hangingPunct="1">
                        <a:lnSpc>
                          <a:spcPct val="100000"/>
                        </a:lnSpc>
                        <a:spcBef>
                          <a:spcPts val="0"/>
                        </a:spcBef>
                        <a:spcAft>
                          <a:spcPts val="0"/>
                        </a:spcAft>
                        <a:buClrTx/>
                        <a:buSzTx/>
                        <a:buFontTx/>
                        <a:buNone/>
                        <a:defRPr/>
                      </a:pPr>
                      <a:r>
                        <a:rPr kumimoji="0" lang="en-US" sz="2000"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IEA Projections of Indian Power System </a:t>
                      </a:r>
                      <a:r>
                        <a:rPr kumimoji="0" lang="en-US" sz="20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(Capacities in GW)  </a:t>
                      </a:r>
                      <a:endParaRPr kumimoji="0" lang="en-US" sz="20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marL="86699" marR="86699" marT="43349" marB="43349"/>
                </a:tc>
                <a:tc hMerge="1">
                  <a:tcPr marL="86699" marR="86699" marT="43349" marB="43349"/>
                </a:tc>
              </a:tr>
              <a:tr h="400071">
                <a:tc>
                  <a:txBody>
                    <a:bodyPr/>
                    <a:lstStyle/>
                    <a:p>
                      <a:pPr algn="ct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latin typeface="Calibri" panose="020F0502020204030204" pitchFamily="34" charset="0"/>
                          <a:ea typeface="Calibri" panose="020F0502020204030204" pitchFamily="34" charset="0"/>
                          <a:cs typeface="Calibri" panose="020F0502020204030204" pitchFamily="34" charset="0"/>
                        </a:rPr>
                        <a:t>2030</a:t>
                      </a:r>
                      <a:endParaRPr lang="en-IN" sz="2000" b="1"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latin typeface="Calibri" panose="020F0502020204030204" pitchFamily="34" charset="0"/>
                          <a:ea typeface="Calibri" panose="020F0502020204030204" pitchFamily="34" charset="0"/>
                          <a:cs typeface="Calibri" panose="020F0502020204030204" pitchFamily="34" charset="0"/>
                        </a:rPr>
                        <a:t>2040</a:t>
                      </a:r>
                      <a:endParaRPr lang="en-IN" sz="2000" b="1"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0071">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Solar</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207</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622</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0071">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Wind </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119</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219</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0071">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Other RE</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19</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28</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4058">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Other Sources</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444</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597</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9439">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Battery Storage</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34</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118</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0071">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Total </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823</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1584</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9686">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Flexibility Requirement </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latin typeface="Calibri" panose="020F0502020204030204" pitchFamily="34" charset="0"/>
                          <a:ea typeface="Calibri" panose="020F0502020204030204" pitchFamily="34" charset="0"/>
                          <a:cs typeface="Calibri" panose="020F0502020204030204" pitchFamily="34" charset="0"/>
                        </a:rPr>
                        <a:t>±85% </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algn="r"/>
                      <a:r>
                        <a:rPr lang="en-US" sz="2000" b="1" dirty="0">
                          <a:latin typeface="Calibri" panose="020F0502020204030204" pitchFamily="34" charset="0"/>
                          <a:ea typeface="Calibri" panose="020F0502020204030204" pitchFamily="34" charset="0"/>
                          <a:cs typeface="Calibri" panose="020F0502020204030204" pitchFamily="34" charset="0"/>
                        </a:rPr>
                        <a:t>(50% ramp-up and 35% backdown </a:t>
                      </a:r>
                      <a:endParaRPr lang="en-IN" sz="2000" b="1" dirty="0">
                        <a:latin typeface="Calibri" panose="020F0502020204030204" pitchFamily="34" charset="0"/>
                        <a:ea typeface="Calibri" panose="020F0502020204030204" pitchFamily="34" charset="0"/>
                        <a:cs typeface="Calibri" panose="020F0502020204030204" pitchFamily="34" charset="0"/>
                      </a:endParaRPr>
                    </a:p>
                  </a:txBody>
                  <a:tcPr marL="57799" marR="57799" marT="28899" marB="28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662554" y="5791834"/>
            <a:ext cx="10866892" cy="707886"/>
          </a:xfrm>
          <a:prstGeom prst="rect">
            <a:avLst/>
          </a:prstGeom>
          <a:noFill/>
        </p:spPr>
        <p:txBody>
          <a:bodyPr wrap="square" rtlCol="0">
            <a:spAutoFit/>
          </a:bodyPr>
          <a:lstStyle/>
          <a:p>
            <a:r>
              <a:rPr lang="en-US" sz="2000" b="1" i="1" dirty="0">
                <a:solidFill>
                  <a:prstClr val="black"/>
                </a:solidFill>
                <a:latin typeface="Calibri" panose="020F0502020204030204"/>
              </a:rPr>
              <a:t>Need to build demand-side flexibility, power plant flexibility, energy storage systems, grid flexibility; policy, market and regulatory solutions for short-term to medium-term </a:t>
            </a:r>
            <a:endParaRPr lang="en-IN" sz="2000" dirty="0"/>
          </a:p>
        </p:txBody>
      </p:sp>
    </p:spTree>
  </p:cSld>
  <p:clrMapOvr>
    <a:masterClrMapping/>
  </p:clrMapOvr>
</p:sld>
</file>

<file path=ppt/tags/tag1.xml><?xml version="1.0" encoding="utf-8"?>
<p:tagLst xmlns:p="http://schemas.openxmlformats.org/presentationml/2006/main">
  <p:tag name="commondata" val="eyJoZGlkIjoiMjRkZWQyYmM4ZmE2ZGEyYTg1Njk4YmU4Yzg3NzQ4YW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16115</Words>
  <Application>WPS 演示</Application>
  <PresentationFormat>Widescreen</PresentationFormat>
  <Paragraphs>606</Paragraphs>
  <Slides>30</Slides>
  <Notes>16</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52" baseType="lpstr">
      <vt:lpstr>Arial</vt:lpstr>
      <vt:lpstr>宋体</vt:lpstr>
      <vt:lpstr>Wingdings</vt:lpstr>
      <vt:lpstr>Book Antiqua</vt:lpstr>
      <vt:lpstr>Calibri</vt:lpstr>
      <vt:lpstr>ITC Avant Garde Gothic</vt:lpstr>
      <vt:lpstr>Segoe Print</vt:lpstr>
      <vt:lpstr>MS PGothic</vt:lpstr>
      <vt:lpstr>Calibri</vt:lpstr>
      <vt:lpstr>Courier New</vt:lpstr>
      <vt:lpstr>微软雅黑</vt:lpstr>
      <vt:lpstr>Arial Unicode MS</vt:lpstr>
      <vt:lpstr>Calibri Light</vt:lpstr>
      <vt:lpstr>等线</vt:lpstr>
      <vt:lpstr>Tahoma</vt:lpstr>
      <vt:lpstr>Georgia</vt:lpstr>
      <vt:lpstr>Arial MT</vt:lpstr>
      <vt:lpstr>Cambria</vt:lpstr>
      <vt:lpstr>Times New Roman</vt:lpstr>
      <vt:lpstr>Malgun Gothic</vt:lpstr>
      <vt:lpstr>Office Theme</vt:lpstr>
      <vt:lpstr>Paint.Picture</vt:lpstr>
      <vt:lpstr>PowerPoint 演示文稿</vt:lpstr>
      <vt:lpstr>GSEF 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 Round The Clock RE Power  </vt:lpstr>
      <vt:lpstr>B: Distributed Energy Storage Systems</vt:lpstr>
      <vt:lpstr>B: Ancillary Services and Demand Response </vt:lpstr>
      <vt:lpstr>B: Time of Use (TOU) Tariff </vt:lpstr>
      <vt:lpstr>B: Rooftop Solar Registry </vt:lpstr>
      <vt:lpstr>B: Smart Inverters </vt:lpstr>
      <vt:lpstr>B: EV- Grid Integration </vt:lpstr>
      <vt:lpstr>B: Grid Interactive Buildings/ Campuses/Smart Appliances </vt:lpstr>
      <vt:lpstr>B: Dynamic RE Markets and P2P Trading of Green Energy </vt:lpstr>
      <vt:lpstr>B: Redesign of the Grid </vt:lpstr>
      <vt:lpstr>PowerPoint 演示文稿</vt:lpstr>
      <vt:lpstr>India (and China) Brings Volumes to the  Benefit of Whole World!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Bindeshwary Rai</dc:creator>
  <cp:lastModifiedBy>何言</cp:lastModifiedBy>
  <cp:revision>567</cp:revision>
  <dcterms:created xsi:type="dcterms:W3CDTF">2018-06-01T06:18:00Z</dcterms:created>
  <dcterms:modified xsi:type="dcterms:W3CDTF">2023-10-16T01:48:43Z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F6B3FBE8609447CABFDAA79A550D4535_12</vt:lpwstr>
  </property>
  <property fmtid="{D5CDD505-2E9C-101B-9397-08002B2CF9AE}" pid="3" name="KSOProductBuildVer">
    <vt:lpwstr>2052-12.1.0.15712</vt:lpwstr>
  </property>
</Properties>
</file>